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59" r:id="rId5"/>
    <p:sldId id="264" r:id="rId6"/>
    <p:sldId id="265" r:id="rId7"/>
    <p:sldId id="266" r:id="rId8"/>
    <p:sldId id="271" r:id="rId9"/>
    <p:sldId id="326" r:id="rId10"/>
    <p:sldId id="327" r:id="rId11"/>
    <p:sldId id="328" r:id="rId12"/>
    <p:sldId id="329" r:id="rId13"/>
    <p:sldId id="270" r:id="rId14"/>
    <p:sldId id="269" r:id="rId15"/>
    <p:sldId id="272" r:id="rId16"/>
    <p:sldId id="273" r:id="rId17"/>
    <p:sldId id="310" r:id="rId18"/>
    <p:sldId id="267" r:id="rId19"/>
    <p:sldId id="268" r:id="rId20"/>
    <p:sldId id="289" r:id="rId21"/>
    <p:sldId id="274" r:id="rId22"/>
    <p:sldId id="275" r:id="rId23"/>
    <p:sldId id="319" r:id="rId24"/>
    <p:sldId id="320" r:id="rId25"/>
    <p:sldId id="321" r:id="rId26"/>
    <p:sldId id="297" r:id="rId27"/>
    <p:sldId id="322" r:id="rId28"/>
    <p:sldId id="323" r:id="rId29"/>
    <p:sldId id="324" r:id="rId30"/>
    <p:sldId id="290" r:id="rId31"/>
    <p:sldId id="291" r:id="rId32"/>
    <p:sldId id="292" r:id="rId33"/>
    <p:sldId id="338" r:id="rId34"/>
    <p:sldId id="325" r:id="rId35"/>
    <p:sldId id="293" r:id="rId36"/>
    <p:sldId id="294" r:id="rId37"/>
    <p:sldId id="296" r:id="rId38"/>
    <p:sldId id="301" r:id="rId39"/>
    <p:sldId id="298" r:id="rId40"/>
    <p:sldId id="304" r:id="rId41"/>
    <p:sldId id="276" r:id="rId42"/>
    <p:sldId id="299" r:id="rId43"/>
    <p:sldId id="277" r:id="rId44"/>
    <p:sldId id="280" r:id="rId45"/>
    <p:sldId id="278" r:id="rId46"/>
    <p:sldId id="330" r:id="rId47"/>
    <p:sldId id="331" r:id="rId48"/>
    <p:sldId id="332" r:id="rId49"/>
    <p:sldId id="333" r:id="rId50"/>
    <p:sldId id="334" r:id="rId51"/>
    <p:sldId id="335" r:id="rId52"/>
    <p:sldId id="336" r:id="rId53"/>
    <p:sldId id="337" r:id="rId54"/>
    <p:sldId id="300" r:id="rId55"/>
    <p:sldId id="286" r:id="rId56"/>
    <p:sldId id="288" r:id="rId57"/>
    <p:sldId id="302" r:id="rId58"/>
    <p:sldId id="306" r:id="rId59"/>
    <p:sldId id="303" r:id="rId60"/>
    <p:sldId id="305" r:id="rId61"/>
    <p:sldId id="307" r:id="rId62"/>
    <p:sldId id="308" r:id="rId63"/>
    <p:sldId id="311" r:id="rId64"/>
    <p:sldId id="309" r:id="rId65"/>
    <p:sldId id="312" r:id="rId6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řední sty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1" d="100"/>
          <a:sy n="81" d="100"/>
        </p:scale>
        <p:origin x="108"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AD13637B-14A7-4CAB-9201-3323E2EEE95F}"/>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xmlns="" id="{4FB26742-E9C8-49D4-BA74-819874D3D2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xmlns="" id="{748B1A03-DC8C-4790-A9AD-E270184FBC03}"/>
              </a:ext>
            </a:extLst>
          </p:cNvPr>
          <p:cNvSpPr>
            <a:spLocks noGrp="1"/>
          </p:cNvSpPr>
          <p:nvPr>
            <p:ph type="dt" sz="half" idx="10"/>
          </p:nvPr>
        </p:nvSpPr>
        <p:spPr/>
        <p:txBody>
          <a:bodyPr/>
          <a:lstStyle/>
          <a:p>
            <a:fld id="{16AB91F2-060F-41C5-8FE9-261B35BC3943}" type="datetimeFigureOut">
              <a:rPr lang="cs-CZ" smtClean="0"/>
              <a:t>15. 1. 2025</a:t>
            </a:fld>
            <a:endParaRPr lang="cs-CZ"/>
          </a:p>
        </p:txBody>
      </p:sp>
      <p:sp>
        <p:nvSpPr>
          <p:cNvPr id="5" name="Zástupný symbol pro zápatí 4">
            <a:extLst>
              <a:ext uri="{FF2B5EF4-FFF2-40B4-BE49-F238E27FC236}">
                <a16:creationId xmlns:a16="http://schemas.microsoft.com/office/drawing/2014/main" xmlns="" id="{3845EEB1-D9DB-49AA-AB9A-26787CC33D6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xmlns="" id="{A19F7547-53DD-4B44-B1D1-C80FD6CDFDA0}"/>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3744623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DB4442E3-5651-4BEB-B514-6FC86BEBE119}"/>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xmlns="" id="{7001424C-735F-48C2-89E0-F4C2A1D7F66B}"/>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xmlns="" id="{18B7A14B-915B-49D6-A4FD-A3B6801A53B1}"/>
              </a:ext>
            </a:extLst>
          </p:cNvPr>
          <p:cNvSpPr>
            <a:spLocks noGrp="1"/>
          </p:cNvSpPr>
          <p:nvPr>
            <p:ph type="dt" sz="half" idx="10"/>
          </p:nvPr>
        </p:nvSpPr>
        <p:spPr/>
        <p:txBody>
          <a:bodyPr/>
          <a:lstStyle/>
          <a:p>
            <a:fld id="{16AB91F2-060F-41C5-8FE9-261B35BC3943}" type="datetimeFigureOut">
              <a:rPr lang="cs-CZ" smtClean="0"/>
              <a:t>15. 1. 2025</a:t>
            </a:fld>
            <a:endParaRPr lang="cs-CZ"/>
          </a:p>
        </p:txBody>
      </p:sp>
      <p:sp>
        <p:nvSpPr>
          <p:cNvPr id="5" name="Zástupný symbol pro zápatí 4">
            <a:extLst>
              <a:ext uri="{FF2B5EF4-FFF2-40B4-BE49-F238E27FC236}">
                <a16:creationId xmlns:a16="http://schemas.microsoft.com/office/drawing/2014/main" xmlns="" id="{C304050C-687B-4C77-A0CE-527FE2635E8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xmlns="" id="{BB8FF91E-F71F-4C4A-B89E-A93F6EBDC71F}"/>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1311325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xmlns="" id="{EAC8A8C6-8AB2-4F8D-B60F-A8ADC354A360}"/>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xmlns="" id="{F5B874E4-E00C-4D8F-95D6-2A5789DE1DC9}"/>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xmlns="" id="{867F414A-3F9D-4D54-94E6-62DC8F54B16B}"/>
              </a:ext>
            </a:extLst>
          </p:cNvPr>
          <p:cNvSpPr>
            <a:spLocks noGrp="1"/>
          </p:cNvSpPr>
          <p:nvPr>
            <p:ph type="dt" sz="half" idx="10"/>
          </p:nvPr>
        </p:nvSpPr>
        <p:spPr/>
        <p:txBody>
          <a:bodyPr/>
          <a:lstStyle/>
          <a:p>
            <a:fld id="{16AB91F2-060F-41C5-8FE9-261B35BC3943}" type="datetimeFigureOut">
              <a:rPr lang="cs-CZ" smtClean="0"/>
              <a:t>15. 1. 2025</a:t>
            </a:fld>
            <a:endParaRPr lang="cs-CZ"/>
          </a:p>
        </p:txBody>
      </p:sp>
      <p:sp>
        <p:nvSpPr>
          <p:cNvPr id="5" name="Zástupný symbol pro zápatí 4">
            <a:extLst>
              <a:ext uri="{FF2B5EF4-FFF2-40B4-BE49-F238E27FC236}">
                <a16:creationId xmlns:a16="http://schemas.microsoft.com/office/drawing/2014/main" xmlns="" id="{2F993DD4-3225-4C57-AB79-AEB6B665EB3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xmlns="" id="{33651386-FD72-418E-9634-912BA96A1B7F}"/>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3051929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54DCF376-A3F0-4CB3-9027-3BB10287095F}"/>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xmlns="" id="{4AECFA14-BC5C-4276-9357-502AA08683C6}"/>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xmlns="" id="{AB02D8B0-5E0B-4393-B773-1338DA16FDC1}"/>
              </a:ext>
            </a:extLst>
          </p:cNvPr>
          <p:cNvSpPr>
            <a:spLocks noGrp="1"/>
          </p:cNvSpPr>
          <p:nvPr>
            <p:ph type="dt" sz="half" idx="10"/>
          </p:nvPr>
        </p:nvSpPr>
        <p:spPr/>
        <p:txBody>
          <a:bodyPr/>
          <a:lstStyle/>
          <a:p>
            <a:fld id="{16AB91F2-060F-41C5-8FE9-261B35BC3943}" type="datetimeFigureOut">
              <a:rPr lang="cs-CZ" smtClean="0"/>
              <a:t>15. 1. 2025</a:t>
            </a:fld>
            <a:endParaRPr lang="cs-CZ"/>
          </a:p>
        </p:txBody>
      </p:sp>
      <p:sp>
        <p:nvSpPr>
          <p:cNvPr id="5" name="Zástupný symbol pro zápatí 4">
            <a:extLst>
              <a:ext uri="{FF2B5EF4-FFF2-40B4-BE49-F238E27FC236}">
                <a16:creationId xmlns:a16="http://schemas.microsoft.com/office/drawing/2014/main" xmlns="" id="{CA326919-CB16-4D5E-92D6-6589D23402B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xmlns="" id="{DC0DAB13-E2B0-4843-B3E4-A1C925AF78A4}"/>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1026494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0E2D1CE0-BB93-4766-8C35-1DE88641C63A}"/>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xmlns="" id="{4CF744D0-90EA-4D22-8C45-6B95177CDA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xmlns="" id="{BC759E05-2043-428D-814E-C2559B722A6F}"/>
              </a:ext>
            </a:extLst>
          </p:cNvPr>
          <p:cNvSpPr>
            <a:spLocks noGrp="1"/>
          </p:cNvSpPr>
          <p:nvPr>
            <p:ph type="dt" sz="half" idx="10"/>
          </p:nvPr>
        </p:nvSpPr>
        <p:spPr/>
        <p:txBody>
          <a:bodyPr/>
          <a:lstStyle/>
          <a:p>
            <a:fld id="{16AB91F2-060F-41C5-8FE9-261B35BC3943}" type="datetimeFigureOut">
              <a:rPr lang="cs-CZ" smtClean="0"/>
              <a:t>15. 1. 2025</a:t>
            </a:fld>
            <a:endParaRPr lang="cs-CZ"/>
          </a:p>
        </p:txBody>
      </p:sp>
      <p:sp>
        <p:nvSpPr>
          <p:cNvPr id="5" name="Zástupný symbol pro zápatí 4">
            <a:extLst>
              <a:ext uri="{FF2B5EF4-FFF2-40B4-BE49-F238E27FC236}">
                <a16:creationId xmlns:a16="http://schemas.microsoft.com/office/drawing/2014/main" xmlns="" id="{820CF230-DB37-4C65-8A72-F104014E144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xmlns="" id="{A6EB8E67-2DBD-4972-8952-CC4451F6B946}"/>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2547575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14F349E-0563-4341-894B-2D590930A470}"/>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xmlns="" id="{10295D82-EEB9-4C6A-AD6C-404365851A46}"/>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xmlns="" id="{C71163A4-33C4-4B10-B8E0-141A78EF4234}"/>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xmlns="" id="{928D79BA-0CB2-42E5-8154-54B6987245A7}"/>
              </a:ext>
            </a:extLst>
          </p:cNvPr>
          <p:cNvSpPr>
            <a:spLocks noGrp="1"/>
          </p:cNvSpPr>
          <p:nvPr>
            <p:ph type="dt" sz="half" idx="10"/>
          </p:nvPr>
        </p:nvSpPr>
        <p:spPr/>
        <p:txBody>
          <a:bodyPr/>
          <a:lstStyle/>
          <a:p>
            <a:fld id="{16AB91F2-060F-41C5-8FE9-261B35BC3943}" type="datetimeFigureOut">
              <a:rPr lang="cs-CZ" smtClean="0"/>
              <a:t>15. 1. 2025</a:t>
            </a:fld>
            <a:endParaRPr lang="cs-CZ"/>
          </a:p>
        </p:txBody>
      </p:sp>
      <p:sp>
        <p:nvSpPr>
          <p:cNvPr id="6" name="Zástupný symbol pro zápatí 5">
            <a:extLst>
              <a:ext uri="{FF2B5EF4-FFF2-40B4-BE49-F238E27FC236}">
                <a16:creationId xmlns:a16="http://schemas.microsoft.com/office/drawing/2014/main" xmlns="" id="{570D4293-42C7-40CB-8556-02FFACAD03D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xmlns="" id="{47E5F08F-3BC0-42B4-B480-38AB97072842}"/>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1416239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3BAB9C4-E196-40BB-ACF5-F4E7D52FC5F9}"/>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xmlns="" id="{12A0A522-7E56-4610-9575-72DAA2CBE7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xmlns="" id="{3B782301-69BC-4D77-BC18-4AFDA180A330}"/>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xmlns="" id="{2167EA68-E5A0-465E-9AFB-7D421BDAAE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xmlns="" id="{856F0172-CE5B-49BC-86E7-16F1D40ABFEC}"/>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xmlns="" id="{9BEB3633-1B86-4090-AF46-41238FE417A7}"/>
              </a:ext>
            </a:extLst>
          </p:cNvPr>
          <p:cNvSpPr>
            <a:spLocks noGrp="1"/>
          </p:cNvSpPr>
          <p:nvPr>
            <p:ph type="dt" sz="half" idx="10"/>
          </p:nvPr>
        </p:nvSpPr>
        <p:spPr/>
        <p:txBody>
          <a:bodyPr/>
          <a:lstStyle/>
          <a:p>
            <a:fld id="{16AB91F2-060F-41C5-8FE9-261B35BC3943}" type="datetimeFigureOut">
              <a:rPr lang="cs-CZ" smtClean="0"/>
              <a:t>15. 1. 2025</a:t>
            </a:fld>
            <a:endParaRPr lang="cs-CZ"/>
          </a:p>
        </p:txBody>
      </p:sp>
      <p:sp>
        <p:nvSpPr>
          <p:cNvPr id="8" name="Zástupný symbol pro zápatí 7">
            <a:extLst>
              <a:ext uri="{FF2B5EF4-FFF2-40B4-BE49-F238E27FC236}">
                <a16:creationId xmlns:a16="http://schemas.microsoft.com/office/drawing/2014/main" xmlns="" id="{64770755-7819-498A-B220-1C3BF5B9994B}"/>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xmlns="" id="{9E8F53A3-5787-4CCE-A4D5-2EDB196A3F33}"/>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752610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996BD34-75B1-4FE9-8167-9FD0ADAF8DA9}"/>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xmlns="" id="{88EEDDE2-35CB-4D06-B5DB-E7193BC849A4}"/>
              </a:ext>
            </a:extLst>
          </p:cNvPr>
          <p:cNvSpPr>
            <a:spLocks noGrp="1"/>
          </p:cNvSpPr>
          <p:nvPr>
            <p:ph type="dt" sz="half" idx="10"/>
          </p:nvPr>
        </p:nvSpPr>
        <p:spPr/>
        <p:txBody>
          <a:bodyPr/>
          <a:lstStyle/>
          <a:p>
            <a:fld id="{16AB91F2-060F-41C5-8FE9-261B35BC3943}" type="datetimeFigureOut">
              <a:rPr lang="cs-CZ" smtClean="0"/>
              <a:t>15. 1. 2025</a:t>
            </a:fld>
            <a:endParaRPr lang="cs-CZ"/>
          </a:p>
        </p:txBody>
      </p:sp>
      <p:sp>
        <p:nvSpPr>
          <p:cNvPr id="4" name="Zástupný symbol pro zápatí 3">
            <a:extLst>
              <a:ext uri="{FF2B5EF4-FFF2-40B4-BE49-F238E27FC236}">
                <a16:creationId xmlns:a16="http://schemas.microsoft.com/office/drawing/2014/main" xmlns="" id="{B44B693E-1CE7-42CE-A552-30B334752C07}"/>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xmlns="" id="{118FD53D-0D7A-4C82-A7EA-4DC45CC7A076}"/>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1148573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xmlns="" id="{BC224777-0316-4B09-9941-C139DFF16E53}"/>
              </a:ext>
            </a:extLst>
          </p:cNvPr>
          <p:cNvSpPr>
            <a:spLocks noGrp="1"/>
          </p:cNvSpPr>
          <p:nvPr>
            <p:ph type="dt" sz="half" idx="10"/>
          </p:nvPr>
        </p:nvSpPr>
        <p:spPr/>
        <p:txBody>
          <a:bodyPr/>
          <a:lstStyle/>
          <a:p>
            <a:fld id="{16AB91F2-060F-41C5-8FE9-261B35BC3943}" type="datetimeFigureOut">
              <a:rPr lang="cs-CZ" smtClean="0"/>
              <a:t>15. 1. 2025</a:t>
            </a:fld>
            <a:endParaRPr lang="cs-CZ"/>
          </a:p>
        </p:txBody>
      </p:sp>
      <p:sp>
        <p:nvSpPr>
          <p:cNvPr id="3" name="Zástupný symbol pro zápatí 2">
            <a:extLst>
              <a:ext uri="{FF2B5EF4-FFF2-40B4-BE49-F238E27FC236}">
                <a16:creationId xmlns:a16="http://schemas.microsoft.com/office/drawing/2014/main" xmlns="" id="{B9C064C8-2446-43B8-83B2-8F7DFA650579}"/>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xmlns="" id="{033ED13C-E674-4861-8472-C5822E942A62}"/>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2519842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7F0F07B6-6634-430A-81F5-C31B5156F14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xmlns="" id="{082CCB7E-C2B5-4A32-8F6C-405229B825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xmlns="" id="{9CD80A9D-5893-43A8-88E3-F2D32CEF58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xmlns="" id="{D143B1CA-9C59-41D5-AFD2-EAF0B85F6F8E}"/>
              </a:ext>
            </a:extLst>
          </p:cNvPr>
          <p:cNvSpPr>
            <a:spLocks noGrp="1"/>
          </p:cNvSpPr>
          <p:nvPr>
            <p:ph type="dt" sz="half" idx="10"/>
          </p:nvPr>
        </p:nvSpPr>
        <p:spPr/>
        <p:txBody>
          <a:bodyPr/>
          <a:lstStyle/>
          <a:p>
            <a:fld id="{16AB91F2-060F-41C5-8FE9-261B35BC3943}" type="datetimeFigureOut">
              <a:rPr lang="cs-CZ" smtClean="0"/>
              <a:t>15. 1. 2025</a:t>
            </a:fld>
            <a:endParaRPr lang="cs-CZ"/>
          </a:p>
        </p:txBody>
      </p:sp>
      <p:sp>
        <p:nvSpPr>
          <p:cNvPr id="6" name="Zástupný symbol pro zápatí 5">
            <a:extLst>
              <a:ext uri="{FF2B5EF4-FFF2-40B4-BE49-F238E27FC236}">
                <a16:creationId xmlns:a16="http://schemas.microsoft.com/office/drawing/2014/main" xmlns="" id="{FE464580-798B-41FE-878C-9F318717993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xmlns="" id="{FDDDDBC9-8371-44C5-8AB2-AC18C7640FD6}"/>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3328558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2CFF6F3-F2DA-4B37-BAF4-AA860412005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xmlns="" id="{EFECFFEB-DFB4-45C8-A451-1B46427414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xmlns="" id="{A9606990-E21A-44E0-A0B0-D960D87292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xmlns="" id="{7AAC0E21-3B65-49E4-A094-A6C17D7CE6C8}"/>
              </a:ext>
            </a:extLst>
          </p:cNvPr>
          <p:cNvSpPr>
            <a:spLocks noGrp="1"/>
          </p:cNvSpPr>
          <p:nvPr>
            <p:ph type="dt" sz="half" idx="10"/>
          </p:nvPr>
        </p:nvSpPr>
        <p:spPr/>
        <p:txBody>
          <a:bodyPr/>
          <a:lstStyle/>
          <a:p>
            <a:fld id="{16AB91F2-060F-41C5-8FE9-261B35BC3943}" type="datetimeFigureOut">
              <a:rPr lang="cs-CZ" smtClean="0"/>
              <a:t>15. 1. 2025</a:t>
            </a:fld>
            <a:endParaRPr lang="cs-CZ"/>
          </a:p>
        </p:txBody>
      </p:sp>
      <p:sp>
        <p:nvSpPr>
          <p:cNvPr id="6" name="Zástupný symbol pro zápatí 5">
            <a:extLst>
              <a:ext uri="{FF2B5EF4-FFF2-40B4-BE49-F238E27FC236}">
                <a16:creationId xmlns:a16="http://schemas.microsoft.com/office/drawing/2014/main" xmlns="" id="{D40B90C4-D14C-4EC7-9BAD-581F8CA6AB4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xmlns="" id="{EFFBBB0A-DB6D-4CE4-8A8B-9EA4C0CE5265}"/>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81981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xmlns="" id="{5E681D51-AC20-4263-B6DB-EA32438004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xmlns="" id="{544AB324-6498-41A0-ACA9-C56BC7ED9D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xmlns="" id="{F144E389-6FDB-45A7-B794-24C7472143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AB91F2-060F-41C5-8FE9-261B35BC3943}" type="datetimeFigureOut">
              <a:rPr lang="cs-CZ" smtClean="0"/>
              <a:t>15. 1. 2025</a:t>
            </a:fld>
            <a:endParaRPr lang="cs-CZ"/>
          </a:p>
        </p:txBody>
      </p:sp>
      <p:sp>
        <p:nvSpPr>
          <p:cNvPr id="5" name="Zástupný symbol pro zápatí 4">
            <a:extLst>
              <a:ext uri="{FF2B5EF4-FFF2-40B4-BE49-F238E27FC236}">
                <a16:creationId xmlns:a16="http://schemas.microsoft.com/office/drawing/2014/main" xmlns="" id="{DF229CCC-7C7F-4C9B-9618-1AC2510EC3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xmlns="" id="{37BB820D-86FE-4783-B22C-7433D08664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1FF19C-B3BB-484A-8ACA-80FBC0D0B9AF}" type="slidenum">
              <a:rPr lang="cs-CZ" smtClean="0"/>
              <a:t>‹#›</a:t>
            </a:fld>
            <a:endParaRPr lang="cs-CZ"/>
          </a:p>
        </p:txBody>
      </p:sp>
    </p:spTree>
    <p:extLst>
      <p:ext uri="{BB962C8B-B14F-4D97-AF65-F5344CB8AC3E}">
        <p14:creationId xmlns:p14="http://schemas.microsoft.com/office/powerpoint/2010/main" val="2361299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s://web.microsoftstream.com/video/f10f384c-b9c2-4de0-8ad8-97b4dcd1db5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B51C0A3-DBFA-4572-82DC-5AF64F89AA72}"/>
              </a:ext>
            </a:extLst>
          </p:cNvPr>
          <p:cNvSpPr>
            <a:spLocks noGrp="1"/>
          </p:cNvSpPr>
          <p:nvPr>
            <p:ph type="ctrTitle"/>
          </p:nvPr>
        </p:nvSpPr>
        <p:spPr>
          <a:xfrm>
            <a:off x="1174459" y="1635445"/>
            <a:ext cx="9493541" cy="2175080"/>
          </a:xfrm>
        </p:spPr>
        <p:txBody>
          <a:bodyPr>
            <a:normAutofit/>
          </a:bodyPr>
          <a:lstStyle/>
          <a:p>
            <a:pPr algn="l"/>
            <a:r>
              <a:rPr lang="cs-CZ" sz="4800" dirty="0"/>
              <a:t>Seminář k didaktice matematiky </a:t>
            </a:r>
            <a:r>
              <a:rPr lang="cs-CZ" sz="4000" dirty="0"/>
              <a:t>IMAp07</a:t>
            </a:r>
            <a:r>
              <a:rPr lang="cs-CZ" sz="4800" dirty="0"/>
              <a:t/>
            </a:r>
            <a:br>
              <a:rPr lang="cs-CZ" sz="4800" dirty="0"/>
            </a:br>
            <a:r>
              <a:rPr lang="cs-CZ" sz="2000" dirty="0"/>
              <a:t>podzimní semestr </a:t>
            </a:r>
            <a:r>
              <a:rPr lang="cs-CZ" sz="2000" dirty="0" smtClean="0"/>
              <a:t>2024 </a:t>
            </a:r>
            <a:endParaRPr lang="cs-CZ" sz="2000" dirty="0"/>
          </a:p>
        </p:txBody>
      </p:sp>
      <p:sp>
        <p:nvSpPr>
          <p:cNvPr id="3" name="Podnadpis 2">
            <a:extLst>
              <a:ext uri="{FF2B5EF4-FFF2-40B4-BE49-F238E27FC236}">
                <a16:creationId xmlns:a16="http://schemas.microsoft.com/office/drawing/2014/main" xmlns="" id="{3A38DABD-2028-4A51-9509-23613AE61E75}"/>
              </a:ext>
            </a:extLst>
          </p:cNvPr>
          <p:cNvSpPr>
            <a:spLocks noGrp="1"/>
          </p:cNvSpPr>
          <p:nvPr>
            <p:ph type="subTitle" idx="1"/>
          </p:nvPr>
        </p:nvSpPr>
        <p:spPr>
          <a:xfrm>
            <a:off x="1524000" y="3947050"/>
            <a:ext cx="9144000" cy="572583"/>
          </a:xfrm>
        </p:spPr>
        <p:txBody>
          <a:bodyPr>
            <a:normAutofit/>
          </a:bodyPr>
          <a:lstStyle/>
          <a:p>
            <a:pPr algn="l"/>
            <a:r>
              <a:rPr lang="cs-CZ" sz="2000"/>
              <a:t>1. setkání</a:t>
            </a:r>
          </a:p>
        </p:txBody>
      </p:sp>
      <p:sp>
        <p:nvSpPr>
          <p:cNvPr id="20" name="Freeform 14">
            <a:extLst>
              <a:ext uri="{FF2B5EF4-FFF2-40B4-BE49-F238E27FC236}">
                <a16:creationId xmlns:a16="http://schemas.microsoft.com/office/drawing/2014/main" xmlns="" id="{C66F2F30-5DC0-44A0-BFA6-E12F46ED16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xmlns="" id="{85872F57-7F42-4F97-8391-DDC8D0054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23">
            <a:extLst>
              <a:ext uri="{FF2B5EF4-FFF2-40B4-BE49-F238E27FC236}">
                <a16:creationId xmlns:a16="http://schemas.microsoft.com/office/drawing/2014/main" xmlns="" id="{04DC2037-48A0-4F22-B9D4-8EAEBC780A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26" name="Freeform 22">
            <a:extLst>
              <a:ext uri="{FF2B5EF4-FFF2-40B4-BE49-F238E27FC236}">
                <a16:creationId xmlns:a16="http://schemas.microsoft.com/office/drawing/2014/main" xmlns="" id="{0006CBFD-ADA0-43D1-9332-9C34CA1C76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25">
            <a:extLst>
              <a:ext uri="{FF2B5EF4-FFF2-40B4-BE49-F238E27FC236}">
                <a16:creationId xmlns:a16="http://schemas.microsoft.com/office/drawing/2014/main" xmlns="" id="{2B931666-F28F-45F3-A074-66D2272D58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ovéPole 3">
            <a:extLst>
              <a:ext uri="{FF2B5EF4-FFF2-40B4-BE49-F238E27FC236}">
                <a16:creationId xmlns:a16="http://schemas.microsoft.com/office/drawing/2014/main" xmlns="" id="{B4542A6B-4FDD-4744-8A1C-888EFC7BA536}"/>
              </a:ext>
            </a:extLst>
          </p:cNvPr>
          <p:cNvSpPr txBox="1"/>
          <p:nvPr/>
        </p:nvSpPr>
        <p:spPr>
          <a:xfrm>
            <a:off x="503339" y="6308521"/>
            <a:ext cx="3120705" cy="369332"/>
          </a:xfrm>
          <a:prstGeom prst="rect">
            <a:avLst/>
          </a:prstGeom>
          <a:noFill/>
        </p:spPr>
        <p:txBody>
          <a:bodyPr wrap="square" rtlCol="0">
            <a:spAutoFit/>
          </a:bodyPr>
          <a:lstStyle/>
          <a:p>
            <a:r>
              <a:rPr lang="cs-CZ" dirty="0"/>
              <a:t>Mgr. Jitka Panáčová, Ph.D.</a:t>
            </a:r>
          </a:p>
        </p:txBody>
      </p:sp>
    </p:spTree>
    <p:extLst>
      <p:ext uri="{BB962C8B-B14F-4D97-AF65-F5344CB8AC3E}">
        <p14:creationId xmlns:p14="http://schemas.microsoft.com/office/powerpoint/2010/main" val="381768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dirty="0" smtClean="0"/>
              <a:t>Číslo – čísla přirozená</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659876" y="1920240"/>
            <a:ext cx="10360691" cy="4297680"/>
          </a:xfrm>
        </p:spPr>
        <p:txBody>
          <a:bodyPr anchor="t">
            <a:normAutofit fontScale="85000" lnSpcReduction="20000"/>
          </a:bodyPr>
          <a:lstStyle/>
          <a:p>
            <a:endParaRPr lang="cs-CZ" sz="2400" dirty="0"/>
          </a:p>
          <a:p>
            <a:pPr>
              <a:defRPr/>
            </a:pPr>
            <a:r>
              <a:rPr lang="cs-CZ" sz="4800" dirty="0" smtClean="0"/>
              <a:t>V </a:t>
            </a:r>
            <a:r>
              <a:rPr lang="cs-CZ" sz="4800" dirty="0"/>
              <a:t>matematice – přirozená čísla se budují pomocí čísel kardinálních, ordinálních, prvků </a:t>
            </a:r>
            <a:r>
              <a:rPr lang="cs-CZ" sz="4800" dirty="0" err="1"/>
              <a:t>Peanovy</a:t>
            </a:r>
            <a:r>
              <a:rPr lang="cs-CZ" sz="4800" dirty="0"/>
              <a:t> množiny</a:t>
            </a:r>
          </a:p>
          <a:p>
            <a:pPr>
              <a:defRPr/>
            </a:pPr>
            <a:r>
              <a:rPr lang="cs-CZ" sz="4800" dirty="0"/>
              <a:t>Jak se vytváří pojem čísla u dětí?</a:t>
            </a:r>
          </a:p>
          <a:p>
            <a:pPr>
              <a:defRPr/>
            </a:pPr>
            <a:r>
              <a:rPr lang="cs-CZ" sz="4800" dirty="0"/>
              <a:t>Kdy dochází k potřebné abstrakci?</a:t>
            </a:r>
          </a:p>
          <a:p>
            <a:endParaRPr lang="cs-CZ" sz="4800" dirty="0" smtClean="0">
              <a:solidFill>
                <a:srgbClr val="201F1E"/>
              </a:solidFill>
              <a:latin typeface="Calibri" panose="020F0502020204030204" pitchFamily="34" charset="0"/>
            </a:endParaRPr>
          </a:p>
          <a:p>
            <a:pPr marL="0" indent="0" algn="l">
              <a:buNone/>
            </a:pPr>
            <a:r>
              <a:rPr lang="cs-CZ" sz="4800" dirty="0" smtClean="0">
                <a:solidFill>
                  <a:srgbClr val="201F1E"/>
                </a:solidFill>
                <a:latin typeface="Calibri" panose="020F0502020204030204" pitchFamily="34" charset="0"/>
              </a:rPr>
              <a:t>        </a:t>
            </a:r>
            <a:endParaRPr lang="cs-CZ" sz="2400" dirty="0"/>
          </a:p>
        </p:txBody>
      </p:sp>
    </p:spTree>
    <p:extLst>
      <p:ext uri="{BB962C8B-B14F-4D97-AF65-F5344CB8AC3E}">
        <p14:creationId xmlns:p14="http://schemas.microsoft.com/office/powerpoint/2010/main" val="3850767275"/>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dirty="0" smtClean="0"/>
              <a:t>Zápis čísla – číslice, cifra</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659876" y="1920240"/>
            <a:ext cx="10360691" cy="4297680"/>
          </a:xfrm>
        </p:spPr>
        <p:txBody>
          <a:bodyPr anchor="t">
            <a:normAutofit fontScale="77500" lnSpcReduction="20000"/>
          </a:bodyPr>
          <a:lstStyle/>
          <a:p>
            <a:endParaRPr lang="cs-CZ" sz="2400" dirty="0"/>
          </a:p>
          <a:p>
            <a:pPr algn="just"/>
            <a:r>
              <a:rPr lang="cs-CZ" altLang="cs-CZ" sz="4400" dirty="0"/>
              <a:t>Číslice je znak k zápisu čísla. Používáme 10 znaků (nula, jednička, dvojka, … devítka).</a:t>
            </a:r>
          </a:p>
          <a:p>
            <a:pPr algn="just"/>
            <a:r>
              <a:rPr lang="cs-CZ" altLang="cs-CZ" sz="4400" dirty="0"/>
              <a:t>Desítka není číslice, k zápisu čísla 10 (a větších) používáme dvě (několik) číslic.</a:t>
            </a:r>
          </a:p>
          <a:p>
            <a:pPr algn="just"/>
            <a:r>
              <a:rPr lang="cs-CZ" altLang="cs-CZ" sz="4400" dirty="0"/>
              <a:t>Na prvním stupni je třeba rozlišovat pojmy číslo, číslice, tj. kdy hovoříme o „čárách na papíru“ nebo kdy hovoříme o počtu prvků.</a:t>
            </a:r>
          </a:p>
          <a:p>
            <a:endParaRPr lang="cs-CZ" sz="4800" dirty="0" smtClean="0">
              <a:solidFill>
                <a:srgbClr val="201F1E"/>
              </a:solidFill>
              <a:latin typeface="Calibri" panose="020F0502020204030204" pitchFamily="34" charset="0"/>
            </a:endParaRPr>
          </a:p>
          <a:p>
            <a:pPr marL="0" indent="0" algn="l">
              <a:buNone/>
            </a:pPr>
            <a:r>
              <a:rPr lang="cs-CZ" sz="4800" dirty="0" smtClean="0">
                <a:solidFill>
                  <a:srgbClr val="201F1E"/>
                </a:solidFill>
                <a:latin typeface="Calibri" panose="020F0502020204030204" pitchFamily="34" charset="0"/>
              </a:rPr>
              <a:t>        </a:t>
            </a:r>
            <a:endParaRPr lang="cs-CZ" sz="2400" dirty="0"/>
          </a:p>
        </p:txBody>
      </p:sp>
    </p:spTree>
    <p:extLst>
      <p:ext uri="{BB962C8B-B14F-4D97-AF65-F5344CB8AC3E}">
        <p14:creationId xmlns:p14="http://schemas.microsoft.com/office/powerpoint/2010/main" val="2551086562"/>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dirty="0" smtClean="0"/>
              <a:t>Čtení čísel - číslovky</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659876" y="1920240"/>
            <a:ext cx="10360691" cy="4297680"/>
          </a:xfrm>
        </p:spPr>
        <p:txBody>
          <a:bodyPr anchor="t">
            <a:normAutofit fontScale="85000" lnSpcReduction="20000"/>
          </a:bodyPr>
          <a:lstStyle/>
          <a:p>
            <a:endParaRPr lang="cs-CZ" sz="2400" dirty="0"/>
          </a:p>
          <a:p>
            <a:r>
              <a:rPr lang="cs-CZ" altLang="cs-CZ" sz="4400" dirty="0"/>
              <a:t>Číslovka je slovní druh, řídí se pravidly českého pravopisu</a:t>
            </a:r>
          </a:p>
          <a:p>
            <a:r>
              <a:rPr lang="cs-CZ" altLang="cs-CZ" sz="4400" dirty="0"/>
              <a:t>Je třeba věnovat pozornost správnému vyjadřování (</a:t>
            </a:r>
            <a:r>
              <a:rPr lang="cs-CZ" altLang="cs-CZ" sz="4400" dirty="0">
                <a:solidFill>
                  <a:srgbClr val="FF0000"/>
                </a:solidFill>
              </a:rPr>
              <a:t>nikdy </a:t>
            </a:r>
            <a:r>
              <a:rPr lang="cs-CZ" altLang="cs-CZ" sz="4400" dirty="0" err="1">
                <a:solidFill>
                  <a:srgbClr val="FF0000"/>
                </a:solidFill>
              </a:rPr>
              <a:t>dvěmi</a:t>
            </a:r>
            <a:r>
              <a:rPr lang="cs-CZ" altLang="cs-CZ" sz="4400" dirty="0">
                <a:solidFill>
                  <a:srgbClr val="FF0000"/>
                </a:solidFill>
              </a:rPr>
              <a:t> nebo </a:t>
            </a:r>
            <a:r>
              <a:rPr lang="cs-CZ" altLang="cs-CZ" sz="4400" dirty="0" err="1">
                <a:solidFill>
                  <a:srgbClr val="FF0000"/>
                </a:solidFill>
              </a:rPr>
              <a:t>dvoumi</a:t>
            </a:r>
            <a:r>
              <a:rPr lang="cs-CZ" altLang="cs-CZ" sz="4400" dirty="0">
                <a:solidFill>
                  <a:srgbClr val="FF0000"/>
                </a:solidFill>
              </a:rPr>
              <a:t>, ale </a:t>
            </a:r>
            <a:r>
              <a:rPr lang="cs-CZ" altLang="cs-CZ" sz="4400" b="1" dirty="0">
                <a:solidFill>
                  <a:srgbClr val="FF0000"/>
                </a:solidFill>
              </a:rPr>
              <a:t>dvěma, </a:t>
            </a:r>
            <a:r>
              <a:rPr lang="cs-CZ" altLang="cs-CZ" sz="4400" dirty="0">
                <a:solidFill>
                  <a:srgbClr val="FF0000"/>
                </a:solidFill>
              </a:rPr>
              <a:t>nikdy </a:t>
            </a:r>
            <a:r>
              <a:rPr lang="cs-CZ" altLang="cs-CZ" sz="4400" dirty="0" err="1">
                <a:solidFill>
                  <a:srgbClr val="FF0000"/>
                </a:solidFill>
              </a:rPr>
              <a:t>třema</a:t>
            </a:r>
            <a:r>
              <a:rPr lang="cs-CZ" altLang="cs-CZ" sz="4400" dirty="0">
                <a:solidFill>
                  <a:srgbClr val="FF0000"/>
                </a:solidFill>
              </a:rPr>
              <a:t>, ale </a:t>
            </a:r>
            <a:r>
              <a:rPr lang="cs-CZ" altLang="cs-CZ" sz="4400" b="1" dirty="0">
                <a:solidFill>
                  <a:srgbClr val="FF0000"/>
                </a:solidFill>
              </a:rPr>
              <a:t>třemi</a:t>
            </a:r>
            <a:r>
              <a:rPr lang="cs-CZ" altLang="cs-CZ" sz="4400" dirty="0"/>
              <a:t>)</a:t>
            </a:r>
            <a:endParaRPr lang="cs-CZ" altLang="cs-CZ" sz="4400" b="1" dirty="0"/>
          </a:p>
          <a:p>
            <a:r>
              <a:rPr lang="cs-CZ" altLang="cs-CZ" sz="4400" dirty="0"/>
              <a:t>Správné skloňování číslovek</a:t>
            </a:r>
          </a:p>
          <a:p>
            <a:pPr marL="0" indent="0">
              <a:buNone/>
            </a:pPr>
            <a:endParaRPr lang="cs-CZ" sz="4800" dirty="0" smtClean="0">
              <a:solidFill>
                <a:srgbClr val="201F1E"/>
              </a:solidFill>
              <a:latin typeface="Calibri" panose="020F0502020204030204" pitchFamily="34" charset="0"/>
            </a:endParaRPr>
          </a:p>
          <a:p>
            <a:pPr marL="0" indent="0" algn="l">
              <a:buNone/>
            </a:pPr>
            <a:r>
              <a:rPr lang="cs-CZ" sz="4800" dirty="0" smtClean="0">
                <a:solidFill>
                  <a:srgbClr val="201F1E"/>
                </a:solidFill>
                <a:latin typeface="Calibri" panose="020F0502020204030204" pitchFamily="34" charset="0"/>
              </a:rPr>
              <a:t>        </a:t>
            </a:r>
            <a:endParaRPr lang="cs-CZ" sz="2400" dirty="0"/>
          </a:p>
        </p:txBody>
      </p:sp>
    </p:spTree>
    <p:extLst>
      <p:ext uri="{BB962C8B-B14F-4D97-AF65-F5344CB8AC3E}">
        <p14:creationId xmlns:p14="http://schemas.microsoft.com/office/powerpoint/2010/main" val="3759287588"/>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dirty="0"/>
              <a:t>Otázky:</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653363" y="2176272"/>
            <a:ext cx="9367204" cy="4041648"/>
          </a:xfrm>
        </p:spPr>
        <p:txBody>
          <a:bodyPr anchor="t">
            <a:normAutofit/>
          </a:bodyPr>
          <a:lstStyle/>
          <a:p>
            <a:pPr marL="0" indent="0" algn="l">
              <a:buNone/>
            </a:pPr>
            <a:endParaRPr lang="cs-CZ" sz="2400" dirty="0"/>
          </a:p>
          <a:p>
            <a:pPr marL="0" indent="0" algn="l">
              <a:buNone/>
            </a:pPr>
            <a:endParaRPr lang="cs-CZ" sz="2400" b="0" i="0" dirty="0">
              <a:solidFill>
                <a:srgbClr val="201F1E"/>
              </a:solidFill>
              <a:effectLst/>
              <a:latin typeface="Calibri" panose="020F0502020204030204" pitchFamily="34" charset="0"/>
            </a:endParaRPr>
          </a:p>
          <a:p>
            <a:pPr marL="0" indent="0" algn="l">
              <a:buNone/>
            </a:pPr>
            <a:r>
              <a:rPr lang="cs-CZ" sz="2400" dirty="0">
                <a:solidFill>
                  <a:srgbClr val="201F1E"/>
                </a:solidFill>
                <a:latin typeface="Calibri" panose="020F0502020204030204" pitchFamily="34" charset="0"/>
              </a:rPr>
              <a:t>                      </a:t>
            </a:r>
            <a:r>
              <a:rPr lang="cs-CZ" sz="6600" b="0" i="0" dirty="0">
                <a:solidFill>
                  <a:srgbClr val="201F1E"/>
                </a:solidFill>
                <a:effectLst/>
                <a:latin typeface="Calibri" panose="020F0502020204030204" pitchFamily="34" charset="0"/>
              </a:rPr>
              <a:t> Co je to číslo 4 ?</a:t>
            </a:r>
          </a:p>
          <a:p>
            <a:pPr marL="0" indent="0" algn="l">
              <a:buNone/>
            </a:pPr>
            <a:endParaRPr lang="cs-CZ" sz="2400" dirty="0"/>
          </a:p>
        </p:txBody>
      </p:sp>
    </p:spTree>
    <p:extLst>
      <p:ext uri="{BB962C8B-B14F-4D97-AF65-F5344CB8AC3E}">
        <p14:creationId xmlns:p14="http://schemas.microsoft.com/office/powerpoint/2010/main" val="1820853853"/>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dirty="0"/>
              <a:t>Otázky:</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971654" y="2176272"/>
            <a:ext cx="10199109" cy="4041648"/>
          </a:xfrm>
        </p:spPr>
        <p:txBody>
          <a:bodyPr anchor="t">
            <a:normAutofit/>
          </a:bodyPr>
          <a:lstStyle/>
          <a:p>
            <a:endParaRPr lang="cs-CZ" sz="2400" dirty="0"/>
          </a:p>
          <a:p>
            <a:pPr marL="0" indent="0" algn="l">
              <a:buNone/>
            </a:pPr>
            <a:endParaRPr lang="cs-CZ" sz="5400" b="0" i="0" dirty="0">
              <a:solidFill>
                <a:srgbClr val="201F1E"/>
              </a:solidFill>
              <a:effectLst/>
              <a:latin typeface="Calibri" panose="020F0502020204030204" pitchFamily="34" charset="0"/>
            </a:endParaRPr>
          </a:p>
          <a:p>
            <a:pPr marL="0" indent="0" algn="l">
              <a:buNone/>
            </a:pPr>
            <a:r>
              <a:rPr lang="cs-CZ" sz="5400" b="0" i="0" dirty="0">
                <a:solidFill>
                  <a:srgbClr val="201F1E"/>
                </a:solidFill>
                <a:effectLst/>
                <a:latin typeface="Calibri" panose="020F0502020204030204" pitchFamily="34" charset="0"/>
              </a:rPr>
              <a:t>   Proč je přirozené číslo 3 menší</a:t>
            </a:r>
          </a:p>
          <a:p>
            <a:pPr marL="0" indent="0" algn="l">
              <a:buNone/>
            </a:pPr>
            <a:r>
              <a:rPr lang="cs-CZ" sz="5400" dirty="0">
                <a:solidFill>
                  <a:srgbClr val="201F1E"/>
                </a:solidFill>
                <a:latin typeface="Calibri" panose="020F0502020204030204" pitchFamily="34" charset="0"/>
              </a:rPr>
              <a:t>                  </a:t>
            </a:r>
            <a:r>
              <a:rPr lang="cs-CZ" sz="5400" b="0" i="0" dirty="0">
                <a:solidFill>
                  <a:srgbClr val="201F1E"/>
                </a:solidFill>
                <a:effectLst/>
                <a:latin typeface="Calibri" panose="020F0502020204030204" pitchFamily="34" charset="0"/>
              </a:rPr>
              <a:t> než číslo 5?</a:t>
            </a:r>
          </a:p>
          <a:p>
            <a:pPr marL="0" indent="0">
              <a:buNone/>
            </a:pPr>
            <a:endParaRPr lang="cs-CZ" sz="2400" dirty="0"/>
          </a:p>
        </p:txBody>
      </p:sp>
    </p:spTree>
    <p:extLst>
      <p:ext uri="{BB962C8B-B14F-4D97-AF65-F5344CB8AC3E}">
        <p14:creationId xmlns:p14="http://schemas.microsoft.com/office/powerpoint/2010/main" val="1585078622"/>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dirty="0"/>
              <a:t>Otázky:</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653363" y="2176272"/>
            <a:ext cx="9367204" cy="4041648"/>
          </a:xfrm>
        </p:spPr>
        <p:txBody>
          <a:bodyPr anchor="t">
            <a:normAutofit/>
          </a:bodyPr>
          <a:lstStyle/>
          <a:p>
            <a:pPr marL="0" indent="0" algn="l">
              <a:buNone/>
            </a:pPr>
            <a:endParaRPr lang="cs-CZ" sz="5400" dirty="0">
              <a:solidFill>
                <a:srgbClr val="201F1E"/>
              </a:solidFill>
              <a:latin typeface="Calibri" panose="020F0502020204030204" pitchFamily="34" charset="0"/>
            </a:endParaRPr>
          </a:p>
          <a:p>
            <a:pPr marL="0" indent="0" algn="l">
              <a:buNone/>
            </a:pPr>
            <a:endParaRPr lang="cs-CZ" sz="5400" dirty="0">
              <a:solidFill>
                <a:srgbClr val="201F1E"/>
              </a:solidFill>
              <a:latin typeface="Calibri" panose="020F0502020204030204" pitchFamily="34" charset="0"/>
            </a:endParaRPr>
          </a:p>
          <a:p>
            <a:pPr marL="0" indent="0" algn="l">
              <a:buNone/>
            </a:pPr>
            <a:r>
              <a:rPr lang="cs-CZ" sz="6000" dirty="0">
                <a:solidFill>
                  <a:srgbClr val="201F1E"/>
                </a:solidFill>
                <a:latin typeface="Calibri" panose="020F0502020204030204" pitchFamily="34" charset="0"/>
              </a:rPr>
              <a:t>Jak vysvětlíme, že </a:t>
            </a:r>
            <a:r>
              <a:rPr lang="cs-CZ" sz="6000" b="0" i="0" dirty="0">
                <a:solidFill>
                  <a:srgbClr val="201F1E"/>
                </a:solidFill>
                <a:effectLst/>
                <a:latin typeface="Calibri" panose="020F0502020204030204" pitchFamily="34" charset="0"/>
              </a:rPr>
              <a:t>3 . 4 = 12 ?</a:t>
            </a:r>
          </a:p>
          <a:p>
            <a:pPr marL="0" indent="0" algn="l">
              <a:buNone/>
            </a:pPr>
            <a:endParaRPr lang="cs-CZ" sz="2400" dirty="0"/>
          </a:p>
        </p:txBody>
      </p:sp>
    </p:spTree>
    <p:extLst>
      <p:ext uri="{BB962C8B-B14F-4D97-AF65-F5344CB8AC3E}">
        <p14:creationId xmlns:p14="http://schemas.microsoft.com/office/powerpoint/2010/main" val="2099040486"/>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dirty="0"/>
              <a:t>Otázky:</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653363" y="2176272"/>
            <a:ext cx="9367204" cy="4041648"/>
          </a:xfrm>
        </p:spPr>
        <p:txBody>
          <a:bodyPr anchor="t">
            <a:normAutofit/>
          </a:bodyPr>
          <a:lstStyle/>
          <a:p>
            <a:endParaRPr lang="cs-CZ" sz="2400" dirty="0"/>
          </a:p>
          <a:p>
            <a:pPr marL="0" indent="0" algn="l">
              <a:buNone/>
            </a:pPr>
            <a:endParaRPr lang="cs-CZ" sz="6600" b="0" i="0" dirty="0">
              <a:solidFill>
                <a:srgbClr val="201F1E"/>
              </a:solidFill>
              <a:effectLst/>
              <a:latin typeface="Calibri" panose="020F0502020204030204" pitchFamily="34" charset="0"/>
            </a:endParaRPr>
          </a:p>
          <a:p>
            <a:pPr marL="0" indent="0" algn="l">
              <a:buNone/>
            </a:pPr>
            <a:r>
              <a:rPr lang="cs-CZ" sz="6600" dirty="0">
                <a:solidFill>
                  <a:srgbClr val="201F1E"/>
                </a:solidFill>
                <a:latin typeface="Calibri" panose="020F0502020204030204" pitchFamily="34" charset="0"/>
              </a:rPr>
              <a:t>      </a:t>
            </a:r>
            <a:r>
              <a:rPr lang="cs-CZ" sz="6600" b="0" i="0" dirty="0">
                <a:solidFill>
                  <a:srgbClr val="201F1E"/>
                </a:solidFill>
                <a:effectLst/>
                <a:latin typeface="Calibri" panose="020F0502020204030204" pitchFamily="34" charset="0"/>
              </a:rPr>
              <a:t>Co je „úsečka KL“?</a:t>
            </a:r>
          </a:p>
          <a:p>
            <a:pPr marL="0" indent="0">
              <a:buNone/>
            </a:pPr>
            <a:endParaRPr lang="cs-CZ" sz="2400" dirty="0"/>
          </a:p>
        </p:txBody>
      </p:sp>
    </p:spTree>
    <p:extLst>
      <p:ext uri="{BB962C8B-B14F-4D97-AF65-F5344CB8AC3E}">
        <p14:creationId xmlns:p14="http://schemas.microsoft.com/office/powerpoint/2010/main" val="2022383594"/>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dirty="0"/>
              <a:t>Shrnutí otázek</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653363" y="2176272"/>
            <a:ext cx="9367204" cy="4041648"/>
          </a:xfrm>
        </p:spPr>
        <p:txBody>
          <a:bodyPr anchor="t">
            <a:normAutofit fontScale="77500" lnSpcReduction="20000"/>
          </a:bodyPr>
          <a:lstStyle/>
          <a:p>
            <a:endParaRPr lang="cs-CZ" sz="2400" dirty="0"/>
          </a:p>
          <a:p>
            <a:r>
              <a:rPr lang="cs-CZ" sz="3300" dirty="0"/>
              <a:t>Jaký je rozdíl mezi číslem, číslicí a číslovkou?</a:t>
            </a:r>
          </a:p>
          <a:p>
            <a:r>
              <a:rPr lang="cs-CZ" sz="3300" dirty="0"/>
              <a:t>Co je to číslo 4?</a:t>
            </a:r>
          </a:p>
          <a:p>
            <a:r>
              <a:rPr lang="cs-CZ" sz="3300" dirty="0"/>
              <a:t>Proč je přirozené číslo 3 menší než přirozené číslo 5?</a:t>
            </a:r>
          </a:p>
          <a:p>
            <a:r>
              <a:rPr lang="cs-CZ" sz="3300" dirty="0"/>
              <a:t>Jak vysvětlíme, že 3 . 4 = 12 ?</a:t>
            </a:r>
          </a:p>
          <a:p>
            <a:r>
              <a:rPr lang="cs-CZ" sz="3300" b="0" i="0" dirty="0">
                <a:solidFill>
                  <a:srgbClr val="201F1E"/>
                </a:solidFill>
                <a:effectLst/>
                <a:latin typeface="Calibri" panose="020F0502020204030204" pitchFamily="34" charset="0"/>
              </a:rPr>
              <a:t>Co je „úsečka KL“?</a:t>
            </a:r>
          </a:p>
          <a:p>
            <a:endParaRPr lang="cs-CZ" sz="2400" dirty="0"/>
          </a:p>
          <a:p>
            <a:endParaRPr lang="cs-CZ" sz="6600" b="0" i="0" dirty="0">
              <a:solidFill>
                <a:srgbClr val="201F1E"/>
              </a:solidFill>
              <a:effectLst/>
              <a:latin typeface="Calibri" panose="020F0502020204030204" pitchFamily="34" charset="0"/>
            </a:endParaRPr>
          </a:p>
          <a:p>
            <a:pPr marL="0" indent="0" algn="l">
              <a:buNone/>
            </a:pPr>
            <a:r>
              <a:rPr lang="cs-CZ" sz="6600" dirty="0">
                <a:solidFill>
                  <a:srgbClr val="201F1E"/>
                </a:solidFill>
                <a:latin typeface="Calibri" panose="020F0502020204030204" pitchFamily="34" charset="0"/>
              </a:rPr>
              <a:t>      </a:t>
            </a:r>
            <a:endParaRPr lang="cs-CZ" sz="6600" b="0" i="0" dirty="0">
              <a:solidFill>
                <a:srgbClr val="201F1E"/>
              </a:solidFill>
              <a:effectLst/>
              <a:latin typeface="Calibri" panose="020F0502020204030204" pitchFamily="34" charset="0"/>
            </a:endParaRPr>
          </a:p>
          <a:p>
            <a:pPr marL="0" indent="0">
              <a:buNone/>
            </a:pPr>
            <a:endParaRPr lang="cs-CZ" sz="2400" dirty="0"/>
          </a:p>
        </p:txBody>
      </p:sp>
    </p:spTree>
    <p:extLst>
      <p:ext uri="{BB962C8B-B14F-4D97-AF65-F5344CB8AC3E}">
        <p14:creationId xmlns:p14="http://schemas.microsoft.com/office/powerpoint/2010/main" val="3209255785"/>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a:t>Učivo na 1. stupni - matematika</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653363" y="2176272"/>
            <a:ext cx="9367204" cy="4041648"/>
          </a:xfrm>
        </p:spPr>
        <p:txBody>
          <a:bodyPr anchor="t">
            <a:normAutofit/>
          </a:bodyPr>
          <a:lstStyle/>
          <a:p>
            <a:r>
              <a:rPr lang="cs-CZ" sz="3600" dirty="0"/>
              <a:t>Aritmetika</a:t>
            </a:r>
          </a:p>
          <a:p>
            <a:r>
              <a:rPr lang="cs-CZ" sz="3600" dirty="0"/>
              <a:t>Geometrie</a:t>
            </a:r>
          </a:p>
          <a:p>
            <a:endParaRPr lang="cs-CZ" sz="2400" dirty="0"/>
          </a:p>
          <a:p>
            <a:endParaRPr lang="cs-CZ" sz="2400" dirty="0"/>
          </a:p>
        </p:txBody>
      </p:sp>
    </p:spTree>
    <p:extLst>
      <p:ext uri="{BB962C8B-B14F-4D97-AF65-F5344CB8AC3E}">
        <p14:creationId xmlns:p14="http://schemas.microsoft.com/office/powerpoint/2010/main" val="3598100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Matematika na 1. stupni – oblast ARITMETIKA</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653362" y="2176272"/>
            <a:ext cx="10376341" cy="4041648"/>
          </a:xfrm>
        </p:spPr>
        <p:txBody>
          <a:bodyPr anchor="t">
            <a:normAutofit/>
          </a:bodyPr>
          <a:lstStyle/>
          <a:p>
            <a:r>
              <a:rPr lang="cs-CZ" sz="2400" dirty="0"/>
              <a:t>Přirozená čísla – seznámení se s přirozenými čísly, jejich zápisem v desítkové soustavě, porovnávání přirozených čísel, operace s přirozenými čísly (sčítání, odčítání, násobení, dělení) - </a:t>
            </a:r>
            <a:r>
              <a:rPr lang="cs-CZ" sz="2400" dirty="0" err="1"/>
              <a:t>polookruh</a:t>
            </a:r>
            <a:r>
              <a:rPr lang="cs-CZ" sz="2400" dirty="0"/>
              <a:t> přirozených čísel (</a:t>
            </a:r>
            <a:r>
              <a:rPr lang="cs-CZ" sz="2400" dirty="0">
                <a:latin typeface="Cambria Math" panose="02040503050406030204" pitchFamily="18" charset="0"/>
                <a:ea typeface="Cambria Math" panose="02040503050406030204" pitchFamily="18" charset="0"/>
              </a:rPr>
              <a:t>ℕ</a:t>
            </a:r>
            <a:r>
              <a:rPr lang="cs-CZ" sz="2400" dirty="0"/>
              <a:t>, + , · </a:t>
            </a:r>
            <a:r>
              <a:rPr lang="he-IL" sz="2400" dirty="0"/>
              <a:t>ּּ</a:t>
            </a:r>
            <a:r>
              <a:rPr lang="cs-CZ" sz="2400" dirty="0"/>
              <a:t>)</a:t>
            </a:r>
          </a:p>
          <a:p>
            <a:r>
              <a:rPr lang="cs-CZ" sz="2400" dirty="0"/>
              <a:t>Zlomky</a:t>
            </a:r>
          </a:p>
          <a:p>
            <a:r>
              <a:rPr lang="cs-CZ" sz="2400" dirty="0"/>
              <a:t>Desetinná čísla</a:t>
            </a:r>
          </a:p>
          <a:p>
            <a:endParaRPr lang="cs-CZ" sz="2400" dirty="0"/>
          </a:p>
          <a:p>
            <a:endParaRPr lang="cs-CZ" sz="2400" dirty="0"/>
          </a:p>
        </p:txBody>
      </p:sp>
    </p:spTree>
    <p:extLst>
      <p:ext uri="{BB962C8B-B14F-4D97-AF65-F5344CB8AC3E}">
        <p14:creationId xmlns:p14="http://schemas.microsoft.com/office/powerpoint/2010/main" val="1028370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50B235CB-9AE1-4595-935F-4E1FA58C3655}"/>
              </a:ext>
            </a:extLst>
          </p:cNvPr>
          <p:cNvSpPr>
            <a:spLocks noGrp="1"/>
          </p:cNvSpPr>
          <p:nvPr>
            <p:ph type="title"/>
          </p:nvPr>
        </p:nvSpPr>
        <p:spPr>
          <a:xfrm>
            <a:off x="1653363" y="365760"/>
            <a:ext cx="9367203" cy="1188720"/>
          </a:xfrm>
        </p:spPr>
        <p:txBody>
          <a:bodyPr>
            <a:normAutofit/>
          </a:bodyPr>
          <a:lstStyle/>
          <a:p>
            <a:r>
              <a:rPr lang="cs-CZ" b="1">
                <a:latin typeface="Times New Roman" panose="02020603050405020304" pitchFamily="18" charset="0"/>
                <a:cs typeface="Times New Roman" panose="02020603050405020304" pitchFamily="18" charset="0"/>
              </a:rPr>
              <a:t>Doporučená literatura</a:t>
            </a:r>
          </a:p>
        </p:txBody>
      </p:sp>
      <p:sp>
        <p:nvSpPr>
          <p:cNvPr id="33" name="Freeform: Shape 32">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xmlns="" id="{BBD48DC5-7728-40F3-B78F-362E05B5A7F6}"/>
              </a:ext>
            </a:extLst>
          </p:cNvPr>
          <p:cNvSpPr>
            <a:spLocks noGrp="1"/>
          </p:cNvSpPr>
          <p:nvPr>
            <p:ph idx="1"/>
          </p:nvPr>
        </p:nvSpPr>
        <p:spPr>
          <a:xfrm>
            <a:off x="1166070" y="1770034"/>
            <a:ext cx="10139723" cy="4722206"/>
          </a:xfrm>
        </p:spPr>
        <p:txBody>
          <a:bodyPr anchor="t">
            <a:normAutofit/>
          </a:bodyPr>
          <a:lstStyle/>
          <a:p>
            <a:pPr marL="342900" indent="-342900">
              <a:buFont typeface="+mj-lt"/>
              <a:buAutoNum type="arabicPeriod"/>
            </a:pPr>
            <a:r>
              <a:rPr lang="cs-CZ" sz="1300" b="0" i="0" dirty="0">
                <a:effectLst/>
                <a:latin typeface="Open Sans"/>
              </a:rPr>
              <a:t>BLAŽKOVÁ, Růžena, Květoslava MATOUŠKOVÁ a Milena VAŇUROVÁ. </a:t>
            </a:r>
            <a:r>
              <a:rPr lang="cs-CZ" sz="1300" b="0" i="1" dirty="0">
                <a:effectLst/>
                <a:latin typeface="Open Sans"/>
              </a:rPr>
              <a:t>Kapitoly z didaktiky matematiky (slovní úlohy, projekty)</a:t>
            </a:r>
            <a:r>
              <a:rPr lang="cs-CZ" sz="1300" b="0" i="0" dirty="0">
                <a:effectLst/>
                <a:latin typeface="Open Sans"/>
              </a:rPr>
              <a:t>. Brno: Masarykova univerzita v Brně, 2002. 84 s. ISBN 80-210-3022-4.</a:t>
            </a:r>
          </a:p>
          <a:p>
            <a:pPr marL="342900" indent="-342900">
              <a:buFont typeface="+mj-lt"/>
              <a:buAutoNum type="arabicPeriod"/>
            </a:pPr>
            <a:r>
              <a:rPr lang="cs-CZ" sz="1300" b="0" i="0" dirty="0">
                <a:effectLst/>
                <a:latin typeface="Open Sans"/>
              </a:rPr>
              <a:t>BLAŽKOVÁ, Růžena, Květoslava MATOUŠKOVÁ a Milena VAŇUROVÁ. </a:t>
            </a:r>
            <a:r>
              <a:rPr lang="cs-CZ" sz="1300" b="0" i="1" dirty="0">
                <a:effectLst/>
                <a:latin typeface="Open Sans"/>
              </a:rPr>
              <a:t>Slovní úlohy na 1. stupni ZŠ</a:t>
            </a:r>
            <a:r>
              <a:rPr lang="cs-CZ" sz="1300" b="0" i="0" dirty="0">
                <a:effectLst/>
                <a:latin typeface="Open Sans"/>
              </a:rPr>
              <a:t>. první. Brno: </a:t>
            </a:r>
            <a:r>
              <a:rPr lang="cs-CZ" sz="1300" b="0" i="0" dirty="0" err="1">
                <a:effectLst/>
                <a:latin typeface="Open Sans"/>
              </a:rPr>
              <a:t>PdF</a:t>
            </a:r>
            <a:r>
              <a:rPr lang="cs-CZ" sz="1300" b="0" i="0" dirty="0">
                <a:effectLst/>
                <a:latin typeface="Open Sans"/>
              </a:rPr>
              <a:t> MU, 1998. 43 s.</a:t>
            </a:r>
          </a:p>
          <a:p>
            <a:pPr marL="342900" indent="-342900">
              <a:buFont typeface="+mj-lt"/>
              <a:buAutoNum type="arabicPeriod"/>
            </a:pPr>
            <a:r>
              <a:rPr lang="cs-CZ" sz="1300" b="0" i="0" dirty="0">
                <a:effectLst/>
                <a:latin typeface="Open Sans"/>
              </a:rPr>
              <a:t>BLAŽKOVÁ, Růžena, Květoslava MATOUŠKOVÁ a Milena VAŇUROVÁ. </a:t>
            </a:r>
            <a:r>
              <a:rPr lang="cs-CZ" sz="1300" b="0" i="1" dirty="0">
                <a:effectLst/>
                <a:latin typeface="Open Sans"/>
              </a:rPr>
              <a:t>Texty k didaktice matematiky pro studium učitelství 1. stupně základní školy.</a:t>
            </a:r>
            <a:r>
              <a:rPr lang="cs-CZ" sz="1300" b="0" i="0" dirty="0">
                <a:effectLst/>
                <a:latin typeface="Open Sans"/>
              </a:rPr>
              <a:t> 1. vyd. Brno: Masarykova univerzita, 1992. 78 s. ISBN 8021004681.</a:t>
            </a:r>
            <a:endParaRPr lang="cs-CZ" sz="1300" dirty="0">
              <a:latin typeface="Open Sans"/>
            </a:endParaRPr>
          </a:p>
          <a:p>
            <a:pPr marL="342900" indent="-342900">
              <a:buFont typeface="+mj-lt"/>
              <a:buAutoNum type="arabicPeriod"/>
            </a:pPr>
            <a:r>
              <a:rPr lang="cs-CZ" sz="1300" b="0" i="0" dirty="0">
                <a:effectLst/>
                <a:latin typeface="Open Sans"/>
              </a:rPr>
              <a:t>BLAŽKOVÁ, Růžena. </a:t>
            </a:r>
            <a:r>
              <a:rPr lang="cs-CZ" sz="1300" b="0" i="1" dirty="0">
                <a:effectLst/>
                <a:latin typeface="Open Sans"/>
              </a:rPr>
              <a:t>Didaktika matematiky se zaměřením na specifické poruchy učení</a:t>
            </a:r>
            <a:r>
              <a:rPr lang="cs-CZ" sz="1300" b="0" i="0" dirty="0">
                <a:effectLst/>
                <a:latin typeface="Open Sans"/>
              </a:rPr>
              <a:t>. Brno. MU 2017. </a:t>
            </a:r>
          </a:p>
          <a:p>
            <a:pPr marL="342900" indent="-342900">
              <a:buFont typeface="+mj-lt"/>
              <a:buAutoNum type="arabicPeriod"/>
            </a:pPr>
            <a:r>
              <a:rPr lang="cs-CZ" sz="1300" b="0" i="0" dirty="0">
                <a:effectLst/>
                <a:latin typeface="Open Sans"/>
              </a:rPr>
              <a:t>KUŘINA, František. </a:t>
            </a:r>
            <a:r>
              <a:rPr lang="cs-CZ" sz="1300" b="0" i="1" dirty="0">
                <a:effectLst/>
                <a:latin typeface="Open Sans"/>
              </a:rPr>
              <a:t>Umění vidět v matematice</a:t>
            </a:r>
            <a:r>
              <a:rPr lang="cs-CZ" sz="1300" b="0" i="0" dirty="0">
                <a:effectLst/>
                <a:latin typeface="Open Sans"/>
              </a:rPr>
              <a:t>. 1. vyd. Praha: Státní pedagogické nakladatelství, 1990. 247 s. ISBN 8004237533.</a:t>
            </a:r>
          </a:p>
          <a:p>
            <a:pPr marL="342900" indent="-342900">
              <a:buFont typeface="+mj-lt"/>
              <a:buAutoNum type="arabicPeriod"/>
            </a:pPr>
            <a:r>
              <a:rPr lang="cs-CZ" sz="1300" b="0" i="1" dirty="0" err="1">
                <a:effectLst/>
                <a:latin typeface="Open Sans"/>
              </a:rPr>
              <a:t>Predškolská</a:t>
            </a:r>
            <a:r>
              <a:rPr lang="cs-CZ" sz="1300" b="0" i="1" dirty="0">
                <a:effectLst/>
                <a:latin typeface="Open Sans"/>
              </a:rPr>
              <a:t> a </a:t>
            </a:r>
            <a:r>
              <a:rPr lang="cs-CZ" sz="1300" b="0" i="1" dirty="0" err="1">
                <a:effectLst/>
                <a:latin typeface="Open Sans"/>
              </a:rPr>
              <a:t>elementárna</a:t>
            </a:r>
            <a:r>
              <a:rPr lang="cs-CZ" sz="1300" b="0" i="1" dirty="0">
                <a:effectLst/>
                <a:latin typeface="Open Sans"/>
              </a:rPr>
              <a:t> pedagogika</a:t>
            </a:r>
            <a:r>
              <a:rPr lang="cs-CZ" sz="1300" b="0" i="0" dirty="0">
                <a:effectLst/>
                <a:latin typeface="Open Sans"/>
              </a:rPr>
              <a:t>. </a:t>
            </a:r>
            <a:r>
              <a:rPr lang="cs-CZ" sz="1300" b="0" i="0" dirty="0" err="1">
                <a:effectLst/>
                <a:latin typeface="Open Sans"/>
              </a:rPr>
              <a:t>Edited</a:t>
            </a:r>
            <a:r>
              <a:rPr lang="cs-CZ" sz="1300" b="0" i="0" dirty="0">
                <a:effectLst/>
                <a:latin typeface="Open Sans"/>
              </a:rPr>
              <a:t> by Zuzana </a:t>
            </a:r>
            <a:r>
              <a:rPr lang="cs-CZ" sz="1300" b="0" i="0" dirty="0" err="1">
                <a:effectLst/>
                <a:latin typeface="Open Sans"/>
              </a:rPr>
              <a:t>Kolláriková</a:t>
            </a:r>
            <a:r>
              <a:rPr lang="cs-CZ" sz="1300" b="0" i="0" dirty="0">
                <a:effectLst/>
                <a:latin typeface="Open Sans"/>
              </a:rPr>
              <a:t> - Branislav </a:t>
            </a:r>
            <a:r>
              <a:rPr lang="cs-CZ" sz="1300" b="0" i="0" dirty="0" err="1">
                <a:effectLst/>
                <a:latin typeface="Open Sans"/>
              </a:rPr>
              <a:t>Pupala</a:t>
            </a:r>
            <a:r>
              <a:rPr lang="cs-CZ" sz="1300" b="0" i="0" dirty="0">
                <a:effectLst/>
                <a:latin typeface="Open Sans"/>
              </a:rPr>
              <a:t>. Vyd. 1. Praha: Portál, 2001. 455 s. ISBN 80</a:t>
            </a:r>
          </a:p>
          <a:p>
            <a:pPr marL="342900" indent="-342900">
              <a:buFont typeface="+mj-lt"/>
              <a:buAutoNum type="arabicPeriod"/>
            </a:pPr>
            <a:r>
              <a:rPr lang="cs-CZ" sz="1300" b="0" i="0" dirty="0">
                <a:effectLst/>
                <a:latin typeface="Open Sans"/>
              </a:rPr>
              <a:t>VAŇUROVÁ, Milena a Růžena BLAŽKOVÁ. </a:t>
            </a:r>
            <a:r>
              <a:rPr lang="cs-CZ" sz="1300" b="0" i="1" dirty="0">
                <a:effectLst/>
                <a:latin typeface="Open Sans"/>
              </a:rPr>
              <a:t>Didaktika matematiky 1 [online e-learningový kurz]</a:t>
            </a:r>
            <a:r>
              <a:rPr lang="cs-CZ" sz="1300" b="0" i="0" dirty="0">
                <a:effectLst/>
                <a:latin typeface="Open Sans"/>
              </a:rPr>
              <a:t>. 2005.</a:t>
            </a:r>
          </a:p>
          <a:p>
            <a:pPr marL="342900" indent="-342900">
              <a:buFont typeface="+mj-lt"/>
              <a:buAutoNum type="arabicPeriod"/>
            </a:pPr>
            <a:r>
              <a:rPr lang="cs-CZ" sz="1300" b="0" i="0" dirty="0">
                <a:effectLst/>
                <a:latin typeface="Open Sans"/>
              </a:rPr>
              <a:t>HEJNÝ, Milan a František KUŘINA. </a:t>
            </a:r>
            <a:r>
              <a:rPr lang="cs-CZ" sz="1300" b="0" i="1" dirty="0">
                <a:effectLst/>
                <a:latin typeface="Open Sans"/>
              </a:rPr>
              <a:t>Dítě, škola a matematika: konstruktivistické přístupy k vyučování</a:t>
            </a:r>
            <a:r>
              <a:rPr lang="cs-CZ" sz="1300" b="0" i="0" dirty="0">
                <a:effectLst/>
                <a:latin typeface="Open Sans"/>
              </a:rPr>
              <a:t>. Vyd. 1. Praha: Portál, 2001. 187 s. ISBN 80-7178-581-4.</a:t>
            </a:r>
          </a:p>
          <a:p>
            <a:pPr marL="342900" indent="-342900">
              <a:buFont typeface="+mj-lt"/>
              <a:buAutoNum type="arabicPeriod"/>
            </a:pPr>
            <a:r>
              <a:rPr lang="cs-CZ" sz="1300" b="0" i="0" dirty="0">
                <a:effectLst/>
                <a:latin typeface="Open Sans"/>
              </a:rPr>
              <a:t>BLAŽKOVÁ, Růžena, Květoslava MATOUŠKOVÁ, Milena VAŇUROVÁ a Miloslav BLAŽEK. </a:t>
            </a:r>
            <a:r>
              <a:rPr lang="cs-CZ" sz="1300" b="0" i="1" dirty="0">
                <a:effectLst/>
                <a:latin typeface="Open Sans"/>
              </a:rPr>
              <a:t>Poruchy učení v matematice a možnosti jejich nápravy</a:t>
            </a:r>
            <a:r>
              <a:rPr lang="cs-CZ" sz="1300" b="0" i="0" dirty="0">
                <a:effectLst/>
                <a:latin typeface="Open Sans"/>
              </a:rPr>
              <a:t>. 2000. 93 s. ISBN 80-85931-89-3.</a:t>
            </a:r>
          </a:p>
          <a:p>
            <a:pPr marL="342900" indent="-342900">
              <a:buFont typeface="+mj-lt"/>
              <a:buAutoNum type="arabicPeriod"/>
            </a:pPr>
            <a:r>
              <a:rPr lang="cs-CZ" sz="1300" dirty="0">
                <a:latin typeface="Open Sans"/>
              </a:rPr>
              <a:t>DIVÍŠEK, J a kol. </a:t>
            </a:r>
            <a:r>
              <a:rPr lang="cs-CZ" sz="1300" i="1" dirty="0">
                <a:latin typeface="Open Sans"/>
              </a:rPr>
              <a:t>Didaktika matematiky pro studium učitelství 1. stupně ZŠ</a:t>
            </a:r>
            <a:r>
              <a:rPr lang="cs-CZ" sz="1300" dirty="0">
                <a:latin typeface="Open Sans"/>
              </a:rPr>
              <a:t>. Praha: SPN, 1989.</a:t>
            </a:r>
            <a:endParaRPr lang="cs-CZ" sz="1300" dirty="0"/>
          </a:p>
        </p:txBody>
      </p:sp>
    </p:spTree>
    <p:extLst>
      <p:ext uri="{BB962C8B-B14F-4D97-AF65-F5344CB8AC3E}">
        <p14:creationId xmlns:p14="http://schemas.microsoft.com/office/powerpoint/2010/main" val="2358930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err="1"/>
              <a:t>Předčíselné</a:t>
            </a:r>
            <a:r>
              <a:rPr lang="cs-CZ" sz="3700" b="1" dirty="0"/>
              <a:t> představy dětí před příchodem na ZŠ</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653363" y="2176272"/>
            <a:ext cx="9367204" cy="4041648"/>
          </a:xfrm>
        </p:spPr>
        <p:txBody>
          <a:bodyPr anchor="t">
            <a:normAutofit/>
          </a:bodyPr>
          <a:lstStyle/>
          <a:p>
            <a:pPr marL="0" lvl="0" indent="0" algn="just">
              <a:spcBef>
                <a:spcPts val="500"/>
              </a:spcBef>
              <a:spcAft>
                <a:spcPts val="0"/>
              </a:spcAft>
              <a:buNone/>
              <a:tabLst>
                <a:tab pos="457200" algn="l"/>
              </a:tabLst>
            </a:pPr>
            <a:r>
              <a:rPr lang="cs-CZ" b="1" dirty="0">
                <a:effectLst/>
                <a:latin typeface="Times New Roman" panose="02020603050405020304" pitchFamily="18" charset="0"/>
                <a:ea typeface="Times New Roman" panose="02020603050405020304" pitchFamily="18" charset="0"/>
              </a:rPr>
              <a:t>RVP MŠ </a:t>
            </a:r>
            <a:r>
              <a:rPr lang="cs-CZ" dirty="0">
                <a:effectLst/>
                <a:latin typeface="Times New Roman" panose="02020603050405020304" pitchFamily="18" charset="0"/>
                <a:ea typeface="Times New Roman" panose="02020603050405020304" pitchFamily="18" charset="0"/>
              </a:rPr>
              <a:t>očekávané výstupy:</a:t>
            </a:r>
          </a:p>
          <a:p>
            <a:pPr marL="0" lvl="0" indent="0" algn="just">
              <a:spcBef>
                <a:spcPts val="500"/>
              </a:spcBef>
              <a:spcAft>
                <a:spcPts val="0"/>
              </a:spcAft>
              <a:buNone/>
              <a:tabLst>
                <a:tab pos="457200" algn="l"/>
              </a:tabLst>
            </a:pPr>
            <a:r>
              <a:rPr lang="cs-CZ" dirty="0">
                <a:effectLst/>
                <a:latin typeface="Times New Roman" panose="02020603050405020304" pitchFamily="18" charset="0"/>
                <a:ea typeface="Times New Roman" panose="02020603050405020304" pitchFamily="18" charset="0"/>
              </a:rPr>
              <a:t>Dítě by mělo </a:t>
            </a:r>
          </a:p>
          <a:p>
            <a:pPr marL="0" lvl="0" indent="0" algn="just">
              <a:spcBef>
                <a:spcPts val="500"/>
              </a:spcBef>
              <a:spcAft>
                <a:spcPts val="0"/>
              </a:spcAft>
              <a:buNone/>
              <a:tabLst>
                <a:tab pos="457200" algn="l"/>
              </a:tabLst>
            </a:pPr>
            <a:r>
              <a:rPr lang="cs-CZ" b="1" i="1" dirty="0">
                <a:latin typeface="Times New Roman" panose="02020603050405020304" pitchFamily="18" charset="0"/>
                <a:ea typeface="Times New Roman" panose="02020603050405020304" pitchFamily="18" charset="0"/>
              </a:rPr>
              <a:t>„</a:t>
            </a:r>
            <a:r>
              <a:rPr lang="cs-CZ" b="1" i="1" dirty="0">
                <a:effectLst/>
                <a:latin typeface="Times New Roman" panose="02020603050405020304" pitchFamily="18" charset="0"/>
                <a:ea typeface="Times New Roman" panose="02020603050405020304" pitchFamily="18" charset="0"/>
              </a:rPr>
              <a:t>chápat základní číselné a matematické pojmy, elementární matematické souvislosti a podle potřeby je prakticky využívat (porovnávat, uspořádávat a třídit soubory předmětů podle určitého pravidla, orientovat se v </a:t>
            </a:r>
            <a:r>
              <a:rPr lang="cs-CZ" b="1" i="1" u="sng" dirty="0">
                <a:effectLst/>
                <a:latin typeface="Times New Roman" panose="02020603050405020304" pitchFamily="18" charset="0"/>
                <a:ea typeface="Times New Roman" panose="02020603050405020304" pitchFamily="18" charset="0"/>
              </a:rPr>
              <a:t>elementárním počtu cca do šesti, chápat číselnou řadu v rozsahu první desítky</a:t>
            </a:r>
            <a:r>
              <a:rPr lang="cs-CZ" b="1" i="1" dirty="0">
                <a:effectLst/>
                <a:latin typeface="Times New Roman" panose="02020603050405020304" pitchFamily="18" charset="0"/>
                <a:ea typeface="Times New Roman" panose="02020603050405020304" pitchFamily="18" charset="0"/>
              </a:rPr>
              <a:t>, poznat více, stejně, méně, první, poslední apod.)“</a:t>
            </a:r>
          </a:p>
          <a:p>
            <a:pPr marL="0" indent="0">
              <a:buNone/>
            </a:pPr>
            <a:endParaRPr lang="cs-CZ" sz="2400" dirty="0"/>
          </a:p>
          <a:p>
            <a:endParaRPr lang="cs-CZ" sz="2400" dirty="0"/>
          </a:p>
          <a:p>
            <a:endParaRPr lang="cs-CZ" sz="2400" dirty="0"/>
          </a:p>
        </p:txBody>
      </p:sp>
    </p:spTree>
    <p:extLst>
      <p:ext uri="{BB962C8B-B14F-4D97-AF65-F5344CB8AC3E}">
        <p14:creationId xmlns:p14="http://schemas.microsoft.com/office/powerpoint/2010/main" val="2958752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err="1"/>
              <a:t>Předčíselné</a:t>
            </a:r>
            <a:r>
              <a:rPr lang="cs-CZ" sz="3700" b="1" dirty="0"/>
              <a:t> představy dětí před příchodem na ZŠ</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653363" y="2176272"/>
            <a:ext cx="9367204" cy="4315968"/>
          </a:xfrm>
        </p:spPr>
        <p:txBody>
          <a:bodyPr anchor="t">
            <a:normAutofit fontScale="92500" lnSpcReduction="10000"/>
          </a:bodyPr>
          <a:lstStyle/>
          <a:p>
            <a:pPr marL="0" indent="0">
              <a:buNone/>
            </a:pPr>
            <a:r>
              <a:rPr lang="cs-CZ" sz="3200" b="1" dirty="0"/>
              <a:t>Výroková logika</a:t>
            </a:r>
          </a:p>
          <a:p>
            <a:r>
              <a:rPr lang="cs-CZ" sz="2400" dirty="0"/>
              <a:t>Děti uvažují o pravdivosti pronesených výroků a  seznamují se s vlastnostmi předmětů - barva, tvar, velikost,.. Vytváření smyslu pro pravdivé poznání a přispívá k rozumové (i mravní) výchově.</a:t>
            </a:r>
          </a:p>
          <a:p>
            <a:pPr marL="0" indent="0">
              <a:buNone/>
            </a:pPr>
            <a:endParaRPr lang="cs-CZ" sz="2400" dirty="0"/>
          </a:p>
          <a:p>
            <a:pPr marL="0" indent="0">
              <a:buNone/>
            </a:pPr>
            <a:r>
              <a:rPr lang="cs-CZ" sz="3200" b="1" dirty="0"/>
              <a:t>Třídění (relace ekvivalence)</a:t>
            </a:r>
          </a:p>
          <a:p>
            <a:r>
              <a:rPr lang="cs-CZ" sz="2400" dirty="0"/>
              <a:t>Děti řeší úkoly typu: </a:t>
            </a:r>
          </a:p>
          <a:p>
            <a:pPr lvl="2"/>
            <a:r>
              <a:rPr lang="cs-CZ" sz="2200" dirty="0"/>
              <a:t>„polož modré kostky vpravo a červené vlevo“</a:t>
            </a:r>
          </a:p>
          <a:p>
            <a:pPr lvl="2"/>
            <a:r>
              <a:rPr lang="cs-CZ" sz="2200" dirty="0"/>
              <a:t>„polož modré kostky vpravo a kostky, které nejsou modré, polož vlevo“</a:t>
            </a:r>
          </a:p>
          <a:p>
            <a:pPr lvl="2"/>
            <a:r>
              <a:rPr lang="cs-CZ" sz="2200" dirty="0"/>
              <a:t>„roztřiď plody na ovoce a zeleninu“</a:t>
            </a:r>
          </a:p>
          <a:p>
            <a:pPr lvl="2"/>
            <a:r>
              <a:rPr lang="cs-CZ" sz="2200" dirty="0"/>
              <a:t>„roztřiď hračky na ty, co jsou Aničky a na ty, co jsou Pepíčka“</a:t>
            </a:r>
          </a:p>
          <a:p>
            <a:pPr lvl="2"/>
            <a:r>
              <a:rPr lang="cs-CZ" sz="2200" dirty="0"/>
              <a:t>„polož na stůl všechny červené kostky a všechny ostatní dej do košíku“ </a:t>
            </a:r>
          </a:p>
          <a:p>
            <a:pPr marL="914400" lvl="2" indent="0">
              <a:buNone/>
            </a:pPr>
            <a:endParaRPr lang="cs-CZ" sz="1600" dirty="0"/>
          </a:p>
          <a:p>
            <a:pPr marL="0" indent="0">
              <a:buNone/>
            </a:pPr>
            <a:endParaRPr lang="cs-CZ" sz="2400" dirty="0"/>
          </a:p>
          <a:p>
            <a:endParaRPr lang="cs-CZ" sz="2400" dirty="0"/>
          </a:p>
          <a:p>
            <a:endParaRPr lang="cs-CZ" sz="2400" dirty="0"/>
          </a:p>
        </p:txBody>
      </p:sp>
    </p:spTree>
    <p:extLst>
      <p:ext uri="{BB962C8B-B14F-4D97-AF65-F5344CB8AC3E}">
        <p14:creationId xmlns:p14="http://schemas.microsoft.com/office/powerpoint/2010/main" val="1725492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err="1"/>
              <a:t>Předčíselné</a:t>
            </a:r>
            <a:r>
              <a:rPr lang="cs-CZ" sz="3700" b="1" dirty="0"/>
              <a:t> představy dětí před příchodem na ZŠ</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653363" y="2176272"/>
            <a:ext cx="9367204" cy="4041648"/>
          </a:xfrm>
        </p:spPr>
        <p:txBody>
          <a:bodyPr anchor="t">
            <a:normAutofit/>
          </a:bodyPr>
          <a:lstStyle/>
          <a:p>
            <a:pPr marL="0" indent="0">
              <a:buNone/>
            </a:pPr>
            <a:r>
              <a:rPr lang="cs-CZ" sz="3200" b="1" dirty="0"/>
              <a:t>Uspořádání (relace uspořádání)</a:t>
            </a:r>
          </a:p>
          <a:p>
            <a:r>
              <a:rPr lang="cs-CZ" sz="2400" dirty="0"/>
              <a:t>Děti se seznamují se vztahy: větší, menší, vyšší, nižší, mladší, starší, dříve, později, před, za,… Konkrétní situace ve třídě – uspořádané množiny, poznávají první a poslední prvek uspořádané množiny.</a:t>
            </a:r>
          </a:p>
          <a:p>
            <a:pPr marL="0" indent="0">
              <a:buNone/>
            </a:pPr>
            <a:endParaRPr lang="cs-CZ" sz="2400" dirty="0"/>
          </a:p>
          <a:p>
            <a:pPr marL="0" indent="0">
              <a:buNone/>
            </a:pPr>
            <a:r>
              <a:rPr lang="cs-CZ" sz="3200" b="1" dirty="0"/>
              <a:t>Vztahy stejně/ne stejně, více/méně (porovnávání)</a:t>
            </a:r>
          </a:p>
          <a:p>
            <a:pPr marL="0" indent="0">
              <a:buNone/>
            </a:pPr>
            <a:r>
              <a:rPr lang="cs-CZ" sz="2400" dirty="0"/>
              <a:t>Tvoření dvojic pro zjištění vztahu více/méně/stejně – modeluje se na početnějších skupinách a ukazuje se i „nesprávné“ přiřazování</a:t>
            </a:r>
            <a:endParaRPr lang="cs-CZ" sz="1600" dirty="0"/>
          </a:p>
          <a:p>
            <a:pPr marL="0" indent="0">
              <a:buNone/>
            </a:pPr>
            <a:endParaRPr lang="cs-CZ" sz="2400" dirty="0"/>
          </a:p>
          <a:p>
            <a:endParaRPr lang="cs-CZ" sz="2400" dirty="0"/>
          </a:p>
          <a:p>
            <a:endParaRPr lang="cs-CZ" sz="2400" dirty="0"/>
          </a:p>
        </p:txBody>
      </p:sp>
    </p:spTree>
    <p:extLst>
      <p:ext uri="{BB962C8B-B14F-4D97-AF65-F5344CB8AC3E}">
        <p14:creationId xmlns:p14="http://schemas.microsoft.com/office/powerpoint/2010/main" val="1724584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4000" b="1" dirty="0">
                <a:latin typeface="Times New Roman" panose="02020603050405020304" pitchFamily="18" charset="0"/>
                <a:ea typeface="Calibri" panose="020F0502020204030204" pitchFamily="34" charset="0"/>
                <a:cs typeface="Times New Roman" panose="02020603050405020304" pitchFamily="18" charset="0"/>
              </a:rPr>
              <a:t>Vytváření pojmu přirozeného čísla</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653363" y="2176272"/>
            <a:ext cx="9367204" cy="4041648"/>
          </a:xfrm>
        </p:spPr>
        <p:txBody>
          <a:bodyPr anchor="t">
            <a:normAutofit/>
          </a:bodyPr>
          <a:lstStyle/>
          <a:p>
            <a:pPr marL="0" indent="0">
              <a:buNone/>
            </a:pPr>
            <a:endParaRPr lang="cs-CZ" sz="2400" dirty="0"/>
          </a:p>
          <a:p>
            <a:endParaRPr lang="cs-CZ" sz="2400" dirty="0"/>
          </a:p>
          <a:p>
            <a:endParaRPr lang="cs-CZ" sz="2400" dirty="0"/>
          </a:p>
        </p:txBody>
      </p:sp>
      <p:sp>
        <p:nvSpPr>
          <p:cNvPr id="7" name="Zástupný obsah 2">
            <a:extLst>
              <a:ext uri="{FF2B5EF4-FFF2-40B4-BE49-F238E27FC236}">
                <a16:creationId xmlns:a16="http://schemas.microsoft.com/office/drawing/2014/main" xmlns="" id="{D1B68E83-B8D4-4B25-8C2A-11E9BD56F417}"/>
              </a:ext>
            </a:extLst>
          </p:cNvPr>
          <p:cNvSpPr txBox="1">
            <a:spLocks/>
          </p:cNvSpPr>
          <p:nvPr/>
        </p:nvSpPr>
        <p:spPr>
          <a:xfrm>
            <a:off x="971654" y="1799772"/>
            <a:ext cx="10678479" cy="50582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a:t>Proces vytváření </a:t>
            </a:r>
            <a:r>
              <a:rPr lang="cs-CZ" b="1"/>
              <a:t>pojmu přirozeného čísla </a:t>
            </a:r>
            <a:r>
              <a:rPr lang="cs-CZ"/>
              <a:t>ve školské matematice je zahrnut do oblasti „numerace“.</a:t>
            </a:r>
          </a:p>
          <a:p>
            <a:r>
              <a:rPr lang="cs-CZ" b="1"/>
              <a:t>Numerace v oboru přirozených čísel </a:t>
            </a:r>
            <a:r>
              <a:rPr lang="cs-CZ"/>
              <a:t>– vybudování pojmu přirozeného čísla  a zvládnutí dalších vlastností, aby žák uměl:</a:t>
            </a:r>
          </a:p>
          <a:p>
            <a:pPr lvl="1"/>
            <a:r>
              <a:rPr lang="cs-CZ"/>
              <a:t>Počítat předměty v dané skupině</a:t>
            </a:r>
          </a:p>
          <a:p>
            <a:pPr lvl="1"/>
            <a:r>
              <a:rPr lang="cs-CZ"/>
              <a:t>Vytvořit skupinu o daném počtu prvků</a:t>
            </a:r>
          </a:p>
          <a:p>
            <a:pPr lvl="1"/>
            <a:r>
              <a:rPr lang="cs-CZ"/>
              <a:t>Psát číslice, zapisovat čísla</a:t>
            </a:r>
          </a:p>
          <a:p>
            <a:pPr lvl="1"/>
            <a:r>
              <a:rPr lang="cs-CZ"/>
              <a:t>Orientovat se v číselných řadách</a:t>
            </a:r>
          </a:p>
          <a:p>
            <a:pPr lvl="1"/>
            <a:r>
              <a:rPr lang="cs-CZ"/>
              <a:t>Znázornit čísla na číselné ose</a:t>
            </a:r>
          </a:p>
          <a:p>
            <a:pPr lvl="1"/>
            <a:r>
              <a:rPr lang="cs-CZ"/>
              <a:t>Porovnávat čísla</a:t>
            </a:r>
          </a:p>
          <a:p>
            <a:pPr lvl="1"/>
            <a:r>
              <a:rPr lang="cs-CZ"/>
              <a:t>Zaokrouhlovat čísla</a:t>
            </a:r>
          </a:p>
          <a:p>
            <a:pPr lvl="1"/>
            <a:endParaRPr lang="cs-CZ" dirty="0"/>
          </a:p>
        </p:txBody>
      </p:sp>
    </p:spTree>
    <p:extLst>
      <p:ext uri="{BB962C8B-B14F-4D97-AF65-F5344CB8AC3E}">
        <p14:creationId xmlns:p14="http://schemas.microsoft.com/office/powerpoint/2010/main" val="3490930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4000" b="1" dirty="0">
                <a:latin typeface="Times New Roman" panose="02020603050405020304" pitchFamily="18" charset="0"/>
                <a:ea typeface="Calibri" panose="020F0502020204030204" pitchFamily="34" charset="0"/>
                <a:cs typeface="Times New Roman" panose="02020603050405020304" pitchFamily="18" charset="0"/>
              </a:rPr>
              <a:t>Vytváření pojmu přirozeného čísla</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653363" y="2176272"/>
            <a:ext cx="9367204" cy="4041648"/>
          </a:xfrm>
        </p:spPr>
        <p:txBody>
          <a:bodyPr anchor="t">
            <a:normAutofit lnSpcReduction="10000"/>
          </a:bodyPr>
          <a:lstStyle/>
          <a:p>
            <a:r>
              <a:rPr lang="cs-CZ" dirty="0"/>
              <a:t>Z historického hlediska prošel pojem čísla složitým vývojem – člověk při jeho vybudování musel abstrahovat od viditelných vlastností předmětů a chápat vlastnosti vyžadující vyšší stupeň abstrakce</a:t>
            </a:r>
          </a:p>
          <a:p>
            <a:r>
              <a:rPr lang="cs-CZ" dirty="0"/>
              <a:t>Proces, který se odehrál v historii probíhá analogicky při budování pojmu čísla u dětí a souvisí s vysokým stupněm abstrakce, neboť dítě musí přestat vnímat viditelné vlastnosti předmětů (tvar, velikost, barva atd.) a musí začít chápat, že mezi skupinami objektů existuje něco společného, což nesouvisí s viditelnými vlastnostmi objektů.  </a:t>
            </a:r>
          </a:p>
          <a:p>
            <a:pPr marL="0" indent="0">
              <a:buNone/>
            </a:pPr>
            <a:endParaRPr lang="cs-CZ" sz="2400" dirty="0"/>
          </a:p>
          <a:p>
            <a:endParaRPr lang="cs-CZ" sz="2400" dirty="0"/>
          </a:p>
          <a:p>
            <a:endParaRPr lang="cs-CZ" sz="2400" dirty="0"/>
          </a:p>
        </p:txBody>
      </p:sp>
      <p:sp>
        <p:nvSpPr>
          <p:cNvPr id="7" name="Zástupný obsah 2">
            <a:extLst>
              <a:ext uri="{FF2B5EF4-FFF2-40B4-BE49-F238E27FC236}">
                <a16:creationId xmlns:a16="http://schemas.microsoft.com/office/drawing/2014/main" xmlns="" id="{D1B68E83-B8D4-4B25-8C2A-11E9BD56F417}"/>
              </a:ext>
            </a:extLst>
          </p:cNvPr>
          <p:cNvSpPr txBox="1">
            <a:spLocks/>
          </p:cNvSpPr>
          <p:nvPr/>
        </p:nvSpPr>
        <p:spPr>
          <a:xfrm>
            <a:off x="971654" y="1799772"/>
            <a:ext cx="10678479" cy="50582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cs-CZ" dirty="0"/>
          </a:p>
        </p:txBody>
      </p:sp>
    </p:spTree>
    <p:extLst>
      <p:ext uri="{BB962C8B-B14F-4D97-AF65-F5344CB8AC3E}">
        <p14:creationId xmlns:p14="http://schemas.microsoft.com/office/powerpoint/2010/main" val="3012291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4000" b="1" dirty="0">
                <a:latin typeface="Times New Roman" panose="02020603050405020304" pitchFamily="18" charset="0"/>
                <a:ea typeface="Calibri" panose="020F0502020204030204" pitchFamily="34" charset="0"/>
                <a:cs typeface="Times New Roman" panose="02020603050405020304" pitchFamily="18" charset="0"/>
              </a:rPr>
              <a:t>Vytváření pojmu přirozeného čísla</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253067" y="1920240"/>
            <a:ext cx="9767500" cy="4297680"/>
          </a:xfrm>
        </p:spPr>
        <p:txBody>
          <a:bodyPr anchor="t">
            <a:normAutofit fontScale="92500"/>
          </a:bodyPr>
          <a:lstStyle/>
          <a:p>
            <a:r>
              <a:rPr lang="cs-CZ" dirty="0"/>
              <a:t>K tomu, aby dítě pochopilo pojem čísla, musí mít hodně zkušeností, které mu dovolí pochopit, co je to „2“ nebo „3“ bez konkrétních předmětů.</a:t>
            </a:r>
          </a:p>
          <a:p>
            <a:r>
              <a:rPr lang="cs-CZ" dirty="0"/>
              <a:t>V době, kdy dítě neumí ještě počítat předměty, umí přiřazovat předměty předmětům (např. na stole přiřadí při prostírání každému talířku lžičku, vidličku, nůž apod.). Při kreslení umí znázornit situaci, kdy přiřadí například každému dítěti balonek apod. Dítě tak poznává vlastnost charakteristickou pro skupiny objektů: </a:t>
            </a:r>
            <a:r>
              <a:rPr lang="cs-CZ" b="1" dirty="0"/>
              <a:t>Každému prvku (objektu) dané skupiny je přiřazen právě jeden prvek (objekt) druhé skupiny. </a:t>
            </a:r>
            <a:r>
              <a:rPr lang="cs-CZ" dirty="0"/>
              <a:t>Prvky obou skupin umí dítě </a:t>
            </a:r>
            <a:r>
              <a:rPr lang="cs-CZ" b="1" dirty="0"/>
              <a:t>jednoznačně přiřadit</a:t>
            </a:r>
            <a:r>
              <a:rPr lang="cs-CZ" dirty="0"/>
              <a:t>.  U dítěte tak vzniká předpoklad pro chápání pojmu „</a:t>
            </a:r>
            <a:r>
              <a:rPr lang="cs-CZ" b="1" dirty="0"/>
              <a:t>stejně</a:t>
            </a:r>
            <a:r>
              <a:rPr lang="cs-CZ" dirty="0"/>
              <a:t>“. </a:t>
            </a:r>
            <a:endParaRPr lang="cs-CZ" b="1" dirty="0"/>
          </a:p>
          <a:p>
            <a:pPr marL="0" indent="0">
              <a:buNone/>
            </a:pPr>
            <a:endParaRPr lang="cs-CZ" sz="2400" dirty="0"/>
          </a:p>
          <a:p>
            <a:endParaRPr lang="cs-CZ" sz="2400" dirty="0"/>
          </a:p>
          <a:p>
            <a:endParaRPr lang="cs-CZ" sz="2400" dirty="0"/>
          </a:p>
        </p:txBody>
      </p:sp>
      <p:sp>
        <p:nvSpPr>
          <p:cNvPr id="7" name="Zástupný obsah 2">
            <a:extLst>
              <a:ext uri="{FF2B5EF4-FFF2-40B4-BE49-F238E27FC236}">
                <a16:creationId xmlns:a16="http://schemas.microsoft.com/office/drawing/2014/main" xmlns="" id="{D1B68E83-B8D4-4B25-8C2A-11E9BD56F417}"/>
              </a:ext>
            </a:extLst>
          </p:cNvPr>
          <p:cNvSpPr txBox="1">
            <a:spLocks/>
          </p:cNvSpPr>
          <p:nvPr/>
        </p:nvSpPr>
        <p:spPr>
          <a:xfrm>
            <a:off x="971654" y="1799772"/>
            <a:ext cx="10678479" cy="50582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cs-CZ" dirty="0"/>
          </a:p>
        </p:txBody>
      </p:sp>
    </p:spTree>
    <p:extLst>
      <p:ext uri="{BB962C8B-B14F-4D97-AF65-F5344CB8AC3E}">
        <p14:creationId xmlns:p14="http://schemas.microsoft.com/office/powerpoint/2010/main" val="1628127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1. Zavedení čísel 1 - 5</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653362" y="2176272"/>
            <a:ext cx="9967138" cy="4315968"/>
          </a:xfrm>
        </p:spPr>
        <p:txBody>
          <a:bodyPr anchor="t">
            <a:normAutofit/>
          </a:bodyPr>
          <a:lstStyle/>
          <a:p>
            <a:endParaRPr lang="cs-CZ" sz="2400" dirty="0"/>
          </a:p>
          <a:p>
            <a:endParaRPr lang="cs-CZ" sz="2400" dirty="0"/>
          </a:p>
        </p:txBody>
      </p:sp>
      <p:pic>
        <p:nvPicPr>
          <p:cNvPr id="8" name="Zástupný obsah 4" descr="Obsah obrázku text&#10;&#10;Popis byl vytvořen automaticky">
            <a:extLst>
              <a:ext uri="{FF2B5EF4-FFF2-40B4-BE49-F238E27FC236}">
                <a16:creationId xmlns:a16="http://schemas.microsoft.com/office/drawing/2014/main" xmlns="" id="{4A95E8FE-AEDA-4C82-B570-9D4473B74DB4}"/>
              </a:ext>
            </a:extLst>
          </p:cNvPr>
          <p:cNvPicPr>
            <a:picLocks noChangeAspect="1"/>
          </p:cNvPicPr>
          <p:nvPr/>
        </p:nvPicPr>
        <p:blipFill rotWithShape="1">
          <a:blip r:embed="rId2">
            <a:extLst>
              <a:ext uri="{28A0092B-C50C-407E-A947-70E740481C1C}">
                <a14:useLocalDpi xmlns:a14="http://schemas.microsoft.com/office/drawing/2010/main" val="0"/>
              </a:ext>
            </a:extLst>
          </a:blip>
          <a:srcRect l="2171" t="17278" r="7044" b="5442"/>
          <a:stretch/>
        </p:blipFill>
        <p:spPr>
          <a:xfrm rot="10800000">
            <a:off x="2968389" y="1352939"/>
            <a:ext cx="4835803" cy="5505061"/>
          </a:xfrm>
          <a:prstGeom prst="rect">
            <a:avLst/>
          </a:prstGeom>
        </p:spPr>
      </p:pic>
    </p:spTree>
    <p:extLst>
      <p:ext uri="{BB962C8B-B14F-4D97-AF65-F5344CB8AC3E}">
        <p14:creationId xmlns:p14="http://schemas.microsoft.com/office/powerpoint/2010/main" val="2227126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4000" b="1" dirty="0">
                <a:latin typeface="Times New Roman" panose="02020603050405020304" pitchFamily="18" charset="0"/>
                <a:ea typeface="Calibri" panose="020F0502020204030204" pitchFamily="34" charset="0"/>
                <a:cs typeface="Times New Roman" panose="02020603050405020304" pitchFamily="18" charset="0"/>
              </a:rPr>
              <a:t>Vytváření pojmu přirozeného čísla</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253067" y="1920240"/>
            <a:ext cx="9767500" cy="4297680"/>
          </a:xfrm>
        </p:spPr>
        <p:txBody>
          <a:bodyPr anchor="t">
            <a:normAutofit/>
          </a:bodyPr>
          <a:lstStyle/>
          <a:p>
            <a:pPr marL="0" indent="0">
              <a:buNone/>
            </a:pPr>
            <a:endParaRPr lang="cs-CZ" sz="2400" dirty="0"/>
          </a:p>
          <a:p>
            <a:endParaRPr lang="cs-CZ" sz="2400" dirty="0"/>
          </a:p>
          <a:p>
            <a:endParaRPr lang="cs-CZ" sz="2400" dirty="0"/>
          </a:p>
        </p:txBody>
      </p:sp>
      <p:sp>
        <p:nvSpPr>
          <p:cNvPr id="7" name="Zástupný obsah 2">
            <a:extLst>
              <a:ext uri="{FF2B5EF4-FFF2-40B4-BE49-F238E27FC236}">
                <a16:creationId xmlns:a16="http://schemas.microsoft.com/office/drawing/2014/main" xmlns="" id="{D1B68E83-B8D4-4B25-8C2A-11E9BD56F417}"/>
              </a:ext>
            </a:extLst>
          </p:cNvPr>
          <p:cNvSpPr txBox="1">
            <a:spLocks/>
          </p:cNvSpPr>
          <p:nvPr/>
        </p:nvSpPr>
        <p:spPr>
          <a:xfrm>
            <a:off x="971654" y="1799772"/>
            <a:ext cx="10678479" cy="50582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cs-CZ" dirty="0"/>
          </a:p>
        </p:txBody>
      </p:sp>
      <p:sp>
        <p:nvSpPr>
          <p:cNvPr id="9" name="TextovéPole 8">
            <a:extLst>
              <a:ext uri="{FF2B5EF4-FFF2-40B4-BE49-F238E27FC236}">
                <a16:creationId xmlns:a16="http://schemas.microsoft.com/office/drawing/2014/main" xmlns="" id="{CD9D2EE2-AD93-48F7-AFB6-0C652EF250FC}"/>
              </a:ext>
            </a:extLst>
          </p:cNvPr>
          <p:cNvSpPr txBox="1"/>
          <p:nvPr/>
        </p:nvSpPr>
        <p:spPr>
          <a:xfrm>
            <a:off x="971654" y="1723662"/>
            <a:ext cx="10159190" cy="5262979"/>
          </a:xfrm>
          <a:prstGeom prst="rect">
            <a:avLst/>
          </a:prstGeom>
          <a:noFill/>
        </p:spPr>
        <p:txBody>
          <a:bodyPr wrap="square">
            <a:spAutoFit/>
          </a:bodyPr>
          <a:lstStyle/>
          <a:p>
            <a:pPr marL="457200" indent="-457200">
              <a:buFont typeface="Arial" panose="020B0604020202020204" pitchFamily="34" charset="0"/>
              <a:buChar char="•"/>
            </a:pPr>
            <a:r>
              <a:rPr lang="cs-CZ" sz="2800" dirty="0"/>
              <a:t>Dítě si postupně uvědomuje, že skupiny, jejichž předměty lze jednoznačně přiřadit, mají stejný počet prvků a vůbec nezáleží na jejich vlastnostech</a:t>
            </a:r>
          </a:p>
          <a:p>
            <a:pPr marL="457200" indent="-457200">
              <a:buFont typeface="Arial" panose="020B0604020202020204" pitchFamily="34" charset="0"/>
              <a:buChar char="•"/>
            </a:pPr>
            <a:r>
              <a:rPr lang="cs-CZ" sz="2800" dirty="0"/>
              <a:t>Zpočátku: přiřazování konkrétních objektů </a:t>
            </a:r>
          </a:p>
          <a:p>
            <a:pPr marL="457200" indent="-457200">
              <a:buFont typeface="Arial" panose="020B0604020202020204" pitchFamily="34" charset="0"/>
              <a:buChar char="•"/>
            </a:pPr>
            <a:r>
              <a:rPr lang="cs-CZ" sz="2800" dirty="0"/>
              <a:t>Později: přiřazování zástupců těchto objektů</a:t>
            </a:r>
          </a:p>
          <a:p>
            <a:pPr marL="457200" indent="-457200">
              <a:buFont typeface="Arial" panose="020B0604020202020204" pitchFamily="34" charset="0"/>
              <a:buChar char="•"/>
            </a:pPr>
            <a:r>
              <a:rPr lang="cs-CZ" sz="2800" dirty="0"/>
              <a:t>Při tomto přiřazování se snažíme, aby děti abstrahovaly od specifických vlastností daných objektů ve skupině a soustředily se pouze na podstatnou vlastnost těchto skupin, tj. </a:t>
            </a:r>
            <a:r>
              <a:rPr lang="cs-CZ" sz="2800" b="1" dirty="0"/>
              <a:t>všechny sledované skupiny mají stejně prvků a určují přirozené číslo</a:t>
            </a:r>
            <a:r>
              <a:rPr lang="cs-CZ" sz="2800" dirty="0"/>
              <a:t>. </a:t>
            </a:r>
          </a:p>
          <a:p>
            <a:pPr marL="457200" indent="-457200">
              <a:buFont typeface="Arial" panose="020B0604020202020204" pitchFamily="34" charset="0"/>
              <a:buChar char="•"/>
            </a:pPr>
            <a:r>
              <a:rPr lang="cs-CZ" sz="2800" dirty="0"/>
              <a:t>Jestliže chceme vytvořit například pojem čísla pět, vytváříme různé skupiny prvků  tak, že každá skupina má stejný počet prvků jako zvolená.</a:t>
            </a:r>
          </a:p>
        </p:txBody>
      </p:sp>
    </p:spTree>
    <p:extLst>
      <p:ext uri="{BB962C8B-B14F-4D97-AF65-F5344CB8AC3E}">
        <p14:creationId xmlns:p14="http://schemas.microsoft.com/office/powerpoint/2010/main" val="756980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4000" b="1" dirty="0">
                <a:latin typeface="Times New Roman" panose="02020603050405020304" pitchFamily="18" charset="0"/>
                <a:ea typeface="Calibri" panose="020F0502020204030204" pitchFamily="34" charset="0"/>
                <a:cs typeface="Times New Roman" panose="02020603050405020304" pitchFamily="18" charset="0"/>
              </a:rPr>
              <a:t>Vytváření pojmu přirozeného čísla</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253067" y="1920240"/>
            <a:ext cx="9767500" cy="4297680"/>
          </a:xfrm>
        </p:spPr>
        <p:txBody>
          <a:bodyPr anchor="t">
            <a:normAutofit/>
          </a:bodyPr>
          <a:lstStyle/>
          <a:p>
            <a:pPr marL="0" indent="0">
              <a:buNone/>
            </a:pPr>
            <a:endParaRPr lang="cs-CZ" sz="2400" dirty="0"/>
          </a:p>
          <a:p>
            <a:endParaRPr lang="cs-CZ" sz="2400" dirty="0"/>
          </a:p>
          <a:p>
            <a:endParaRPr lang="cs-CZ" sz="2400" dirty="0"/>
          </a:p>
        </p:txBody>
      </p:sp>
      <p:sp>
        <p:nvSpPr>
          <p:cNvPr id="7" name="Zástupný obsah 2">
            <a:extLst>
              <a:ext uri="{FF2B5EF4-FFF2-40B4-BE49-F238E27FC236}">
                <a16:creationId xmlns:a16="http://schemas.microsoft.com/office/drawing/2014/main" xmlns="" id="{D1B68E83-B8D4-4B25-8C2A-11E9BD56F417}"/>
              </a:ext>
            </a:extLst>
          </p:cNvPr>
          <p:cNvSpPr txBox="1">
            <a:spLocks/>
          </p:cNvSpPr>
          <p:nvPr/>
        </p:nvSpPr>
        <p:spPr>
          <a:xfrm>
            <a:off x="971654" y="1799772"/>
            <a:ext cx="10678479" cy="50582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cs-CZ" dirty="0"/>
          </a:p>
        </p:txBody>
      </p:sp>
      <p:sp>
        <p:nvSpPr>
          <p:cNvPr id="10" name="TextovéPole 9">
            <a:extLst>
              <a:ext uri="{FF2B5EF4-FFF2-40B4-BE49-F238E27FC236}">
                <a16:creationId xmlns:a16="http://schemas.microsoft.com/office/drawing/2014/main" xmlns="" id="{AEB0AA81-AE12-448D-95D7-0A1096DF60D2}"/>
              </a:ext>
            </a:extLst>
          </p:cNvPr>
          <p:cNvSpPr txBox="1"/>
          <p:nvPr/>
        </p:nvSpPr>
        <p:spPr>
          <a:xfrm>
            <a:off x="1075056" y="2201437"/>
            <a:ext cx="9945511" cy="2677656"/>
          </a:xfrm>
          <a:prstGeom prst="rect">
            <a:avLst/>
          </a:prstGeom>
          <a:noFill/>
        </p:spPr>
        <p:txBody>
          <a:bodyPr wrap="square">
            <a:spAutoFit/>
          </a:bodyPr>
          <a:lstStyle/>
          <a:p>
            <a:pPr marL="457200" indent="-457200">
              <a:buFont typeface="Arial" panose="020B0604020202020204" pitchFamily="34" charset="0"/>
              <a:buChar char="•"/>
            </a:pPr>
            <a:r>
              <a:rPr lang="cs-CZ" sz="2800" dirty="0"/>
              <a:t>Postupně by se měl u dítěte vytvořit takový stupeň abstrakce, že při vyslovení pojmu „pět“ nebo při přečtení zápisu „5“ nemusí vidět žádné konkrétní objekty a chápe je jako celou třídu skupin o daném počtu prvků.</a:t>
            </a:r>
          </a:p>
          <a:p>
            <a:pPr marL="457200" indent="-457200">
              <a:buFont typeface="Arial" panose="020B0604020202020204" pitchFamily="34" charset="0"/>
              <a:buChar char="•"/>
            </a:pPr>
            <a:r>
              <a:rPr lang="cs-CZ" sz="2800" dirty="0"/>
              <a:t>„</a:t>
            </a:r>
            <a:r>
              <a:rPr lang="cs-CZ" sz="2800" dirty="0" err="1"/>
              <a:t>Předčíselné</a:t>
            </a:r>
            <a:r>
              <a:rPr lang="cs-CZ" sz="2800" dirty="0"/>
              <a:t> představy“ – podněty a situace od nejranějšího věku – hry, třídění, obrázky, kreslení, přiřazování</a:t>
            </a:r>
          </a:p>
        </p:txBody>
      </p:sp>
    </p:spTree>
    <p:extLst>
      <p:ext uri="{BB962C8B-B14F-4D97-AF65-F5344CB8AC3E}">
        <p14:creationId xmlns:p14="http://schemas.microsoft.com/office/powerpoint/2010/main" val="865457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4000" b="1" dirty="0">
                <a:latin typeface="Times New Roman" panose="02020603050405020304" pitchFamily="18" charset="0"/>
                <a:ea typeface="Calibri" panose="020F0502020204030204" pitchFamily="34" charset="0"/>
                <a:cs typeface="Times New Roman" panose="02020603050405020304" pitchFamily="18" charset="0"/>
              </a:rPr>
              <a:t>Vytváření pojmu přirozeného čísla</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253067" y="1920240"/>
            <a:ext cx="9767500" cy="4297680"/>
          </a:xfrm>
        </p:spPr>
        <p:txBody>
          <a:bodyPr anchor="t">
            <a:normAutofit/>
          </a:bodyPr>
          <a:lstStyle/>
          <a:p>
            <a:pPr marL="0" indent="0">
              <a:buNone/>
            </a:pPr>
            <a:endParaRPr lang="cs-CZ" sz="2400" dirty="0"/>
          </a:p>
          <a:p>
            <a:endParaRPr lang="cs-CZ" sz="2400" dirty="0"/>
          </a:p>
          <a:p>
            <a:endParaRPr lang="cs-CZ" sz="2400" dirty="0"/>
          </a:p>
        </p:txBody>
      </p:sp>
      <p:sp>
        <p:nvSpPr>
          <p:cNvPr id="7" name="Zástupný obsah 2">
            <a:extLst>
              <a:ext uri="{FF2B5EF4-FFF2-40B4-BE49-F238E27FC236}">
                <a16:creationId xmlns:a16="http://schemas.microsoft.com/office/drawing/2014/main" xmlns="" id="{D1B68E83-B8D4-4B25-8C2A-11E9BD56F417}"/>
              </a:ext>
            </a:extLst>
          </p:cNvPr>
          <p:cNvSpPr txBox="1">
            <a:spLocks/>
          </p:cNvSpPr>
          <p:nvPr/>
        </p:nvSpPr>
        <p:spPr>
          <a:xfrm>
            <a:off x="971654" y="1799772"/>
            <a:ext cx="10678479" cy="50582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cs-CZ" dirty="0"/>
          </a:p>
        </p:txBody>
      </p:sp>
      <p:sp>
        <p:nvSpPr>
          <p:cNvPr id="11" name="TextovéPole 10">
            <a:extLst>
              <a:ext uri="{FF2B5EF4-FFF2-40B4-BE49-F238E27FC236}">
                <a16:creationId xmlns:a16="http://schemas.microsoft.com/office/drawing/2014/main" xmlns="" id="{0F393E26-D833-47E0-A1B5-0DDE19C6A09A}"/>
              </a:ext>
            </a:extLst>
          </p:cNvPr>
          <p:cNvSpPr txBox="1"/>
          <p:nvPr/>
        </p:nvSpPr>
        <p:spPr>
          <a:xfrm>
            <a:off x="971654" y="2181229"/>
            <a:ext cx="10013244" cy="1815882"/>
          </a:xfrm>
          <a:prstGeom prst="rect">
            <a:avLst/>
          </a:prstGeom>
          <a:noFill/>
        </p:spPr>
        <p:txBody>
          <a:bodyPr wrap="square">
            <a:spAutoFit/>
          </a:bodyPr>
          <a:lstStyle/>
          <a:p>
            <a:r>
              <a:rPr lang="cs-CZ" sz="2800" b="1" dirty="0"/>
              <a:t>Přirozené číslo je abstraktní pojem </a:t>
            </a:r>
            <a:r>
              <a:rPr lang="cs-CZ" sz="2800" dirty="0"/>
              <a:t>a abychom s ním mohli pracovat, musíme ho </a:t>
            </a:r>
            <a:r>
              <a:rPr lang="cs-CZ" sz="2800" b="1" dirty="0"/>
              <a:t>označit a pojmenovat</a:t>
            </a:r>
            <a:r>
              <a:rPr lang="cs-CZ" sz="2800" dirty="0"/>
              <a:t>. Čísla zapisujeme pomocí znaků – číslic (například „5“) a čteme jej slovy (například „pět“).</a:t>
            </a:r>
          </a:p>
        </p:txBody>
      </p:sp>
      <p:pic>
        <p:nvPicPr>
          <p:cNvPr id="12" name="Obrázek 11">
            <a:extLst>
              <a:ext uri="{FF2B5EF4-FFF2-40B4-BE49-F238E27FC236}">
                <a16:creationId xmlns:a16="http://schemas.microsoft.com/office/drawing/2014/main" xmlns="" id="{60F1DA07-4221-4DB4-9AF4-9F9109D62DD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057" t="3716" r="20232" b="68789"/>
          <a:stretch/>
        </p:blipFill>
        <p:spPr>
          <a:xfrm>
            <a:off x="3219555" y="3788620"/>
            <a:ext cx="4347148" cy="2878113"/>
          </a:xfrm>
          <a:prstGeom prst="rect">
            <a:avLst/>
          </a:prstGeom>
        </p:spPr>
      </p:pic>
    </p:spTree>
    <p:extLst>
      <p:ext uri="{BB962C8B-B14F-4D97-AF65-F5344CB8AC3E}">
        <p14:creationId xmlns:p14="http://schemas.microsoft.com/office/powerpoint/2010/main" val="2158276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50B235CB-9AE1-4595-935F-4E1FA58C3655}"/>
              </a:ext>
            </a:extLst>
          </p:cNvPr>
          <p:cNvSpPr>
            <a:spLocks noGrp="1"/>
          </p:cNvSpPr>
          <p:nvPr>
            <p:ph type="title"/>
          </p:nvPr>
        </p:nvSpPr>
        <p:spPr>
          <a:xfrm>
            <a:off x="1653363" y="365760"/>
            <a:ext cx="9367203" cy="1188720"/>
          </a:xfrm>
        </p:spPr>
        <p:txBody>
          <a:bodyPr>
            <a:normAutofit/>
          </a:bodyPr>
          <a:lstStyle/>
          <a:p>
            <a:r>
              <a:rPr lang="cs-CZ" b="1">
                <a:latin typeface="Times New Roman" panose="02020603050405020304" pitchFamily="18" charset="0"/>
                <a:cs typeface="Times New Roman" panose="02020603050405020304" pitchFamily="18" charset="0"/>
              </a:rPr>
              <a:t>Doporučená literatura</a:t>
            </a:r>
          </a:p>
        </p:txBody>
      </p:sp>
      <p:sp>
        <p:nvSpPr>
          <p:cNvPr id="17" name="Freeform: Shape 16">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xmlns="" id="{BBD48DC5-7728-40F3-B78F-362E05B5A7F6}"/>
              </a:ext>
            </a:extLst>
          </p:cNvPr>
          <p:cNvSpPr>
            <a:spLocks noGrp="1"/>
          </p:cNvSpPr>
          <p:nvPr>
            <p:ph idx="1"/>
          </p:nvPr>
        </p:nvSpPr>
        <p:spPr>
          <a:xfrm>
            <a:off x="1653363" y="2176272"/>
            <a:ext cx="9367204" cy="4041648"/>
          </a:xfrm>
        </p:spPr>
        <p:txBody>
          <a:bodyPr anchor="t">
            <a:normAutofit/>
          </a:bodyPr>
          <a:lstStyle/>
          <a:p>
            <a:pPr>
              <a:buFont typeface="Wingdings" panose="05000000000000000000" pitchFamily="2" charset="2"/>
              <a:buChar char="Ø"/>
            </a:pPr>
            <a:r>
              <a:rPr lang="cs-CZ" sz="2400" b="0" i="0" dirty="0">
                <a:effectLst/>
                <a:latin typeface="Open Sans"/>
              </a:rPr>
              <a:t>  Učebnice matematiky pro 1. stupeň ZŠ včetně jejich metodických příruček nakladatelství</a:t>
            </a:r>
            <a:r>
              <a:rPr lang="cs-CZ" sz="2400" dirty="0">
                <a:latin typeface="Open Sans"/>
              </a:rPr>
              <a:t>                    </a:t>
            </a:r>
          </a:p>
          <a:p>
            <a:pPr marL="0" indent="0">
              <a:buNone/>
            </a:pPr>
            <a:r>
              <a:rPr lang="cs-CZ" sz="2400" dirty="0">
                <a:latin typeface="Open Sans"/>
              </a:rPr>
              <a:t>        </a:t>
            </a:r>
          </a:p>
          <a:p>
            <a:pPr lvl="3">
              <a:buFont typeface="Wingdings" panose="05000000000000000000" pitchFamily="2" charset="2"/>
              <a:buChar char="Ø"/>
            </a:pPr>
            <a:r>
              <a:rPr lang="cs-CZ" sz="1400" dirty="0">
                <a:latin typeface="Open Sans"/>
              </a:rPr>
              <a:t> </a:t>
            </a:r>
            <a:r>
              <a:rPr lang="cs-CZ" sz="2400" dirty="0">
                <a:latin typeface="Open Sans"/>
              </a:rPr>
              <a:t>Alter</a:t>
            </a:r>
          </a:p>
          <a:p>
            <a:pPr lvl="3">
              <a:buFont typeface="Wingdings" panose="05000000000000000000" pitchFamily="2" charset="2"/>
              <a:buChar char="Ø"/>
            </a:pPr>
            <a:r>
              <a:rPr lang="cs-CZ" sz="2400" dirty="0">
                <a:latin typeface="Open Sans"/>
              </a:rPr>
              <a:t> Studio 1 + 1</a:t>
            </a:r>
          </a:p>
          <a:p>
            <a:pPr lvl="3">
              <a:buFont typeface="Wingdings" panose="05000000000000000000" pitchFamily="2" charset="2"/>
              <a:buChar char="Ø"/>
            </a:pPr>
            <a:r>
              <a:rPr lang="cs-CZ" sz="2400" dirty="0">
                <a:latin typeface="Open Sans"/>
              </a:rPr>
              <a:t> </a:t>
            </a:r>
            <a:r>
              <a:rPr lang="cs-CZ" sz="2400" dirty="0" err="1">
                <a:latin typeface="Open Sans"/>
              </a:rPr>
              <a:t>Didaktis</a:t>
            </a:r>
            <a:r>
              <a:rPr lang="cs-CZ" sz="2400" dirty="0">
                <a:latin typeface="Open Sans"/>
              </a:rPr>
              <a:t> </a:t>
            </a:r>
          </a:p>
          <a:p>
            <a:pPr lvl="3">
              <a:buFont typeface="Wingdings" panose="05000000000000000000" pitchFamily="2" charset="2"/>
              <a:buChar char="Ø"/>
            </a:pPr>
            <a:r>
              <a:rPr lang="cs-CZ" sz="2400" dirty="0">
                <a:latin typeface="Open Sans"/>
              </a:rPr>
              <a:t> Nová škola</a:t>
            </a:r>
          </a:p>
          <a:p>
            <a:pPr lvl="3">
              <a:buFont typeface="Wingdings" panose="05000000000000000000" pitchFamily="2" charset="2"/>
              <a:buChar char="Ø"/>
            </a:pPr>
            <a:r>
              <a:rPr lang="cs-CZ" sz="2400" dirty="0">
                <a:latin typeface="Open Sans"/>
              </a:rPr>
              <a:t> a další</a:t>
            </a:r>
          </a:p>
          <a:p>
            <a:pPr lvl="3"/>
            <a:endParaRPr lang="cs-CZ" sz="2400" dirty="0"/>
          </a:p>
        </p:txBody>
      </p:sp>
    </p:spTree>
    <p:extLst>
      <p:ext uri="{BB962C8B-B14F-4D97-AF65-F5344CB8AC3E}">
        <p14:creationId xmlns:p14="http://schemas.microsoft.com/office/powerpoint/2010/main" val="1936419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1. Zavedení čísel 1 - 5</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653362" y="2176272"/>
            <a:ext cx="10154815" cy="4041648"/>
          </a:xfrm>
        </p:spPr>
        <p:txBody>
          <a:bodyPr anchor="t">
            <a:normAutofit/>
          </a:bodyPr>
          <a:lstStyle/>
          <a:p>
            <a:pPr marL="0" indent="0">
              <a:buNone/>
            </a:pPr>
            <a:r>
              <a:rPr lang="cs-CZ" sz="3200" b="1" u="sng" dirty="0"/>
              <a:t>Teoretický základ pro zavedení přirozených čísel:</a:t>
            </a:r>
          </a:p>
          <a:p>
            <a:pPr marL="0" indent="0">
              <a:buNone/>
            </a:pPr>
            <a:endParaRPr lang="cs-CZ" sz="2400" dirty="0"/>
          </a:p>
          <a:p>
            <a:pPr marL="0" indent="0">
              <a:buNone/>
            </a:pPr>
            <a:r>
              <a:rPr lang="cs-CZ" sz="3200" dirty="0"/>
              <a:t>Přirozená čísla zavádíme na ZŠ jako</a:t>
            </a:r>
          </a:p>
          <a:p>
            <a:pPr marL="457200" indent="-457200">
              <a:buAutoNum type="arabicPeriod"/>
            </a:pPr>
            <a:r>
              <a:rPr lang="cs-CZ" sz="3200" dirty="0"/>
              <a:t>kardinální čísla konečných množin</a:t>
            </a:r>
          </a:p>
          <a:p>
            <a:pPr marL="457200" indent="-457200">
              <a:buAutoNum type="arabicPeriod"/>
            </a:pPr>
            <a:r>
              <a:rPr lang="cs-CZ" sz="3200" dirty="0"/>
              <a:t>ordinální čísla konečných dobře uspořádaných množin</a:t>
            </a:r>
          </a:p>
          <a:p>
            <a:pPr marL="457200" indent="-457200">
              <a:buAutoNum type="arabicPeriod"/>
            </a:pPr>
            <a:r>
              <a:rPr lang="cs-CZ" sz="3200" dirty="0"/>
              <a:t>prvky </a:t>
            </a:r>
            <a:r>
              <a:rPr lang="cs-CZ" sz="3200" dirty="0" err="1"/>
              <a:t>Peanovy</a:t>
            </a:r>
            <a:r>
              <a:rPr lang="cs-CZ" sz="3200" dirty="0"/>
              <a:t> množiny </a:t>
            </a:r>
          </a:p>
          <a:p>
            <a:endParaRPr lang="cs-CZ" sz="2400" dirty="0"/>
          </a:p>
          <a:p>
            <a:endParaRPr lang="cs-CZ" sz="2400" dirty="0"/>
          </a:p>
        </p:txBody>
      </p:sp>
    </p:spTree>
    <p:extLst>
      <p:ext uri="{BB962C8B-B14F-4D97-AF65-F5344CB8AC3E}">
        <p14:creationId xmlns:p14="http://schemas.microsoft.com/office/powerpoint/2010/main" val="87421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1. Zavedení čísel 1 - 5</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083733" y="2176272"/>
            <a:ext cx="10216445" cy="4450306"/>
          </a:xfrm>
        </p:spPr>
        <p:txBody>
          <a:bodyPr anchor="t">
            <a:normAutofit/>
          </a:bodyPr>
          <a:lstStyle/>
          <a:p>
            <a:pPr marL="457200" indent="-457200">
              <a:buAutoNum type="arabicPeriod"/>
            </a:pPr>
            <a:r>
              <a:rPr lang="cs-CZ" u="sng" dirty="0"/>
              <a:t>Přirozené číslo jako kardinální číslo konečných množin</a:t>
            </a:r>
          </a:p>
          <a:p>
            <a:r>
              <a:rPr lang="cs-CZ" b="1" dirty="0"/>
              <a:t>Kardinální číslo |A| </a:t>
            </a:r>
            <a:r>
              <a:rPr lang="cs-CZ" dirty="0"/>
              <a:t>množiny A je třída, do které patří množina A z neprázdného systému množin </a:t>
            </a:r>
            <a:r>
              <a:rPr lang="cs-CZ" b="1" dirty="0">
                <a:latin typeface="French Script MT" panose="03020402040607040605" pitchFamily="66" charset="0"/>
              </a:rPr>
              <a:t>M</a:t>
            </a:r>
            <a:r>
              <a:rPr lang="cs-CZ" dirty="0"/>
              <a:t> a všechny množiny, které jsou s množinou A ekvivalentní.</a:t>
            </a:r>
          </a:p>
          <a:p>
            <a:r>
              <a:rPr lang="cs-CZ" dirty="0"/>
              <a:t>Množiny A, B jsou </a:t>
            </a:r>
            <a:r>
              <a:rPr lang="cs-CZ" b="1" dirty="0"/>
              <a:t>ekvivalentní</a:t>
            </a:r>
            <a:r>
              <a:rPr lang="cs-CZ" dirty="0"/>
              <a:t> právě tehdy, když existuje prosté zobrazení množiny A na množinu B, značíme A </a:t>
            </a:r>
            <a:r>
              <a:rPr lang="cs-CZ" dirty="0">
                <a:latin typeface="Cambria Math" panose="02040503050406030204" pitchFamily="18" charset="0"/>
                <a:ea typeface="Cambria Math" panose="02040503050406030204" pitchFamily="18" charset="0"/>
              </a:rPr>
              <a:t>∼ </a:t>
            </a:r>
            <a:r>
              <a:rPr lang="cs-CZ" dirty="0"/>
              <a:t>B (tj. |A|  = |B|).</a:t>
            </a:r>
          </a:p>
          <a:p>
            <a:r>
              <a:rPr lang="cs-CZ" dirty="0"/>
              <a:t>Kardinální číslo množiny A (značíme |A| = a) je tedy třída, která obsahuje množinu A ze systému </a:t>
            </a:r>
            <a:r>
              <a:rPr lang="cs-CZ" u="sng" dirty="0"/>
              <a:t>konečných</a:t>
            </a:r>
            <a:r>
              <a:rPr lang="cs-CZ" dirty="0"/>
              <a:t> množin </a:t>
            </a:r>
            <a:r>
              <a:rPr lang="cs-CZ" b="1" dirty="0">
                <a:latin typeface="French Script MT" panose="03020402040607040605" pitchFamily="66" charset="0"/>
              </a:rPr>
              <a:t>M  </a:t>
            </a:r>
            <a:r>
              <a:rPr lang="cs-CZ" dirty="0"/>
              <a:t>a všechny množiny, které mají </a:t>
            </a:r>
            <a:r>
              <a:rPr lang="cs-CZ" u="sng" dirty="0"/>
              <a:t>stejný počet prvků</a:t>
            </a:r>
            <a:r>
              <a:rPr lang="cs-CZ" dirty="0"/>
              <a:t> jako množina A.</a:t>
            </a:r>
          </a:p>
          <a:p>
            <a:endParaRPr lang="cs-CZ" dirty="0"/>
          </a:p>
          <a:p>
            <a:endParaRPr lang="cs-CZ" sz="2400" dirty="0"/>
          </a:p>
          <a:p>
            <a:endParaRPr lang="cs-CZ" sz="2400" dirty="0"/>
          </a:p>
        </p:txBody>
      </p:sp>
    </p:spTree>
    <p:extLst>
      <p:ext uri="{BB962C8B-B14F-4D97-AF65-F5344CB8AC3E}">
        <p14:creationId xmlns:p14="http://schemas.microsoft.com/office/powerpoint/2010/main" val="21682970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1. Zavedení čísel 1 - 5</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795647" y="2176272"/>
            <a:ext cx="11020301" cy="4497660"/>
          </a:xfrm>
        </p:spPr>
        <p:txBody>
          <a:bodyPr anchor="t">
            <a:normAutofit/>
          </a:bodyPr>
          <a:lstStyle/>
          <a:p>
            <a:pPr marL="457200" indent="-457200">
              <a:buAutoNum type="arabicPeriod"/>
            </a:pPr>
            <a:r>
              <a:rPr lang="cs-CZ" u="sng" dirty="0"/>
              <a:t>Přirozené číslo jako kardinální číslo konečných množin</a:t>
            </a:r>
          </a:p>
          <a:p>
            <a:r>
              <a:rPr lang="cs-CZ" b="1" dirty="0" smtClean="0"/>
              <a:t>Chceme vybudovat představu </a:t>
            </a:r>
            <a:r>
              <a:rPr lang="cs-CZ" b="1" dirty="0"/>
              <a:t>čísla </a:t>
            </a:r>
            <a:r>
              <a:rPr lang="cs-CZ" b="1" dirty="0" smtClean="0"/>
              <a:t>tři</a:t>
            </a:r>
            <a:r>
              <a:rPr lang="cs-CZ" b="1" dirty="0" smtClean="0"/>
              <a:t> </a:t>
            </a:r>
            <a:r>
              <a:rPr lang="cs-CZ" dirty="0"/>
              <a:t>(tj. |A| = </a:t>
            </a:r>
            <a:r>
              <a:rPr lang="cs-CZ" dirty="0" smtClean="0"/>
              <a:t>3). Se </a:t>
            </a:r>
            <a:r>
              <a:rPr lang="cs-CZ" dirty="0"/>
              <a:t>žáky tuto situaci </a:t>
            </a:r>
            <a:r>
              <a:rPr lang="cs-CZ" dirty="0" smtClean="0"/>
              <a:t>modelujeme (tj. p</a:t>
            </a:r>
            <a:r>
              <a:rPr lang="cs-CZ" dirty="0" smtClean="0"/>
              <a:t>ředkládáme různé navzájem ekvivalentní množiny A, B, C, D, E se stejným kardinálním číslem 3, tj. množiny patří do stejné třídy rozkladu (</a:t>
            </a:r>
            <a:r>
              <a:rPr lang="cs-CZ" dirty="0"/>
              <a:t>A∼B, A∼C, A∼E</a:t>
            </a:r>
            <a:r>
              <a:rPr lang="cs-CZ" dirty="0" smtClean="0">
                <a:latin typeface="Cambria Math" panose="02040503050406030204" pitchFamily="18" charset="0"/>
                <a:ea typeface="Cambria Math" panose="02040503050406030204" pitchFamily="18" charset="0"/>
              </a:rPr>
              <a:t>,…</a:t>
            </a:r>
            <a:r>
              <a:rPr lang="cs-CZ" dirty="0" smtClean="0"/>
              <a:t>.)</a:t>
            </a:r>
            <a:endParaRPr lang="cs-CZ" dirty="0"/>
          </a:p>
          <a:p>
            <a:pPr marL="0" indent="0">
              <a:buNone/>
            </a:pPr>
            <a:endParaRPr lang="cs-CZ" sz="2400" dirty="0"/>
          </a:p>
        </p:txBody>
      </p:sp>
      <p:sp>
        <p:nvSpPr>
          <p:cNvPr id="3" name="Ovál 2"/>
          <p:cNvSpPr/>
          <p:nvPr/>
        </p:nvSpPr>
        <p:spPr>
          <a:xfrm>
            <a:off x="2215362" y="4560124"/>
            <a:ext cx="765344" cy="18406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vál 7"/>
          <p:cNvSpPr/>
          <p:nvPr/>
        </p:nvSpPr>
        <p:spPr>
          <a:xfrm>
            <a:off x="3868723" y="4560123"/>
            <a:ext cx="682217" cy="174567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vál 8"/>
          <p:cNvSpPr/>
          <p:nvPr/>
        </p:nvSpPr>
        <p:spPr>
          <a:xfrm>
            <a:off x="5522084" y="4560123"/>
            <a:ext cx="682217" cy="174567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vál 9"/>
          <p:cNvSpPr/>
          <p:nvPr/>
        </p:nvSpPr>
        <p:spPr>
          <a:xfrm>
            <a:off x="7175445" y="4560123"/>
            <a:ext cx="682217" cy="174567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vál 10"/>
          <p:cNvSpPr/>
          <p:nvPr/>
        </p:nvSpPr>
        <p:spPr>
          <a:xfrm>
            <a:off x="8860013" y="4560122"/>
            <a:ext cx="682217" cy="174567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Krychle 3"/>
          <p:cNvSpPr/>
          <p:nvPr/>
        </p:nvSpPr>
        <p:spPr>
          <a:xfrm>
            <a:off x="2419932" y="4732310"/>
            <a:ext cx="341109" cy="39188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Krychle 12"/>
          <p:cNvSpPr/>
          <p:nvPr/>
        </p:nvSpPr>
        <p:spPr>
          <a:xfrm>
            <a:off x="2419933" y="5237015"/>
            <a:ext cx="341109" cy="39188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Krychle 13"/>
          <p:cNvSpPr/>
          <p:nvPr/>
        </p:nvSpPr>
        <p:spPr>
          <a:xfrm>
            <a:off x="2419932" y="5741720"/>
            <a:ext cx="341109" cy="39188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Srdce 4"/>
          <p:cNvSpPr/>
          <p:nvPr/>
        </p:nvSpPr>
        <p:spPr>
          <a:xfrm>
            <a:off x="4065237" y="4732310"/>
            <a:ext cx="341109" cy="403768"/>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Srdce 15"/>
          <p:cNvSpPr/>
          <p:nvPr/>
        </p:nvSpPr>
        <p:spPr>
          <a:xfrm>
            <a:off x="4073294" y="5240690"/>
            <a:ext cx="341109" cy="403768"/>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Srdce 16"/>
          <p:cNvSpPr/>
          <p:nvPr/>
        </p:nvSpPr>
        <p:spPr>
          <a:xfrm>
            <a:off x="4080840" y="5725322"/>
            <a:ext cx="341109" cy="403768"/>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Pěticípá hvězda 5"/>
          <p:cNvSpPr/>
          <p:nvPr/>
        </p:nvSpPr>
        <p:spPr>
          <a:xfrm>
            <a:off x="5718598" y="4591607"/>
            <a:ext cx="341109" cy="40376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Pěticípá hvězda 18"/>
          <p:cNvSpPr/>
          <p:nvPr/>
        </p:nvSpPr>
        <p:spPr>
          <a:xfrm>
            <a:off x="5744978" y="5101047"/>
            <a:ext cx="341109" cy="40376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Pěticípá hvězda 19"/>
          <p:cNvSpPr/>
          <p:nvPr/>
        </p:nvSpPr>
        <p:spPr>
          <a:xfrm>
            <a:off x="5726655" y="5628901"/>
            <a:ext cx="341109" cy="40376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vál 6"/>
          <p:cNvSpPr/>
          <p:nvPr/>
        </p:nvSpPr>
        <p:spPr>
          <a:xfrm>
            <a:off x="7346464" y="4652788"/>
            <a:ext cx="341109" cy="34258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Ovál 21"/>
          <p:cNvSpPr/>
          <p:nvPr/>
        </p:nvSpPr>
        <p:spPr>
          <a:xfrm>
            <a:off x="7358867" y="5101047"/>
            <a:ext cx="341109" cy="34258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Ovál 22"/>
          <p:cNvSpPr/>
          <p:nvPr/>
        </p:nvSpPr>
        <p:spPr>
          <a:xfrm>
            <a:off x="7377206" y="5659491"/>
            <a:ext cx="341109" cy="34258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9052679" y="4756054"/>
            <a:ext cx="296883" cy="27696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Obdélník 24"/>
          <p:cNvSpPr/>
          <p:nvPr/>
        </p:nvSpPr>
        <p:spPr>
          <a:xfrm>
            <a:off x="9061993" y="5228952"/>
            <a:ext cx="296883" cy="27696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Obdélník 25"/>
          <p:cNvSpPr/>
          <p:nvPr/>
        </p:nvSpPr>
        <p:spPr>
          <a:xfrm>
            <a:off x="9074793" y="5741720"/>
            <a:ext cx="296883" cy="27696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8" name="Přímá spojnice 17"/>
          <p:cNvCxnSpPr/>
          <p:nvPr/>
        </p:nvCxnSpPr>
        <p:spPr>
          <a:xfrm>
            <a:off x="2761041" y="4894537"/>
            <a:ext cx="1304196" cy="337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Přímá spojnice 28"/>
          <p:cNvCxnSpPr/>
          <p:nvPr/>
        </p:nvCxnSpPr>
        <p:spPr>
          <a:xfrm>
            <a:off x="2811209" y="5379169"/>
            <a:ext cx="1232097" cy="337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Přímá spojnice 30"/>
          <p:cNvCxnSpPr/>
          <p:nvPr/>
        </p:nvCxnSpPr>
        <p:spPr>
          <a:xfrm>
            <a:off x="2776644" y="5903947"/>
            <a:ext cx="1304196" cy="337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Přímá spojnice 32"/>
          <p:cNvCxnSpPr/>
          <p:nvPr/>
        </p:nvCxnSpPr>
        <p:spPr>
          <a:xfrm>
            <a:off x="4467866" y="4868662"/>
            <a:ext cx="1304196" cy="337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Přímá spojnice 34"/>
          <p:cNvCxnSpPr/>
          <p:nvPr/>
        </p:nvCxnSpPr>
        <p:spPr>
          <a:xfrm>
            <a:off x="4514062" y="5393761"/>
            <a:ext cx="1304196" cy="337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Přímá spojnice 36"/>
          <p:cNvCxnSpPr/>
          <p:nvPr/>
        </p:nvCxnSpPr>
        <p:spPr>
          <a:xfrm>
            <a:off x="4467866" y="5912597"/>
            <a:ext cx="1304196" cy="337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Přímá spojnice 37"/>
          <p:cNvCxnSpPr/>
          <p:nvPr/>
        </p:nvCxnSpPr>
        <p:spPr>
          <a:xfrm>
            <a:off x="6073010" y="4841873"/>
            <a:ext cx="1304196" cy="337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Přímá spojnice 38"/>
          <p:cNvCxnSpPr/>
          <p:nvPr/>
        </p:nvCxnSpPr>
        <p:spPr>
          <a:xfrm>
            <a:off x="6047297" y="5345291"/>
            <a:ext cx="1304196" cy="337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Přímá spojnice 39"/>
          <p:cNvCxnSpPr/>
          <p:nvPr/>
        </p:nvCxnSpPr>
        <p:spPr>
          <a:xfrm>
            <a:off x="6059707" y="5878881"/>
            <a:ext cx="1304196" cy="337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Přímá spojnice 40"/>
          <p:cNvCxnSpPr/>
          <p:nvPr/>
        </p:nvCxnSpPr>
        <p:spPr>
          <a:xfrm>
            <a:off x="7748483" y="4808645"/>
            <a:ext cx="1304196" cy="337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Přímá spojnice 41"/>
          <p:cNvCxnSpPr/>
          <p:nvPr/>
        </p:nvCxnSpPr>
        <p:spPr>
          <a:xfrm>
            <a:off x="7758871" y="5328921"/>
            <a:ext cx="1304196" cy="337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Přímá spojnice 42"/>
          <p:cNvCxnSpPr/>
          <p:nvPr/>
        </p:nvCxnSpPr>
        <p:spPr>
          <a:xfrm>
            <a:off x="7736432" y="5866197"/>
            <a:ext cx="1304196" cy="337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ovéPole 43">
            <a:extLst>
              <a:ext uri="{FF2B5EF4-FFF2-40B4-BE49-F238E27FC236}">
                <a16:creationId xmlns:a16="http://schemas.microsoft.com/office/drawing/2014/main" xmlns="" id="{B4E8E34F-7B8A-48DD-B1B2-DF6188A16F52}"/>
              </a:ext>
            </a:extLst>
          </p:cNvPr>
          <p:cNvSpPr txBox="1"/>
          <p:nvPr/>
        </p:nvSpPr>
        <p:spPr>
          <a:xfrm>
            <a:off x="2017615" y="4421955"/>
            <a:ext cx="464455" cy="461665"/>
          </a:xfrm>
          <a:prstGeom prst="rect">
            <a:avLst/>
          </a:prstGeom>
          <a:noFill/>
        </p:spPr>
        <p:txBody>
          <a:bodyPr wrap="square" rtlCol="0">
            <a:spAutoFit/>
          </a:bodyPr>
          <a:lstStyle/>
          <a:p>
            <a:r>
              <a:rPr lang="cs-CZ" sz="2400" dirty="0" smtClean="0"/>
              <a:t>A</a:t>
            </a:r>
            <a:endParaRPr lang="cs-CZ" sz="2400" dirty="0"/>
          </a:p>
        </p:txBody>
      </p:sp>
      <p:sp>
        <p:nvSpPr>
          <p:cNvPr id="45" name="TextovéPole 44">
            <a:extLst>
              <a:ext uri="{FF2B5EF4-FFF2-40B4-BE49-F238E27FC236}">
                <a16:creationId xmlns:a16="http://schemas.microsoft.com/office/drawing/2014/main" xmlns="" id="{B4E8E34F-7B8A-48DD-B1B2-DF6188A16F52}"/>
              </a:ext>
            </a:extLst>
          </p:cNvPr>
          <p:cNvSpPr txBox="1"/>
          <p:nvPr/>
        </p:nvSpPr>
        <p:spPr>
          <a:xfrm>
            <a:off x="3631237" y="4431400"/>
            <a:ext cx="464455" cy="461665"/>
          </a:xfrm>
          <a:prstGeom prst="rect">
            <a:avLst/>
          </a:prstGeom>
          <a:noFill/>
        </p:spPr>
        <p:txBody>
          <a:bodyPr wrap="square" rtlCol="0">
            <a:spAutoFit/>
          </a:bodyPr>
          <a:lstStyle/>
          <a:p>
            <a:r>
              <a:rPr lang="cs-CZ" sz="2400" dirty="0" smtClean="0"/>
              <a:t>B</a:t>
            </a:r>
            <a:endParaRPr lang="cs-CZ" sz="2400" dirty="0"/>
          </a:p>
        </p:txBody>
      </p:sp>
      <p:sp>
        <p:nvSpPr>
          <p:cNvPr id="46" name="TextovéPole 45">
            <a:extLst>
              <a:ext uri="{FF2B5EF4-FFF2-40B4-BE49-F238E27FC236}">
                <a16:creationId xmlns:a16="http://schemas.microsoft.com/office/drawing/2014/main" xmlns="" id="{B4E8E34F-7B8A-48DD-B1B2-DF6188A16F52}"/>
              </a:ext>
            </a:extLst>
          </p:cNvPr>
          <p:cNvSpPr txBox="1"/>
          <p:nvPr/>
        </p:nvSpPr>
        <p:spPr>
          <a:xfrm>
            <a:off x="5314258" y="4431400"/>
            <a:ext cx="464455" cy="461665"/>
          </a:xfrm>
          <a:prstGeom prst="rect">
            <a:avLst/>
          </a:prstGeom>
          <a:noFill/>
        </p:spPr>
        <p:txBody>
          <a:bodyPr wrap="square" rtlCol="0">
            <a:spAutoFit/>
          </a:bodyPr>
          <a:lstStyle/>
          <a:p>
            <a:r>
              <a:rPr lang="cs-CZ" sz="2400" dirty="0"/>
              <a:t>C</a:t>
            </a:r>
            <a:endParaRPr lang="cs-CZ" sz="2400" dirty="0"/>
          </a:p>
        </p:txBody>
      </p:sp>
      <p:sp>
        <p:nvSpPr>
          <p:cNvPr id="47" name="TextovéPole 46">
            <a:extLst>
              <a:ext uri="{FF2B5EF4-FFF2-40B4-BE49-F238E27FC236}">
                <a16:creationId xmlns:a16="http://schemas.microsoft.com/office/drawing/2014/main" xmlns="" id="{B4E8E34F-7B8A-48DD-B1B2-DF6188A16F52}"/>
              </a:ext>
            </a:extLst>
          </p:cNvPr>
          <p:cNvSpPr txBox="1"/>
          <p:nvPr/>
        </p:nvSpPr>
        <p:spPr>
          <a:xfrm>
            <a:off x="6918825" y="4444663"/>
            <a:ext cx="464455" cy="461665"/>
          </a:xfrm>
          <a:prstGeom prst="rect">
            <a:avLst/>
          </a:prstGeom>
          <a:noFill/>
        </p:spPr>
        <p:txBody>
          <a:bodyPr wrap="square" rtlCol="0">
            <a:spAutoFit/>
          </a:bodyPr>
          <a:lstStyle/>
          <a:p>
            <a:r>
              <a:rPr lang="cs-CZ" sz="2400" dirty="0"/>
              <a:t>D</a:t>
            </a:r>
            <a:endParaRPr lang="cs-CZ" sz="2400" dirty="0"/>
          </a:p>
        </p:txBody>
      </p:sp>
      <p:sp>
        <p:nvSpPr>
          <p:cNvPr id="48" name="TextovéPole 47">
            <a:extLst>
              <a:ext uri="{FF2B5EF4-FFF2-40B4-BE49-F238E27FC236}">
                <a16:creationId xmlns:a16="http://schemas.microsoft.com/office/drawing/2014/main" xmlns="" id="{B4E8E34F-7B8A-48DD-B1B2-DF6188A16F52}"/>
              </a:ext>
            </a:extLst>
          </p:cNvPr>
          <p:cNvSpPr txBox="1"/>
          <p:nvPr/>
        </p:nvSpPr>
        <p:spPr>
          <a:xfrm>
            <a:off x="8649134" y="4361404"/>
            <a:ext cx="464455" cy="461665"/>
          </a:xfrm>
          <a:prstGeom prst="rect">
            <a:avLst/>
          </a:prstGeom>
          <a:noFill/>
        </p:spPr>
        <p:txBody>
          <a:bodyPr wrap="square" rtlCol="0">
            <a:spAutoFit/>
          </a:bodyPr>
          <a:lstStyle/>
          <a:p>
            <a:r>
              <a:rPr lang="cs-CZ" sz="2400" dirty="0" smtClean="0"/>
              <a:t>E</a:t>
            </a:r>
            <a:endParaRPr lang="cs-CZ" sz="2400" dirty="0"/>
          </a:p>
        </p:txBody>
      </p:sp>
    </p:spTree>
    <p:extLst>
      <p:ext uri="{BB962C8B-B14F-4D97-AF65-F5344CB8AC3E}">
        <p14:creationId xmlns:p14="http://schemas.microsoft.com/office/powerpoint/2010/main" val="3135959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1. Zavedení čísel 1 - 5</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653362" y="1920240"/>
            <a:ext cx="9573437" cy="4572000"/>
          </a:xfrm>
        </p:spPr>
        <p:txBody>
          <a:bodyPr anchor="t">
            <a:normAutofit lnSpcReduction="10000"/>
          </a:bodyPr>
          <a:lstStyle/>
          <a:p>
            <a:pPr marL="457200" indent="-457200">
              <a:buAutoNum type="arabicPeriod"/>
            </a:pPr>
            <a:r>
              <a:rPr lang="cs-CZ" u="sng" dirty="0"/>
              <a:t>Přirozené číslo jako kardinální číslo konečných </a:t>
            </a:r>
            <a:r>
              <a:rPr lang="cs-CZ" u="sng" dirty="0" smtClean="0"/>
              <a:t>množin</a:t>
            </a:r>
          </a:p>
          <a:p>
            <a:pPr marL="457200" indent="-457200">
              <a:buAutoNum type="arabicPeriod"/>
            </a:pPr>
            <a:endParaRPr lang="cs-CZ" sz="1400" u="sng" dirty="0" smtClean="0"/>
          </a:p>
          <a:p>
            <a:pPr marL="457200" indent="-457200">
              <a:buAutoNum type="arabicPeriod"/>
            </a:pPr>
            <a:endParaRPr lang="cs-CZ" sz="1400" dirty="0"/>
          </a:p>
          <a:p>
            <a:endParaRPr lang="cs-CZ" sz="2400" dirty="0" smtClean="0"/>
          </a:p>
          <a:p>
            <a:endParaRPr lang="cs-CZ" sz="2400" dirty="0"/>
          </a:p>
          <a:p>
            <a:endParaRPr lang="cs-CZ" sz="2400" dirty="0"/>
          </a:p>
          <a:p>
            <a:endParaRPr lang="cs-CZ" dirty="0" smtClean="0"/>
          </a:p>
          <a:p>
            <a:endParaRPr lang="cs-CZ" dirty="0"/>
          </a:p>
          <a:p>
            <a:r>
              <a:rPr lang="cs-CZ" dirty="0" smtClean="0"/>
              <a:t>Tento </a:t>
            </a:r>
            <a:r>
              <a:rPr lang="cs-CZ" dirty="0"/>
              <a:t>způsob uplatňujeme, pokud množiny mají „malý počet prvků“</a:t>
            </a:r>
          </a:p>
          <a:p>
            <a:r>
              <a:rPr lang="cs-CZ" dirty="0"/>
              <a:t>Počet prvků dané množiny určíme </a:t>
            </a:r>
            <a:r>
              <a:rPr lang="cs-CZ" b="1" dirty="0"/>
              <a:t>pouhým pohledem</a:t>
            </a:r>
          </a:p>
          <a:p>
            <a:endParaRPr lang="cs-CZ" sz="2400" dirty="0"/>
          </a:p>
        </p:txBody>
      </p:sp>
      <p:sp>
        <p:nvSpPr>
          <p:cNvPr id="3" name="Zaoblený obdélník 2"/>
          <p:cNvSpPr/>
          <p:nvPr/>
        </p:nvSpPr>
        <p:spPr>
          <a:xfrm>
            <a:off x="2758291" y="2859596"/>
            <a:ext cx="5854535" cy="1947555"/>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Krychle 7"/>
          <p:cNvSpPr/>
          <p:nvPr/>
        </p:nvSpPr>
        <p:spPr>
          <a:xfrm>
            <a:off x="3096826" y="2962886"/>
            <a:ext cx="341109" cy="39188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Krychle 8"/>
          <p:cNvSpPr/>
          <p:nvPr/>
        </p:nvSpPr>
        <p:spPr>
          <a:xfrm>
            <a:off x="3649831" y="3123203"/>
            <a:ext cx="341109" cy="39188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Krychle 9"/>
          <p:cNvSpPr/>
          <p:nvPr/>
        </p:nvSpPr>
        <p:spPr>
          <a:xfrm>
            <a:off x="3096825" y="3602372"/>
            <a:ext cx="341109" cy="39188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Srdce 10"/>
          <p:cNvSpPr/>
          <p:nvPr/>
        </p:nvSpPr>
        <p:spPr>
          <a:xfrm>
            <a:off x="3437934" y="4339530"/>
            <a:ext cx="341109" cy="403768"/>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Srdce 11"/>
          <p:cNvSpPr/>
          <p:nvPr/>
        </p:nvSpPr>
        <p:spPr>
          <a:xfrm>
            <a:off x="3990940" y="3958632"/>
            <a:ext cx="341109" cy="403768"/>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Srdce 12"/>
          <p:cNvSpPr/>
          <p:nvPr/>
        </p:nvSpPr>
        <p:spPr>
          <a:xfrm>
            <a:off x="4383669" y="4325121"/>
            <a:ext cx="341109" cy="403768"/>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Pěticípá hvězda 13"/>
          <p:cNvSpPr/>
          <p:nvPr/>
        </p:nvSpPr>
        <p:spPr>
          <a:xfrm>
            <a:off x="4695530" y="2962886"/>
            <a:ext cx="341109" cy="40376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Pěticípá hvězda 14"/>
          <p:cNvSpPr/>
          <p:nvPr/>
        </p:nvSpPr>
        <p:spPr>
          <a:xfrm>
            <a:off x="4997588" y="3596431"/>
            <a:ext cx="341109" cy="40376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Pěticípá hvězda 15"/>
          <p:cNvSpPr/>
          <p:nvPr/>
        </p:nvSpPr>
        <p:spPr>
          <a:xfrm>
            <a:off x="5685559" y="3958632"/>
            <a:ext cx="341109" cy="40376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Ovál 16"/>
          <p:cNvSpPr/>
          <p:nvPr/>
        </p:nvSpPr>
        <p:spPr>
          <a:xfrm>
            <a:off x="6173978" y="3024067"/>
            <a:ext cx="341109" cy="34258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Ovál 17"/>
          <p:cNvSpPr/>
          <p:nvPr/>
        </p:nvSpPr>
        <p:spPr>
          <a:xfrm>
            <a:off x="6816894" y="3639796"/>
            <a:ext cx="341109" cy="34258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Ovál 18"/>
          <p:cNvSpPr/>
          <p:nvPr/>
        </p:nvSpPr>
        <p:spPr>
          <a:xfrm>
            <a:off x="7049122" y="3037729"/>
            <a:ext cx="341109" cy="34258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Obdélník 19"/>
          <p:cNvSpPr/>
          <p:nvPr/>
        </p:nvSpPr>
        <p:spPr>
          <a:xfrm>
            <a:off x="7380178" y="4325121"/>
            <a:ext cx="296883" cy="27696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bdélník 20"/>
          <p:cNvSpPr/>
          <p:nvPr/>
        </p:nvSpPr>
        <p:spPr>
          <a:xfrm>
            <a:off x="7839711" y="3811089"/>
            <a:ext cx="296883" cy="27696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Obdélník 21"/>
          <p:cNvSpPr/>
          <p:nvPr/>
        </p:nvSpPr>
        <p:spPr>
          <a:xfrm>
            <a:off x="8210327" y="4363547"/>
            <a:ext cx="296883" cy="27696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5" name="Přímá spojnice 4"/>
          <p:cNvCxnSpPr/>
          <p:nvPr/>
        </p:nvCxnSpPr>
        <p:spPr>
          <a:xfrm>
            <a:off x="4228160" y="2873827"/>
            <a:ext cx="1340325" cy="19475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Přímá spojnice 27"/>
          <p:cNvCxnSpPr/>
          <p:nvPr/>
        </p:nvCxnSpPr>
        <p:spPr>
          <a:xfrm>
            <a:off x="5497440" y="2873826"/>
            <a:ext cx="1340325" cy="19475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Přímá spojnice 28"/>
          <p:cNvCxnSpPr/>
          <p:nvPr/>
        </p:nvCxnSpPr>
        <p:spPr>
          <a:xfrm flipH="1">
            <a:off x="6853883" y="2875108"/>
            <a:ext cx="1062991" cy="1946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Přímá spojnice 29"/>
          <p:cNvCxnSpPr/>
          <p:nvPr/>
        </p:nvCxnSpPr>
        <p:spPr>
          <a:xfrm flipH="1">
            <a:off x="2875655" y="3380316"/>
            <a:ext cx="1720778" cy="12827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bdélník 24"/>
          <p:cNvSpPr/>
          <p:nvPr/>
        </p:nvSpPr>
        <p:spPr>
          <a:xfrm>
            <a:off x="9061943" y="3384852"/>
            <a:ext cx="594986" cy="57378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5" name="TextovéPole 34">
            <a:extLst>
              <a:ext uri="{FF2B5EF4-FFF2-40B4-BE49-F238E27FC236}">
                <a16:creationId xmlns:a16="http://schemas.microsoft.com/office/drawing/2014/main" xmlns="" id="{B4E8E34F-7B8A-48DD-B1B2-DF6188A16F52}"/>
              </a:ext>
            </a:extLst>
          </p:cNvPr>
          <p:cNvSpPr txBox="1"/>
          <p:nvPr/>
        </p:nvSpPr>
        <p:spPr>
          <a:xfrm>
            <a:off x="8406412" y="3440909"/>
            <a:ext cx="1238983" cy="523220"/>
          </a:xfrm>
          <a:prstGeom prst="rect">
            <a:avLst/>
          </a:prstGeom>
          <a:noFill/>
        </p:spPr>
        <p:txBody>
          <a:bodyPr wrap="square" rtlCol="0">
            <a:spAutoFit/>
          </a:bodyPr>
          <a:lstStyle/>
          <a:p>
            <a:r>
              <a:rPr lang="cs-CZ" sz="2800" dirty="0" smtClean="0"/>
              <a:t>         3</a:t>
            </a:r>
            <a:endParaRPr lang="cs-CZ" sz="2800" dirty="0"/>
          </a:p>
        </p:txBody>
      </p:sp>
      <p:cxnSp>
        <p:nvCxnSpPr>
          <p:cNvPr id="31" name="Přímá spojnice 30"/>
          <p:cNvCxnSpPr/>
          <p:nvPr/>
        </p:nvCxnSpPr>
        <p:spPr>
          <a:xfrm flipV="1">
            <a:off x="8612826" y="3788620"/>
            <a:ext cx="449117" cy="224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3345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1. Zavedení čísel 1 - 5</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653362" y="2176272"/>
            <a:ext cx="9967138" cy="4315968"/>
          </a:xfrm>
        </p:spPr>
        <p:txBody>
          <a:bodyPr anchor="t">
            <a:normAutofit/>
          </a:bodyPr>
          <a:lstStyle/>
          <a:p>
            <a:endParaRPr lang="cs-CZ" sz="2400" dirty="0"/>
          </a:p>
          <a:p>
            <a:endParaRPr lang="cs-CZ" sz="2400" dirty="0"/>
          </a:p>
        </p:txBody>
      </p:sp>
      <p:pic>
        <p:nvPicPr>
          <p:cNvPr id="8" name="Zástupný obsah 4" descr="Obsah obrázku text&#10;&#10;Popis byl vytvořen automaticky">
            <a:extLst>
              <a:ext uri="{FF2B5EF4-FFF2-40B4-BE49-F238E27FC236}">
                <a16:creationId xmlns:a16="http://schemas.microsoft.com/office/drawing/2014/main" xmlns="" id="{4A95E8FE-AEDA-4C82-B570-9D4473B74DB4}"/>
              </a:ext>
            </a:extLst>
          </p:cNvPr>
          <p:cNvPicPr>
            <a:picLocks noChangeAspect="1"/>
          </p:cNvPicPr>
          <p:nvPr/>
        </p:nvPicPr>
        <p:blipFill rotWithShape="1">
          <a:blip r:embed="rId2">
            <a:extLst>
              <a:ext uri="{28A0092B-C50C-407E-A947-70E740481C1C}">
                <a14:useLocalDpi xmlns:a14="http://schemas.microsoft.com/office/drawing/2010/main" val="0"/>
              </a:ext>
            </a:extLst>
          </a:blip>
          <a:srcRect l="2171" t="17278" r="7044" b="5442"/>
          <a:stretch/>
        </p:blipFill>
        <p:spPr>
          <a:xfrm rot="10800000">
            <a:off x="1399362" y="1344810"/>
            <a:ext cx="4835803" cy="5505061"/>
          </a:xfrm>
          <a:prstGeom prst="rect">
            <a:avLst/>
          </a:prstGeom>
        </p:spPr>
      </p:pic>
      <p:pic>
        <p:nvPicPr>
          <p:cNvPr id="9" name="Zástupný obsah 6" descr="Obsah obrázku text&#10;&#10;Popis byl vytvořen automaticky">
            <a:extLst>
              <a:ext uri="{FF2B5EF4-FFF2-40B4-BE49-F238E27FC236}">
                <a16:creationId xmlns:a16="http://schemas.microsoft.com/office/drawing/2014/main" xmlns="" id="{5113786E-BA58-4E6D-B972-0E5A0D4ACF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48" r="5068" b="30452"/>
          <a:stretch/>
        </p:blipFill>
        <p:spPr>
          <a:xfrm rot="5400000">
            <a:off x="7020823" y="2042553"/>
            <a:ext cx="4571999" cy="4327376"/>
          </a:xfrm>
          <a:prstGeom prst="rect">
            <a:avLst/>
          </a:prstGeom>
        </p:spPr>
      </p:pic>
    </p:spTree>
    <p:extLst>
      <p:ext uri="{BB962C8B-B14F-4D97-AF65-F5344CB8AC3E}">
        <p14:creationId xmlns:p14="http://schemas.microsoft.com/office/powerpoint/2010/main" val="3364252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1. </a:t>
            </a:r>
            <a:r>
              <a:rPr lang="cs-CZ" sz="3700" b="1" dirty="0" smtClean="0"/>
              <a:t>Zavádění přirozených čísel</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891823" y="2054578"/>
            <a:ext cx="11300177" cy="4803422"/>
          </a:xfrm>
        </p:spPr>
        <p:txBody>
          <a:bodyPr anchor="t">
            <a:normAutofit/>
          </a:bodyPr>
          <a:lstStyle/>
          <a:p>
            <a:pPr marL="0" indent="0">
              <a:buNone/>
            </a:pPr>
            <a:r>
              <a:rPr lang="cs-CZ" u="sng" dirty="0"/>
              <a:t>2. Přirozené číslo jako ordinální číslo konečných dobře uspořádaných  množin</a:t>
            </a:r>
          </a:p>
          <a:p>
            <a:r>
              <a:rPr lang="cs-CZ" dirty="0"/>
              <a:t>  </a:t>
            </a:r>
            <a:r>
              <a:rPr lang="cs-CZ" b="1" dirty="0"/>
              <a:t>Ordinální číslo </a:t>
            </a:r>
            <a:r>
              <a:rPr lang="cs-CZ" b="1" dirty="0" err="1"/>
              <a:t>ordA</a:t>
            </a:r>
            <a:r>
              <a:rPr lang="cs-CZ" dirty="0"/>
              <a:t> dobře uspořádané množiny A je třída, do které patří množina A z neprázdného systému </a:t>
            </a:r>
            <a:r>
              <a:rPr lang="cs-CZ" b="1" dirty="0">
                <a:latin typeface="French Script MT" panose="03020402040607040605" pitchFamily="66" charset="0"/>
              </a:rPr>
              <a:t>M </a:t>
            </a:r>
            <a:r>
              <a:rPr lang="cs-CZ" dirty="0"/>
              <a:t>dobře uspořádaných množin a všechny množiny, které jsou s množinou A podobné.</a:t>
            </a:r>
          </a:p>
          <a:p>
            <a:r>
              <a:rPr lang="cs-CZ" dirty="0"/>
              <a:t> Tento způsob zavádíme, když </a:t>
            </a:r>
          </a:p>
          <a:p>
            <a:pPr marL="0" indent="0">
              <a:buNone/>
            </a:pPr>
            <a:r>
              <a:rPr lang="cs-CZ" dirty="0"/>
              <a:t>  není snadné určit počet prvků </a:t>
            </a:r>
          </a:p>
          <a:p>
            <a:pPr marL="0" indent="0">
              <a:buNone/>
            </a:pPr>
            <a:r>
              <a:rPr lang="cs-CZ" dirty="0"/>
              <a:t>  pouhým pohledem, ale </a:t>
            </a:r>
          </a:p>
          <a:p>
            <a:pPr marL="0" indent="0">
              <a:buNone/>
            </a:pPr>
            <a:r>
              <a:rPr lang="cs-CZ" b="1" dirty="0"/>
              <a:t>  počítáním po jedné</a:t>
            </a:r>
          </a:p>
          <a:p>
            <a:endParaRPr lang="cs-CZ" sz="2400" dirty="0"/>
          </a:p>
        </p:txBody>
      </p:sp>
      <p:pic>
        <p:nvPicPr>
          <p:cNvPr id="3" name="Obrázek 2">
            <a:extLst>
              <a:ext uri="{FF2B5EF4-FFF2-40B4-BE49-F238E27FC236}">
                <a16:creationId xmlns:a16="http://schemas.microsoft.com/office/drawing/2014/main" xmlns="" id="{3BA517C5-AC41-44E6-A596-925F64823D23}"/>
              </a:ext>
            </a:extLst>
          </p:cNvPr>
          <p:cNvPicPr>
            <a:picLocks noChangeAspect="1"/>
          </p:cNvPicPr>
          <p:nvPr/>
        </p:nvPicPr>
        <p:blipFill rotWithShape="1">
          <a:blip r:embed="rId2">
            <a:extLst>
              <a:ext uri="{28A0092B-C50C-407E-A947-70E740481C1C}">
                <a14:useLocalDpi xmlns:a14="http://schemas.microsoft.com/office/drawing/2010/main" val="0"/>
              </a:ext>
            </a:extLst>
          </a:blip>
          <a:srcRect l="5316" t="2708" r="32299" b="40993"/>
          <a:stretch/>
        </p:blipFill>
        <p:spPr>
          <a:xfrm>
            <a:off x="8283424" y="3788619"/>
            <a:ext cx="3433575" cy="2866181"/>
          </a:xfrm>
          <a:prstGeom prst="rect">
            <a:avLst/>
          </a:prstGeom>
        </p:spPr>
      </p:pic>
    </p:spTree>
    <p:extLst>
      <p:ext uri="{BB962C8B-B14F-4D97-AF65-F5344CB8AC3E}">
        <p14:creationId xmlns:p14="http://schemas.microsoft.com/office/powerpoint/2010/main" val="17484434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1. </a:t>
            </a:r>
            <a:r>
              <a:rPr lang="cs-CZ" sz="3700" b="1" dirty="0"/>
              <a:t>Zavádění přirozených čísel</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653362" y="2176272"/>
            <a:ext cx="9967138" cy="4315968"/>
          </a:xfrm>
        </p:spPr>
        <p:txBody>
          <a:bodyPr anchor="t">
            <a:normAutofit/>
          </a:bodyPr>
          <a:lstStyle/>
          <a:p>
            <a:pPr marL="0" indent="0">
              <a:buNone/>
            </a:pPr>
            <a:r>
              <a:rPr lang="cs-CZ" u="sng" dirty="0"/>
              <a:t>2. Přirozené číslo jako ordinální číslo konečných dobře uspořádaných  množin</a:t>
            </a:r>
          </a:p>
          <a:p>
            <a:endParaRPr lang="cs-CZ" sz="2400" dirty="0"/>
          </a:p>
          <a:p>
            <a:endParaRPr lang="cs-CZ" sz="2400" dirty="0"/>
          </a:p>
        </p:txBody>
      </p:sp>
      <p:pic>
        <p:nvPicPr>
          <p:cNvPr id="17" name="Obrázek 16">
            <a:extLst>
              <a:ext uri="{FF2B5EF4-FFF2-40B4-BE49-F238E27FC236}">
                <a16:creationId xmlns:a16="http://schemas.microsoft.com/office/drawing/2014/main" xmlns="" id="{2EC05E72-F836-4127-AB80-EA189B676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7969" y="2707638"/>
            <a:ext cx="4209838" cy="3894100"/>
          </a:xfrm>
          <a:prstGeom prst="rect">
            <a:avLst/>
          </a:prstGeom>
        </p:spPr>
      </p:pic>
      <p:cxnSp>
        <p:nvCxnSpPr>
          <p:cNvPr id="22" name="Přímá spojnice se šipkou 21">
            <a:extLst>
              <a:ext uri="{FF2B5EF4-FFF2-40B4-BE49-F238E27FC236}">
                <a16:creationId xmlns:a16="http://schemas.microsoft.com/office/drawing/2014/main" xmlns="" id="{790FD1CD-712B-4395-81DE-F0D53CBCAEB9}"/>
              </a:ext>
            </a:extLst>
          </p:cNvPr>
          <p:cNvCxnSpPr/>
          <p:nvPr/>
        </p:nvCxnSpPr>
        <p:spPr>
          <a:xfrm>
            <a:off x="7531100" y="3175000"/>
            <a:ext cx="1714500" cy="127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Přímá spojnice se šipkou 27">
            <a:extLst>
              <a:ext uri="{FF2B5EF4-FFF2-40B4-BE49-F238E27FC236}">
                <a16:creationId xmlns:a16="http://schemas.microsoft.com/office/drawing/2014/main" xmlns="" id="{9327FE00-FE15-4726-883F-3AA7DDD37FF5}"/>
              </a:ext>
            </a:extLst>
          </p:cNvPr>
          <p:cNvCxnSpPr>
            <a:cxnSpLocks/>
          </p:cNvCxnSpPr>
          <p:nvPr/>
        </p:nvCxnSpPr>
        <p:spPr>
          <a:xfrm>
            <a:off x="7531100" y="3659632"/>
            <a:ext cx="1714500" cy="1097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Přímá spojnice se šipkou 29">
            <a:extLst>
              <a:ext uri="{FF2B5EF4-FFF2-40B4-BE49-F238E27FC236}">
                <a16:creationId xmlns:a16="http://schemas.microsoft.com/office/drawing/2014/main" xmlns="" id="{CDFBE3DC-4146-4913-B18C-36F717F39A37}"/>
              </a:ext>
            </a:extLst>
          </p:cNvPr>
          <p:cNvCxnSpPr>
            <a:cxnSpLocks/>
          </p:cNvCxnSpPr>
          <p:nvPr/>
        </p:nvCxnSpPr>
        <p:spPr>
          <a:xfrm flipV="1">
            <a:off x="7670800" y="4126994"/>
            <a:ext cx="1574800" cy="1154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Přímá spojnice se šipkou 32">
            <a:extLst>
              <a:ext uri="{FF2B5EF4-FFF2-40B4-BE49-F238E27FC236}">
                <a16:creationId xmlns:a16="http://schemas.microsoft.com/office/drawing/2014/main" xmlns="" id="{5E95BCE0-EB76-4D3A-A7B5-6B0AD0499A42}"/>
              </a:ext>
            </a:extLst>
          </p:cNvPr>
          <p:cNvCxnSpPr>
            <a:cxnSpLocks/>
          </p:cNvCxnSpPr>
          <p:nvPr/>
        </p:nvCxnSpPr>
        <p:spPr>
          <a:xfrm flipV="1">
            <a:off x="7632700" y="4470400"/>
            <a:ext cx="1714500" cy="3158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Přímá spojnice se šipkou 34">
            <a:extLst>
              <a:ext uri="{FF2B5EF4-FFF2-40B4-BE49-F238E27FC236}">
                <a16:creationId xmlns:a16="http://schemas.microsoft.com/office/drawing/2014/main" xmlns="" id="{8272ECFC-0342-407D-8C70-B6CB363FF1D5}"/>
              </a:ext>
            </a:extLst>
          </p:cNvPr>
          <p:cNvCxnSpPr>
            <a:cxnSpLocks/>
          </p:cNvCxnSpPr>
          <p:nvPr/>
        </p:nvCxnSpPr>
        <p:spPr>
          <a:xfrm flipV="1">
            <a:off x="7670800" y="4937762"/>
            <a:ext cx="1676400" cy="3033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Přímá spojnice se šipkou 36">
            <a:extLst>
              <a:ext uri="{FF2B5EF4-FFF2-40B4-BE49-F238E27FC236}">
                <a16:creationId xmlns:a16="http://schemas.microsoft.com/office/drawing/2014/main" xmlns="" id="{22DC7E7B-4A9D-4033-B22C-5FA13822C333}"/>
              </a:ext>
            </a:extLst>
          </p:cNvPr>
          <p:cNvCxnSpPr>
            <a:cxnSpLocks/>
          </p:cNvCxnSpPr>
          <p:nvPr/>
        </p:nvCxnSpPr>
        <p:spPr>
          <a:xfrm flipV="1">
            <a:off x="7632700" y="5392655"/>
            <a:ext cx="1612900" cy="3798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Přímá spojnice se šipkou 38">
            <a:extLst>
              <a:ext uri="{FF2B5EF4-FFF2-40B4-BE49-F238E27FC236}">
                <a16:creationId xmlns:a16="http://schemas.microsoft.com/office/drawing/2014/main" xmlns="" id="{692E9E39-5156-41F5-A60D-F9E5DF8F72C9}"/>
              </a:ext>
            </a:extLst>
          </p:cNvPr>
          <p:cNvCxnSpPr>
            <a:cxnSpLocks/>
          </p:cNvCxnSpPr>
          <p:nvPr/>
        </p:nvCxnSpPr>
        <p:spPr>
          <a:xfrm flipV="1">
            <a:off x="7632700" y="5891900"/>
            <a:ext cx="1524000" cy="1894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ovéPole 41">
            <a:extLst>
              <a:ext uri="{FF2B5EF4-FFF2-40B4-BE49-F238E27FC236}">
                <a16:creationId xmlns:a16="http://schemas.microsoft.com/office/drawing/2014/main" xmlns="" id="{1E6BBFF3-2517-474A-A5B5-47EC477D1905}"/>
              </a:ext>
            </a:extLst>
          </p:cNvPr>
          <p:cNvSpPr txBox="1"/>
          <p:nvPr/>
        </p:nvSpPr>
        <p:spPr>
          <a:xfrm>
            <a:off x="838200" y="3388330"/>
            <a:ext cx="5381993" cy="3046988"/>
          </a:xfrm>
          <a:prstGeom prst="rect">
            <a:avLst/>
          </a:prstGeom>
          <a:noFill/>
        </p:spPr>
        <p:txBody>
          <a:bodyPr wrap="square">
            <a:spAutoFit/>
          </a:bodyPr>
          <a:lstStyle/>
          <a:p>
            <a:pPr marL="342900" indent="-342900">
              <a:buFont typeface="Arial" panose="020B0604020202020204" pitchFamily="34" charset="0"/>
              <a:buChar char="•"/>
            </a:pPr>
            <a:r>
              <a:rPr lang="cs-CZ" sz="2400" dirty="0"/>
              <a:t>Prakticky určíme počet prvků dané množiny tak, že množinu dobře uspořádáme a zobrazíme ji do </a:t>
            </a:r>
            <a:r>
              <a:rPr lang="cs-CZ" sz="2400" dirty="0" smtClean="0"/>
              <a:t>dobře </a:t>
            </a:r>
            <a:r>
              <a:rPr lang="cs-CZ" sz="2400" dirty="0"/>
              <a:t>uspořádané množiny číslovek (jedna, dvě, tři, čtyři, pět,…) – každý prvek označíme číslovkou. Poslední použitá číslovka určuje přirozené číslo udávající počet prvků dané množiny.</a:t>
            </a:r>
          </a:p>
        </p:txBody>
      </p:sp>
    </p:spTree>
    <p:extLst>
      <p:ext uri="{BB962C8B-B14F-4D97-AF65-F5344CB8AC3E}">
        <p14:creationId xmlns:p14="http://schemas.microsoft.com/office/powerpoint/2010/main" val="28928246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1. </a:t>
            </a:r>
            <a:r>
              <a:rPr lang="cs-CZ" sz="3700" b="1" dirty="0"/>
              <a:t>Zavádění přirozených čísel</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653362" y="2176272"/>
            <a:ext cx="9967138" cy="4315968"/>
          </a:xfrm>
        </p:spPr>
        <p:txBody>
          <a:bodyPr anchor="t">
            <a:normAutofit/>
          </a:bodyPr>
          <a:lstStyle/>
          <a:p>
            <a:pPr marL="0" indent="0">
              <a:buNone/>
            </a:pPr>
            <a:r>
              <a:rPr lang="cs-CZ" u="sng" dirty="0"/>
              <a:t>3. Přirozené číslo jako prvek </a:t>
            </a:r>
            <a:r>
              <a:rPr lang="cs-CZ" u="sng" dirty="0" err="1"/>
              <a:t>Peanovy</a:t>
            </a:r>
            <a:r>
              <a:rPr lang="cs-CZ" u="sng" dirty="0"/>
              <a:t> množiny</a:t>
            </a:r>
          </a:p>
          <a:p>
            <a:endParaRPr lang="cs-CZ" sz="2400" dirty="0"/>
          </a:p>
        </p:txBody>
      </p:sp>
      <p:sp>
        <p:nvSpPr>
          <p:cNvPr id="42" name="TextovéPole 41">
            <a:extLst>
              <a:ext uri="{FF2B5EF4-FFF2-40B4-BE49-F238E27FC236}">
                <a16:creationId xmlns:a16="http://schemas.microsoft.com/office/drawing/2014/main" xmlns="" id="{1E6BBFF3-2517-474A-A5B5-47EC477D1905}"/>
              </a:ext>
            </a:extLst>
          </p:cNvPr>
          <p:cNvSpPr txBox="1"/>
          <p:nvPr/>
        </p:nvSpPr>
        <p:spPr>
          <a:xfrm>
            <a:off x="707571" y="2652059"/>
            <a:ext cx="11036300" cy="3785652"/>
          </a:xfrm>
          <a:prstGeom prst="rect">
            <a:avLst/>
          </a:prstGeom>
          <a:noFill/>
        </p:spPr>
        <p:txBody>
          <a:bodyPr wrap="square">
            <a:spAutoFit/>
          </a:bodyPr>
          <a:lstStyle/>
          <a:p>
            <a:pPr marL="342900" indent="-342900">
              <a:buFont typeface="Arial" panose="020B0604020202020204" pitchFamily="34" charset="0"/>
              <a:buChar char="•"/>
            </a:pPr>
            <a:r>
              <a:rPr lang="cs-CZ" sz="2400" dirty="0"/>
              <a:t>Množina </a:t>
            </a:r>
            <a:r>
              <a:rPr lang="cs-CZ" sz="2400" b="1" dirty="0"/>
              <a:t>P</a:t>
            </a:r>
            <a:r>
              <a:rPr lang="cs-CZ" sz="2400" dirty="0"/>
              <a:t> se nazývá </a:t>
            </a:r>
            <a:r>
              <a:rPr lang="cs-CZ" sz="2400" b="1" dirty="0" err="1"/>
              <a:t>Peanova</a:t>
            </a:r>
            <a:r>
              <a:rPr lang="cs-CZ" sz="2400" b="1" dirty="0"/>
              <a:t> množina</a:t>
            </a:r>
            <a:r>
              <a:rPr lang="cs-CZ" sz="2400" dirty="0"/>
              <a:t>, jestliže má tyto vlastnosti:</a:t>
            </a:r>
          </a:p>
          <a:p>
            <a:pPr marL="457200" indent="-457200">
              <a:buFont typeface="+mj-lt"/>
              <a:buAutoNum type="arabicPeriod"/>
            </a:pPr>
            <a:r>
              <a:rPr lang="cs-CZ" sz="2400" dirty="0"/>
              <a:t>Ke každému prvku x </a:t>
            </a:r>
            <a:r>
              <a:rPr lang="cs-CZ" sz="2400" dirty="0">
                <a:latin typeface="Cambria Math" panose="02040503050406030204" pitchFamily="18" charset="0"/>
                <a:ea typeface="Cambria Math" panose="02040503050406030204" pitchFamily="18" charset="0"/>
              </a:rPr>
              <a:t>∈ </a:t>
            </a:r>
            <a:r>
              <a:rPr lang="cs-CZ" sz="2400" b="1" dirty="0"/>
              <a:t>P</a:t>
            </a:r>
            <a:r>
              <a:rPr lang="cs-CZ" sz="2400" dirty="0"/>
              <a:t> existuje právě jeden prvek x´ ∈ </a:t>
            </a:r>
            <a:r>
              <a:rPr lang="cs-CZ" sz="2400" b="1" dirty="0"/>
              <a:t>P</a:t>
            </a:r>
            <a:r>
              <a:rPr lang="en-US" sz="2400" dirty="0"/>
              <a:t>;</a:t>
            </a:r>
            <a:r>
              <a:rPr lang="cs-CZ" sz="2400" dirty="0"/>
              <a:t> prvek x´ se nazývá </a:t>
            </a:r>
            <a:r>
              <a:rPr lang="cs-CZ" sz="2400" b="1" dirty="0"/>
              <a:t>následovník</a:t>
            </a:r>
            <a:r>
              <a:rPr lang="cs-CZ" sz="2400" dirty="0"/>
              <a:t> prvku x. </a:t>
            </a:r>
          </a:p>
          <a:p>
            <a:pPr marL="457200" indent="-457200">
              <a:buFont typeface="+mj-lt"/>
              <a:buAutoNum type="arabicPeriod"/>
            </a:pPr>
            <a:r>
              <a:rPr lang="cs-CZ" sz="2400" dirty="0"/>
              <a:t>Množina </a:t>
            </a:r>
            <a:r>
              <a:rPr lang="cs-CZ" sz="2400" b="1" dirty="0"/>
              <a:t>P</a:t>
            </a:r>
            <a:r>
              <a:rPr lang="cs-CZ" sz="2400" dirty="0"/>
              <a:t> obsahuje prvek e, který není následovníkem žádného prvku množiny </a:t>
            </a:r>
            <a:r>
              <a:rPr lang="cs-CZ" sz="2400" b="1" dirty="0"/>
              <a:t>P</a:t>
            </a:r>
            <a:r>
              <a:rPr lang="cs-CZ" sz="2400" dirty="0"/>
              <a:t>.</a:t>
            </a:r>
          </a:p>
          <a:p>
            <a:pPr marL="457200" indent="-457200">
              <a:buFont typeface="+mj-lt"/>
              <a:buAutoNum type="arabicPeriod"/>
            </a:pPr>
            <a:r>
              <a:rPr lang="cs-CZ" sz="2400" dirty="0"/>
              <a:t>Každé dva různé prvky množiny </a:t>
            </a:r>
            <a:r>
              <a:rPr lang="cs-CZ" sz="2400" b="1" dirty="0"/>
              <a:t>P</a:t>
            </a:r>
            <a:r>
              <a:rPr lang="cs-CZ" sz="2400" dirty="0"/>
              <a:t> mají různé následovníky.</a:t>
            </a:r>
          </a:p>
          <a:p>
            <a:pPr marL="457200" indent="-457200">
              <a:buFont typeface="+mj-lt"/>
              <a:buAutoNum type="arabicPeriod"/>
            </a:pPr>
            <a:r>
              <a:rPr lang="cs-CZ" sz="2400" dirty="0"/>
              <a:t>Axiom indukce: Jestliže pro nějakou množinu </a:t>
            </a:r>
            <a:r>
              <a:rPr lang="cs-CZ" sz="2400" b="1" dirty="0"/>
              <a:t>M</a:t>
            </a:r>
            <a:r>
              <a:rPr lang="cs-CZ" sz="2400" dirty="0"/>
              <a:t> platí:</a:t>
            </a:r>
          </a:p>
          <a:p>
            <a:pPr marL="914400" lvl="1" indent="-457200">
              <a:buFont typeface="+mj-lt"/>
              <a:buAutoNum type="alphaLcParenR"/>
            </a:pPr>
            <a:r>
              <a:rPr lang="cs-CZ" sz="2400" dirty="0"/>
              <a:t>Obsahuje prvek e,</a:t>
            </a:r>
          </a:p>
          <a:p>
            <a:pPr marL="914400" lvl="1" indent="-457200">
              <a:buFont typeface="+mj-lt"/>
              <a:buAutoNum type="alphaLcParenR"/>
            </a:pPr>
            <a:r>
              <a:rPr lang="cs-CZ" sz="2400" dirty="0"/>
              <a:t>Obsahuje-li prvek x </a:t>
            </a:r>
            <a:r>
              <a:rPr lang="cs-CZ" sz="2400" dirty="0">
                <a:latin typeface="Cambria Math" panose="02040503050406030204" pitchFamily="18" charset="0"/>
                <a:ea typeface="Cambria Math" panose="02040503050406030204" pitchFamily="18" charset="0"/>
              </a:rPr>
              <a:t>∈ </a:t>
            </a:r>
            <a:r>
              <a:rPr lang="cs-CZ" sz="2400" b="1" dirty="0"/>
              <a:t>P</a:t>
            </a:r>
            <a:r>
              <a:rPr lang="cs-CZ" sz="2400" dirty="0"/>
              <a:t>, obsahuje i jeho následovníka x´ ∈ </a:t>
            </a:r>
            <a:r>
              <a:rPr lang="cs-CZ" sz="2400" b="1" dirty="0"/>
              <a:t>P</a:t>
            </a:r>
            <a:r>
              <a:rPr lang="cs-CZ" sz="2400" dirty="0"/>
              <a:t>,</a:t>
            </a:r>
            <a:endParaRPr lang="cs-CZ" sz="2400" b="1" dirty="0"/>
          </a:p>
          <a:p>
            <a:pPr lvl="1"/>
            <a:r>
              <a:rPr lang="cs-CZ" sz="2400" dirty="0"/>
              <a:t>Pak platí </a:t>
            </a:r>
            <a:r>
              <a:rPr lang="cs-CZ" sz="2400" b="1" dirty="0"/>
              <a:t>M </a:t>
            </a:r>
            <a:r>
              <a:rPr lang="cs-CZ" sz="2400" dirty="0"/>
              <a:t>=</a:t>
            </a:r>
            <a:r>
              <a:rPr lang="cs-CZ" sz="2400" b="1" dirty="0"/>
              <a:t> P</a:t>
            </a:r>
            <a:r>
              <a:rPr lang="cs-CZ" sz="2400" dirty="0"/>
              <a:t>.</a:t>
            </a:r>
          </a:p>
          <a:p>
            <a:pPr marL="914400" lvl="1" indent="-457200">
              <a:buFont typeface="+mj-lt"/>
              <a:buAutoNum type="alphaLcParenR"/>
            </a:pPr>
            <a:endParaRPr lang="cs-CZ" sz="2400" dirty="0"/>
          </a:p>
        </p:txBody>
      </p:sp>
    </p:spTree>
    <p:extLst>
      <p:ext uri="{BB962C8B-B14F-4D97-AF65-F5344CB8AC3E}">
        <p14:creationId xmlns:p14="http://schemas.microsoft.com/office/powerpoint/2010/main" val="26076106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1. </a:t>
            </a:r>
            <a:r>
              <a:rPr lang="cs-CZ" sz="3700" b="1" dirty="0"/>
              <a:t>Zavádění přirozených čísel</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653362" y="2176272"/>
            <a:ext cx="9967138" cy="4315968"/>
          </a:xfrm>
        </p:spPr>
        <p:txBody>
          <a:bodyPr anchor="t">
            <a:normAutofit/>
          </a:bodyPr>
          <a:lstStyle/>
          <a:p>
            <a:pPr marL="0" indent="0">
              <a:buNone/>
            </a:pPr>
            <a:r>
              <a:rPr lang="cs-CZ" u="sng" dirty="0"/>
              <a:t>3. Přirozené číslo jako prvek </a:t>
            </a:r>
            <a:r>
              <a:rPr lang="cs-CZ" u="sng" dirty="0" err="1"/>
              <a:t>Peanovy</a:t>
            </a:r>
            <a:r>
              <a:rPr lang="cs-CZ" u="sng" dirty="0"/>
              <a:t> množiny</a:t>
            </a:r>
          </a:p>
          <a:p>
            <a:endParaRPr lang="cs-CZ" sz="2400" dirty="0"/>
          </a:p>
          <a:p>
            <a:endParaRPr lang="cs-CZ" sz="2400" dirty="0"/>
          </a:p>
        </p:txBody>
      </p:sp>
      <p:sp>
        <p:nvSpPr>
          <p:cNvPr id="42" name="TextovéPole 41">
            <a:extLst>
              <a:ext uri="{FF2B5EF4-FFF2-40B4-BE49-F238E27FC236}">
                <a16:creationId xmlns:a16="http://schemas.microsoft.com/office/drawing/2014/main" xmlns="" id="{1E6BBFF3-2517-474A-A5B5-47EC477D1905}"/>
              </a:ext>
            </a:extLst>
          </p:cNvPr>
          <p:cNvSpPr txBox="1"/>
          <p:nvPr/>
        </p:nvSpPr>
        <p:spPr>
          <a:xfrm>
            <a:off x="838200" y="3388330"/>
            <a:ext cx="11036300" cy="1938992"/>
          </a:xfrm>
          <a:prstGeom prst="rect">
            <a:avLst/>
          </a:prstGeom>
          <a:noFill/>
        </p:spPr>
        <p:txBody>
          <a:bodyPr wrap="square">
            <a:spAutoFit/>
          </a:bodyPr>
          <a:lstStyle/>
          <a:p>
            <a:pPr lvl="1"/>
            <a:endParaRPr lang="cs-CZ" sz="2400" dirty="0"/>
          </a:p>
          <a:p>
            <a:pPr marL="342900" indent="-342900">
              <a:buFont typeface="Arial" panose="020B0604020202020204" pitchFamily="34" charset="0"/>
              <a:buChar char="•"/>
            </a:pPr>
            <a:r>
              <a:rPr lang="cs-CZ" sz="2400" dirty="0"/>
              <a:t>Ke skupině prvků o počtu, který byl naposled probrán a procvičen, přidáme jeden prvek</a:t>
            </a:r>
          </a:p>
          <a:p>
            <a:pPr marL="342900" indent="-342900">
              <a:buFont typeface="Arial" panose="020B0604020202020204" pitchFamily="34" charset="0"/>
              <a:buChar char="•"/>
            </a:pPr>
            <a:endParaRPr lang="cs-CZ" sz="2400" dirty="0"/>
          </a:p>
          <a:p>
            <a:pPr marL="342900" indent="-342900">
              <a:buFont typeface="Arial" panose="020B0604020202020204" pitchFamily="34" charset="0"/>
              <a:buChar char="•"/>
            </a:pPr>
            <a:endParaRPr lang="cs-CZ" sz="2400" dirty="0"/>
          </a:p>
        </p:txBody>
      </p:sp>
      <p:graphicFrame>
        <p:nvGraphicFramePr>
          <p:cNvPr id="3" name="Tabulka 3">
            <a:extLst>
              <a:ext uri="{FF2B5EF4-FFF2-40B4-BE49-F238E27FC236}">
                <a16:creationId xmlns:a16="http://schemas.microsoft.com/office/drawing/2014/main" xmlns="" id="{918BD2F4-4FBB-41F2-9D39-4B7D7A7622AC}"/>
              </a:ext>
            </a:extLst>
          </p:cNvPr>
          <p:cNvGraphicFramePr>
            <a:graphicFrameLocks noGrp="1"/>
          </p:cNvGraphicFramePr>
          <p:nvPr>
            <p:extLst>
              <p:ext uri="{D42A27DB-BD31-4B8C-83A1-F6EECF244321}">
                <p14:modId xmlns:p14="http://schemas.microsoft.com/office/powerpoint/2010/main" val="3648670461"/>
              </p:ext>
            </p:extLst>
          </p:nvPr>
        </p:nvGraphicFramePr>
        <p:xfrm>
          <a:off x="567972" y="5327322"/>
          <a:ext cx="11255693" cy="365760"/>
        </p:xfrm>
        <a:graphic>
          <a:graphicData uri="http://schemas.openxmlformats.org/drawingml/2006/table">
            <a:tbl>
              <a:tblPr firstRow="1" bandRow="1">
                <a:tableStyleId>{5940675A-B579-460E-94D1-54222C63F5DA}</a:tableStyleId>
              </a:tblPr>
              <a:tblGrid>
                <a:gridCol w="235268">
                  <a:extLst>
                    <a:ext uri="{9D8B030D-6E8A-4147-A177-3AD203B41FA5}">
                      <a16:colId xmlns:a16="http://schemas.microsoft.com/office/drawing/2014/main" xmlns="" val="3089138163"/>
                    </a:ext>
                  </a:extLst>
                </a:gridCol>
                <a:gridCol w="282575">
                  <a:extLst>
                    <a:ext uri="{9D8B030D-6E8A-4147-A177-3AD203B41FA5}">
                      <a16:colId xmlns:a16="http://schemas.microsoft.com/office/drawing/2014/main" xmlns="" val="2324031456"/>
                    </a:ext>
                  </a:extLst>
                </a:gridCol>
                <a:gridCol w="282575">
                  <a:extLst>
                    <a:ext uri="{9D8B030D-6E8A-4147-A177-3AD203B41FA5}">
                      <a16:colId xmlns:a16="http://schemas.microsoft.com/office/drawing/2014/main" xmlns="" val="636471629"/>
                    </a:ext>
                  </a:extLst>
                </a:gridCol>
                <a:gridCol w="282575">
                  <a:extLst>
                    <a:ext uri="{9D8B030D-6E8A-4147-A177-3AD203B41FA5}">
                      <a16:colId xmlns:a16="http://schemas.microsoft.com/office/drawing/2014/main" xmlns="" val="3161629167"/>
                    </a:ext>
                  </a:extLst>
                </a:gridCol>
                <a:gridCol w="282575">
                  <a:extLst>
                    <a:ext uri="{9D8B030D-6E8A-4147-A177-3AD203B41FA5}">
                      <a16:colId xmlns:a16="http://schemas.microsoft.com/office/drawing/2014/main" xmlns="" val="1585047677"/>
                    </a:ext>
                  </a:extLst>
                </a:gridCol>
                <a:gridCol w="282575">
                  <a:extLst>
                    <a:ext uri="{9D8B030D-6E8A-4147-A177-3AD203B41FA5}">
                      <a16:colId xmlns:a16="http://schemas.microsoft.com/office/drawing/2014/main" xmlns="" val="3504791298"/>
                    </a:ext>
                  </a:extLst>
                </a:gridCol>
                <a:gridCol w="282575">
                  <a:extLst>
                    <a:ext uri="{9D8B030D-6E8A-4147-A177-3AD203B41FA5}">
                      <a16:colId xmlns:a16="http://schemas.microsoft.com/office/drawing/2014/main" xmlns="" val="1724842691"/>
                    </a:ext>
                  </a:extLst>
                </a:gridCol>
                <a:gridCol w="282575">
                  <a:extLst>
                    <a:ext uri="{9D8B030D-6E8A-4147-A177-3AD203B41FA5}">
                      <a16:colId xmlns:a16="http://schemas.microsoft.com/office/drawing/2014/main" xmlns="" val="2037674960"/>
                    </a:ext>
                  </a:extLst>
                </a:gridCol>
                <a:gridCol w="282575">
                  <a:extLst>
                    <a:ext uri="{9D8B030D-6E8A-4147-A177-3AD203B41FA5}">
                      <a16:colId xmlns:a16="http://schemas.microsoft.com/office/drawing/2014/main" xmlns="" val="3878531157"/>
                    </a:ext>
                  </a:extLst>
                </a:gridCol>
                <a:gridCol w="282575">
                  <a:extLst>
                    <a:ext uri="{9D8B030D-6E8A-4147-A177-3AD203B41FA5}">
                      <a16:colId xmlns:a16="http://schemas.microsoft.com/office/drawing/2014/main" xmlns="" val="4288800889"/>
                    </a:ext>
                  </a:extLst>
                </a:gridCol>
                <a:gridCol w="282575">
                  <a:extLst>
                    <a:ext uri="{9D8B030D-6E8A-4147-A177-3AD203B41FA5}">
                      <a16:colId xmlns:a16="http://schemas.microsoft.com/office/drawing/2014/main" xmlns="" val="642615797"/>
                    </a:ext>
                  </a:extLst>
                </a:gridCol>
                <a:gridCol w="282575">
                  <a:extLst>
                    <a:ext uri="{9D8B030D-6E8A-4147-A177-3AD203B41FA5}">
                      <a16:colId xmlns:a16="http://schemas.microsoft.com/office/drawing/2014/main" xmlns="" val="1591582609"/>
                    </a:ext>
                  </a:extLst>
                </a:gridCol>
                <a:gridCol w="282575">
                  <a:extLst>
                    <a:ext uri="{9D8B030D-6E8A-4147-A177-3AD203B41FA5}">
                      <a16:colId xmlns:a16="http://schemas.microsoft.com/office/drawing/2014/main" xmlns="" val="3055807438"/>
                    </a:ext>
                  </a:extLst>
                </a:gridCol>
                <a:gridCol w="282575">
                  <a:extLst>
                    <a:ext uri="{9D8B030D-6E8A-4147-A177-3AD203B41FA5}">
                      <a16:colId xmlns:a16="http://schemas.microsoft.com/office/drawing/2014/main" xmlns="" val="2494827002"/>
                    </a:ext>
                  </a:extLst>
                </a:gridCol>
                <a:gridCol w="282575">
                  <a:extLst>
                    <a:ext uri="{9D8B030D-6E8A-4147-A177-3AD203B41FA5}">
                      <a16:colId xmlns:a16="http://schemas.microsoft.com/office/drawing/2014/main" xmlns="" val="3895797787"/>
                    </a:ext>
                  </a:extLst>
                </a:gridCol>
                <a:gridCol w="282575">
                  <a:extLst>
                    <a:ext uri="{9D8B030D-6E8A-4147-A177-3AD203B41FA5}">
                      <a16:colId xmlns:a16="http://schemas.microsoft.com/office/drawing/2014/main" xmlns="" val="1296065741"/>
                    </a:ext>
                  </a:extLst>
                </a:gridCol>
                <a:gridCol w="282575">
                  <a:extLst>
                    <a:ext uri="{9D8B030D-6E8A-4147-A177-3AD203B41FA5}">
                      <a16:colId xmlns:a16="http://schemas.microsoft.com/office/drawing/2014/main" xmlns="" val="2896681324"/>
                    </a:ext>
                  </a:extLst>
                </a:gridCol>
                <a:gridCol w="282575">
                  <a:extLst>
                    <a:ext uri="{9D8B030D-6E8A-4147-A177-3AD203B41FA5}">
                      <a16:colId xmlns:a16="http://schemas.microsoft.com/office/drawing/2014/main" xmlns="" val="1840576460"/>
                    </a:ext>
                  </a:extLst>
                </a:gridCol>
                <a:gridCol w="282575">
                  <a:extLst>
                    <a:ext uri="{9D8B030D-6E8A-4147-A177-3AD203B41FA5}">
                      <a16:colId xmlns:a16="http://schemas.microsoft.com/office/drawing/2014/main" xmlns="" val="637433949"/>
                    </a:ext>
                  </a:extLst>
                </a:gridCol>
                <a:gridCol w="282575">
                  <a:extLst>
                    <a:ext uri="{9D8B030D-6E8A-4147-A177-3AD203B41FA5}">
                      <a16:colId xmlns:a16="http://schemas.microsoft.com/office/drawing/2014/main" xmlns="" val="2456033763"/>
                    </a:ext>
                  </a:extLst>
                </a:gridCol>
                <a:gridCol w="282575">
                  <a:extLst>
                    <a:ext uri="{9D8B030D-6E8A-4147-A177-3AD203B41FA5}">
                      <a16:colId xmlns:a16="http://schemas.microsoft.com/office/drawing/2014/main" xmlns="" val="716758982"/>
                    </a:ext>
                  </a:extLst>
                </a:gridCol>
                <a:gridCol w="282575">
                  <a:extLst>
                    <a:ext uri="{9D8B030D-6E8A-4147-A177-3AD203B41FA5}">
                      <a16:colId xmlns:a16="http://schemas.microsoft.com/office/drawing/2014/main" xmlns="" val="1569949339"/>
                    </a:ext>
                  </a:extLst>
                </a:gridCol>
                <a:gridCol w="282575">
                  <a:extLst>
                    <a:ext uri="{9D8B030D-6E8A-4147-A177-3AD203B41FA5}">
                      <a16:colId xmlns:a16="http://schemas.microsoft.com/office/drawing/2014/main" xmlns="" val="3785832067"/>
                    </a:ext>
                  </a:extLst>
                </a:gridCol>
                <a:gridCol w="282575">
                  <a:extLst>
                    <a:ext uri="{9D8B030D-6E8A-4147-A177-3AD203B41FA5}">
                      <a16:colId xmlns:a16="http://schemas.microsoft.com/office/drawing/2014/main" xmlns="" val="2430761242"/>
                    </a:ext>
                  </a:extLst>
                </a:gridCol>
                <a:gridCol w="282575">
                  <a:extLst>
                    <a:ext uri="{9D8B030D-6E8A-4147-A177-3AD203B41FA5}">
                      <a16:colId xmlns:a16="http://schemas.microsoft.com/office/drawing/2014/main" xmlns="" val="2631408526"/>
                    </a:ext>
                  </a:extLst>
                </a:gridCol>
                <a:gridCol w="282575">
                  <a:extLst>
                    <a:ext uri="{9D8B030D-6E8A-4147-A177-3AD203B41FA5}">
                      <a16:colId xmlns:a16="http://schemas.microsoft.com/office/drawing/2014/main" xmlns="" val="2965988640"/>
                    </a:ext>
                  </a:extLst>
                </a:gridCol>
                <a:gridCol w="282575">
                  <a:extLst>
                    <a:ext uri="{9D8B030D-6E8A-4147-A177-3AD203B41FA5}">
                      <a16:colId xmlns:a16="http://schemas.microsoft.com/office/drawing/2014/main" xmlns="" val="4284368618"/>
                    </a:ext>
                  </a:extLst>
                </a:gridCol>
                <a:gridCol w="282575">
                  <a:extLst>
                    <a:ext uri="{9D8B030D-6E8A-4147-A177-3AD203B41FA5}">
                      <a16:colId xmlns:a16="http://schemas.microsoft.com/office/drawing/2014/main" xmlns="" val="1360196988"/>
                    </a:ext>
                  </a:extLst>
                </a:gridCol>
                <a:gridCol w="282575">
                  <a:extLst>
                    <a:ext uri="{9D8B030D-6E8A-4147-A177-3AD203B41FA5}">
                      <a16:colId xmlns:a16="http://schemas.microsoft.com/office/drawing/2014/main" xmlns="" val="982637283"/>
                    </a:ext>
                  </a:extLst>
                </a:gridCol>
                <a:gridCol w="282575">
                  <a:extLst>
                    <a:ext uri="{9D8B030D-6E8A-4147-A177-3AD203B41FA5}">
                      <a16:colId xmlns:a16="http://schemas.microsoft.com/office/drawing/2014/main" xmlns="" val="2183941434"/>
                    </a:ext>
                  </a:extLst>
                </a:gridCol>
                <a:gridCol w="282575">
                  <a:extLst>
                    <a:ext uri="{9D8B030D-6E8A-4147-A177-3AD203B41FA5}">
                      <a16:colId xmlns:a16="http://schemas.microsoft.com/office/drawing/2014/main" xmlns="" val="834357850"/>
                    </a:ext>
                  </a:extLst>
                </a:gridCol>
                <a:gridCol w="282575">
                  <a:extLst>
                    <a:ext uri="{9D8B030D-6E8A-4147-A177-3AD203B41FA5}">
                      <a16:colId xmlns:a16="http://schemas.microsoft.com/office/drawing/2014/main" xmlns="" val="4294560430"/>
                    </a:ext>
                  </a:extLst>
                </a:gridCol>
                <a:gridCol w="282575">
                  <a:extLst>
                    <a:ext uri="{9D8B030D-6E8A-4147-A177-3AD203B41FA5}">
                      <a16:colId xmlns:a16="http://schemas.microsoft.com/office/drawing/2014/main" xmlns="" val="30418902"/>
                    </a:ext>
                  </a:extLst>
                </a:gridCol>
                <a:gridCol w="282575">
                  <a:extLst>
                    <a:ext uri="{9D8B030D-6E8A-4147-A177-3AD203B41FA5}">
                      <a16:colId xmlns:a16="http://schemas.microsoft.com/office/drawing/2014/main" xmlns="" val="3403663977"/>
                    </a:ext>
                  </a:extLst>
                </a:gridCol>
                <a:gridCol w="282575">
                  <a:extLst>
                    <a:ext uri="{9D8B030D-6E8A-4147-A177-3AD203B41FA5}">
                      <a16:colId xmlns:a16="http://schemas.microsoft.com/office/drawing/2014/main" xmlns="" val="1107916868"/>
                    </a:ext>
                  </a:extLst>
                </a:gridCol>
                <a:gridCol w="282575">
                  <a:extLst>
                    <a:ext uri="{9D8B030D-6E8A-4147-A177-3AD203B41FA5}">
                      <a16:colId xmlns:a16="http://schemas.microsoft.com/office/drawing/2014/main" xmlns="" val="988532922"/>
                    </a:ext>
                  </a:extLst>
                </a:gridCol>
                <a:gridCol w="282575">
                  <a:extLst>
                    <a:ext uri="{9D8B030D-6E8A-4147-A177-3AD203B41FA5}">
                      <a16:colId xmlns:a16="http://schemas.microsoft.com/office/drawing/2014/main" xmlns="" val="3838034242"/>
                    </a:ext>
                  </a:extLst>
                </a:gridCol>
                <a:gridCol w="282575">
                  <a:extLst>
                    <a:ext uri="{9D8B030D-6E8A-4147-A177-3AD203B41FA5}">
                      <a16:colId xmlns:a16="http://schemas.microsoft.com/office/drawing/2014/main" xmlns="" val="2939729564"/>
                    </a:ext>
                  </a:extLst>
                </a:gridCol>
                <a:gridCol w="282575">
                  <a:extLst>
                    <a:ext uri="{9D8B030D-6E8A-4147-A177-3AD203B41FA5}">
                      <a16:colId xmlns:a16="http://schemas.microsoft.com/office/drawing/2014/main" xmlns="" val="3827005828"/>
                    </a:ext>
                  </a:extLst>
                </a:gridCol>
                <a:gridCol w="282575">
                  <a:extLst>
                    <a:ext uri="{9D8B030D-6E8A-4147-A177-3AD203B41FA5}">
                      <a16:colId xmlns:a16="http://schemas.microsoft.com/office/drawing/2014/main" xmlns="" val="198825221"/>
                    </a:ext>
                  </a:extLst>
                </a:gridCol>
              </a:tblGrid>
              <a:tr h="326644">
                <a:tc>
                  <a:txBody>
                    <a:bodyPr/>
                    <a:lstStyle/>
                    <a:p>
                      <a:r>
                        <a:rPr lang="cs-CZ"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cs-CZ"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cs-CZ"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cs-CZ" dirty="0"/>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cs-CZ"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cs-CZ"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cs-CZ" dirty="0"/>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cs-CZ"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cs-CZ"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cs-CZ" dirty="0"/>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cs-CZ"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cs-CZ"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cs-CZ"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cs-CZ"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86138614"/>
                  </a:ext>
                </a:extLst>
              </a:tr>
            </a:tbl>
          </a:graphicData>
        </a:graphic>
      </p:graphicFrame>
      <p:sp>
        <p:nvSpPr>
          <p:cNvPr id="4" name="Ovál 3">
            <a:extLst>
              <a:ext uri="{FF2B5EF4-FFF2-40B4-BE49-F238E27FC236}">
                <a16:creationId xmlns:a16="http://schemas.microsoft.com/office/drawing/2014/main" xmlns="" id="{3A8CCC2C-18F3-43C9-84EF-D0E1A931A83B}"/>
              </a:ext>
            </a:extLst>
          </p:cNvPr>
          <p:cNvSpPr/>
          <p:nvPr/>
        </p:nvSpPr>
        <p:spPr>
          <a:xfrm>
            <a:off x="567972" y="5025611"/>
            <a:ext cx="273756" cy="2901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vál 4">
            <a:extLst>
              <a:ext uri="{FF2B5EF4-FFF2-40B4-BE49-F238E27FC236}">
                <a16:creationId xmlns:a16="http://schemas.microsoft.com/office/drawing/2014/main" xmlns="" id="{829CD925-E6B1-4C1E-A681-4E5E1FC48C9C}"/>
              </a:ext>
            </a:extLst>
          </p:cNvPr>
          <p:cNvSpPr/>
          <p:nvPr/>
        </p:nvSpPr>
        <p:spPr>
          <a:xfrm>
            <a:off x="1135943" y="5021296"/>
            <a:ext cx="273756" cy="2901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vál 5">
            <a:extLst>
              <a:ext uri="{FF2B5EF4-FFF2-40B4-BE49-F238E27FC236}">
                <a16:creationId xmlns:a16="http://schemas.microsoft.com/office/drawing/2014/main" xmlns="" id="{D1C60AEB-ABAF-4F96-9E4E-6EB9EAFCD88A}"/>
              </a:ext>
            </a:extLst>
          </p:cNvPr>
          <p:cNvSpPr/>
          <p:nvPr/>
        </p:nvSpPr>
        <p:spPr>
          <a:xfrm>
            <a:off x="1981198" y="5001681"/>
            <a:ext cx="273756" cy="2901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vál 6">
            <a:extLst>
              <a:ext uri="{FF2B5EF4-FFF2-40B4-BE49-F238E27FC236}">
                <a16:creationId xmlns:a16="http://schemas.microsoft.com/office/drawing/2014/main" xmlns="" id="{1490A11C-3C58-497B-9827-BC4FBE477894}"/>
              </a:ext>
            </a:extLst>
          </p:cNvPr>
          <p:cNvSpPr/>
          <p:nvPr/>
        </p:nvSpPr>
        <p:spPr>
          <a:xfrm>
            <a:off x="2284338" y="5001681"/>
            <a:ext cx="273756" cy="2901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vál 7">
            <a:extLst>
              <a:ext uri="{FF2B5EF4-FFF2-40B4-BE49-F238E27FC236}">
                <a16:creationId xmlns:a16="http://schemas.microsoft.com/office/drawing/2014/main" xmlns="" id="{17610EFA-5ED7-4E0E-A71B-730A01139823}"/>
              </a:ext>
            </a:extLst>
          </p:cNvPr>
          <p:cNvSpPr/>
          <p:nvPr/>
        </p:nvSpPr>
        <p:spPr>
          <a:xfrm>
            <a:off x="2849942" y="5021295"/>
            <a:ext cx="273756" cy="2901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vál 8">
            <a:extLst>
              <a:ext uri="{FF2B5EF4-FFF2-40B4-BE49-F238E27FC236}">
                <a16:creationId xmlns:a16="http://schemas.microsoft.com/office/drawing/2014/main" xmlns="" id="{B14B932C-3F8E-44B9-A0C8-C571CA59340B}"/>
              </a:ext>
            </a:extLst>
          </p:cNvPr>
          <p:cNvSpPr/>
          <p:nvPr/>
        </p:nvSpPr>
        <p:spPr>
          <a:xfrm>
            <a:off x="3693785" y="4993780"/>
            <a:ext cx="273756" cy="2901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vál 10">
            <a:extLst>
              <a:ext uri="{FF2B5EF4-FFF2-40B4-BE49-F238E27FC236}">
                <a16:creationId xmlns:a16="http://schemas.microsoft.com/office/drawing/2014/main" xmlns="" id="{07AEF765-860F-43DC-A4D8-B59D51CCAA66}"/>
              </a:ext>
            </a:extLst>
          </p:cNvPr>
          <p:cNvSpPr/>
          <p:nvPr/>
        </p:nvSpPr>
        <p:spPr>
          <a:xfrm>
            <a:off x="3972229" y="4993779"/>
            <a:ext cx="273756" cy="2901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vál 12">
            <a:extLst>
              <a:ext uri="{FF2B5EF4-FFF2-40B4-BE49-F238E27FC236}">
                <a16:creationId xmlns:a16="http://schemas.microsoft.com/office/drawing/2014/main" xmlns="" id="{04360482-7D6B-48D8-85C9-DEDD8857F322}"/>
              </a:ext>
            </a:extLst>
          </p:cNvPr>
          <p:cNvSpPr/>
          <p:nvPr/>
        </p:nvSpPr>
        <p:spPr>
          <a:xfrm>
            <a:off x="4257573" y="4993778"/>
            <a:ext cx="273756" cy="2901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vál 14">
            <a:extLst>
              <a:ext uri="{FF2B5EF4-FFF2-40B4-BE49-F238E27FC236}">
                <a16:creationId xmlns:a16="http://schemas.microsoft.com/office/drawing/2014/main" xmlns="" id="{9C01AD61-3972-40BA-93BD-0C520DA46827}"/>
              </a:ext>
            </a:extLst>
          </p:cNvPr>
          <p:cNvSpPr/>
          <p:nvPr/>
        </p:nvSpPr>
        <p:spPr>
          <a:xfrm>
            <a:off x="4823200" y="5001681"/>
            <a:ext cx="273756" cy="2901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Ovál 16">
            <a:extLst>
              <a:ext uri="{FF2B5EF4-FFF2-40B4-BE49-F238E27FC236}">
                <a16:creationId xmlns:a16="http://schemas.microsoft.com/office/drawing/2014/main" xmlns="" id="{343975CD-2955-4FFB-8123-53D925627CF7}"/>
              </a:ext>
            </a:extLst>
          </p:cNvPr>
          <p:cNvSpPr/>
          <p:nvPr/>
        </p:nvSpPr>
        <p:spPr>
          <a:xfrm>
            <a:off x="5654515" y="5001681"/>
            <a:ext cx="273756" cy="2901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Ovál 18">
            <a:extLst>
              <a:ext uri="{FF2B5EF4-FFF2-40B4-BE49-F238E27FC236}">
                <a16:creationId xmlns:a16="http://schemas.microsoft.com/office/drawing/2014/main" xmlns="" id="{6D71C439-1C73-4967-A684-679088B337B2}"/>
              </a:ext>
            </a:extLst>
          </p:cNvPr>
          <p:cNvSpPr/>
          <p:nvPr/>
        </p:nvSpPr>
        <p:spPr>
          <a:xfrm>
            <a:off x="5950497" y="5001681"/>
            <a:ext cx="273756" cy="2901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vál 20">
            <a:extLst>
              <a:ext uri="{FF2B5EF4-FFF2-40B4-BE49-F238E27FC236}">
                <a16:creationId xmlns:a16="http://schemas.microsoft.com/office/drawing/2014/main" xmlns="" id="{6894753D-FD19-492B-943A-6C31C87F6E88}"/>
              </a:ext>
            </a:extLst>
          </p:cNvPr>
          <p:cNvSpPr/>
          <p:nvPr/>
        </p:nvSpPr>
        <p:spPr>
          <a:xfrm>
            <a:off x="6230831" y="5003419"/>
            <a:ext cx="273756" cy="2901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Ovál 22">
            <a:extLst>
              <a:ext uri="{FF2B5EF4-FFF2-40B4-BE49-F238E27FC236}">
                <a16:creationId xmlns:a16="http://schemas.microsoft.com/office/drawing/2014/main" xmlns="" id="{13FD1BF4-1DD2-4703-810E-13A40C6744AF}"/>
              </a:ext>
            </a:extLst>
          </p:cNvPr>
          <p:cNvSpPr/>
          <p:nvPr/>
        </p:nvSpPr>
        <p:spPr>
          <a:xfrm>
            <a:off x="6516101" y="5003419"/>
            <a:ext cx="273756" cy="2901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Ovál 24">
            <a:extLst>
              <a:ext uri="{FF2B5EF4-FFF2-40B4-BE49-F238E27FC236}">
                <a16:creationId xmlns:a16="http://schemas.microsoft.com/office/drawing/2014/main" xmlns="" id="{E6414F88-7889-448A-8F9A-221D28012115}"/>
              </a:ext>
            </a:extLst>
          </p:cNvPr>
          <p:cNvSpPr/>
          <p:nvPr/>
        </p:nvSpPr>
        <p:spPr>
          <a:xfrm>
            <a:off x="7069030" y="5005069"/>
            <a:ext cx="273756" cy="2901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2094940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2. Porovnávání přirozených čísel</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303407" y="2253996"/>
            <a:ext cx="9367204" cy="4041648"/>
          </a:xfrm>
        </p:spPr>
        <p:txBody>
          <a:bodyPr anchor="t">
            <a:normAutofit/>
          </a:bodyPr>
          <a:lstStyle/>
          <a:p>
            <a:pPr marL="0" indent="0">
              <a:buNone/>
            </a:pPr>
            <a:endParaRPr lang="cs-CZ" sz="2400" dirty="0"/>
          </a:p>
          <a:p>
            <a:r>
              <a:rPr lang="cs-CZ" sz="2400" dirty="0"/>
              <a:t>Učitel si jasně zformuluje cíl: Děti porozumí principu porovnávání přirozených čísel</a:t>
            </a:r>
          </a:p>
          <a:p>
            <a:r>
              <a:rPr lang="cs-CZ" sz="2400" dirty="0"/>
              <a:t>Téma: Porovnávání přirozených čísel</a:t>
            </a:r>
          </a:p>
          <a:p>
            <a:r>
              <a:rPr lang="cs-CZ" sz="2400" dirty="0"/>
              <a:t>Uvědomím si, jaké znalosti by děti měly mít, aby nové téma pochopily: číselná řada do 10, znázornění množiny o daném počtu prvků, určení počtu prvků dané množiny</a:t>
            </a:r>
          </a:p>
          <a:p>
            <a:r>
              <a:rPr lang="cs-CZ" sz="2400" dirty="0"/>
              <a:t>Připravím si motivační úlohu</a:t>
            </a:r>
          </a:p>
        </p:txBody>
      </p:sp>
    </p:spTree>
    <p:extLst>
      <p:ext uri="{BB962C8B-B14F-4D97-AF65-F5344CB8AC3E}">
        <p14:creationId xmlns:p14="http://schemas.microsoft.com/office/powerpoint/2010/main" val="3940054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xmlns="" id="{81F7DB48-D9B4-4192-BE55-EE3FC8F89D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5767753" y="557189"/>
            <a:ext cx="5586045" cy="3343139"/>
          </a:xfrm>
          <a:noFill/>
        </p:spPr>
        <p:txBody>
          <a:bodyPr vert="horz" lIns="91440" tIns="45720" rIns="91440" bIns="45720" rtlCol="0" anchor="b">
            <a:normAutofit fontScale="90000"/>
          </a:bodyPr>
          <a:lstStyle/>
          <a:p>
            <a:r>
              <a:rPr lang="en-US" sz="5200" dirty="0" err="1"/>
              <a:t>Učebnice</a:t>
            </a:r>
            <a:r>
              <a:rPr lang="en-US" sz="5200" dirty="0"/>
              <a:t> </a:t>
            </a:r>
            <a:r>
              <a:rPr lang="en-US" sz="5200" dirty="0" err="1"/>
              <a:t>matematiky</a:t>
            </a:r>
            <a:r>
              <a:rPr lang="en-US" sz="5200" dirty="0"/>
              <a:t> pro 1. </a:t>
            </a:r>
            <a:r>
              <a:rPr lang="en-US" sz="5200" dirty="0" err="1"/>
              <a:t>ročník</a:t>
            </a:r>
            <a:r>
              <a:rPr lang="en-US" sz="5200" dirty="0"/>
              <a:t> </a:t>
            </a:r>
            <a:r>
              <a:rPr lang="en-US" sz="5200" dirty="0" err="1"/>
              <a:t>nakladatelství</a:t>
            </a:r>
            <a:r>
              <a:rPr lang="en-US" sz="5200" dirty="0"/>
              <a:t> 					</a:t>
            </a:r>
            <a:r>
              <a:rPr lang="en-US" sz="5200" b="1" dirty="0"/>
              <a:t>Alter</a:t>
            </a:r>
          </a:p>
        </p:txBody>
      </p:sp>
      <p:pic>
        <p:nvPicPr>
          <p:cNvPr id="4" name="Zástupný obsah 3">
            <a:extLst>
              <a:ext uri="{FF2B5EF4-FFF2-40B4-BE49-F238E27FC236}">
                <a16:creationId xmlns:a16="http://schemas.microsoft.com/office/drawing/2014/main" xmlns="" id="{9857E9FA-BA38-4DD9-BFF9-1D7E285EA5D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524" r="512"/>
          <a:stretch/>
        </p:blipFill>
        <p:spPr>
          <a:xfrm>
            <a:off x="141628" y="-13411"/>
            <a:ext cx="4790971" cy="6871411"/>
          </a:xfrm>
          <a:prstGeom prst="rect">
            <a:avLst/>
          </a:prstGeom>
        </p:spPr>
      </p:pic>
    </p:spTree>
    <p:extLst>
      <p:ext uri="{BB962C8B-B14F-4D97-AF65-F5344CB8AC3E}">
        <p14:creationId xmlns:p14="http://schemas.microsoft.com/office/powerpoint/2010/main" val="41668578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2. Porovnávání přirozených čísel</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303407" y="2253996"/>
            <a:ext cx="9367204" cy="4041648"/>
          </a:xfrm>
        </p:spPr>
        <p:txBody>
          <a:bodyPr anchor="t">
            <a:normAutofit/>
          </a:bodyPr>
          <a:lstStyle/>
          <a:p>
            <a:pPr marL="0" indent="0">
              <a:buNone/>
            </a:pPr>
            <a:endParaRPr lang="cs-CZ" sz="2400" dirty="0"/>
          </a:p>
          <a:p>
            <a:r>
              <a:rPr lang="cs-CZ" sz="2400" u="sng" dirty="0"/>
              <a:t>Motivační úloha</a:t>
            </a:r>
          </a:p>
          <a:p>
            <a:pPr marL="0" indent="0">
              <a:buNone/>
            </a:pPr>
            <a:r>
              <a:rPr lang="cs-CZ" sz="2400" dirty="0"/>
              <a:t>Pepíček dostal modré kostky a</a:t>
            </a:r>
          </a:p>
          <a:p>
            <a:pPr marL="0" indent="0">
              <a:buNone/>
            </a:pPr>
            <a:r>
              <a:rPr lang="cs-CZ" sz="2400" dirty="0"/>
              <a:t>Anička dostala červené kostky.</a:t>
            </a:r>
          </a:p>
          <a:p>
            <a:pPr marL="0" indent="0">
              <a:buNone/>
            </a:pPr>
            <a:r>
              <a:rPr lang="cs-CZ" sz="2400" dirty="0"/>
              <a:t>Kdo dostal více kostek?</a:t>
            </a:r>
          </a:p>
        </p:txBody>
      </p:sp>
      <p:pic>
        <p:nvPicPr>
          <p:cNvPr id="6" name="Obrázek 5">
            <a:extLst>
              <a:ext uri="{FF2B5EF4-FFF2-40B4-BE49-F238E27FC236}">
                <a16:creationId xmlns:a16="http://schemas.microsoft.com/office/drawing/2014/main" xmlns="" id="{659C32B1-B24C-450A-ADAD-9A04957715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8916" y="2028093"/>
            <a:ext cx="4953000" cy="4114800"/>
          </a:xfrm>
          <a:prstGeom prst="rect">
            <a:avLst/>
          </a:prstGeom>
        </p:spPr>
      </p:pic>
    </p:spTree>
    <p:extLst>
      <p:ext uri="{BB962C8B-B14F-4D97-AF65-F5344CB8AC3E}">
        <p14:creationId xmlns:p14="http://schemas.microsoft.com/office/powerpoint/2010/main" val="431338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2. Porovnávání přirozených čísel</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971653" y="1695371"/>
            <a:ext cx="5539867" cy="5162629"/>
          </a:xfrm>
        </p:spPr>
        <p:txBody>
          <a:bodyPr anchor="t">
            <a:normAutofit/>
          </a:bodyPr>
          <a:lstStyle/>
          <a:p>
            <a:pPr marL="0" indent="0">
              <a:buNone/>
            </a:pPr>
            <a:endParaRPr lang="cs-CZ" sz="2400" dirty="0"/>
          </a:p>
          <a:p>
            <a:r>
              <a:rPr lang="cs-CZ" sz="2400" dirty="0"/>
              <a:t>Přirozená čísla porovnáváme stejně jako kardinální čísla konečných množin.</a:t>
            </a:r>
          </a:p>
          <a:p>
            <a:r>
              <a:rPr lang="cs-CZ" sz="2400" dirty="0"/>
              <a:t>Je-li |A| </a:t>
            </a:r>
            <a:r>
              <a:rPr lang="cs-CZ" sz="2400" dirty="0">
                <a:latin typeface="Cambria Math" panose="02040503050406030204" pitchFamily="18" charset="0"/>
                <a:ea typeface="Cambria Math" panose="02040503050406030204" pitchFamily="18" charset="0"/>
              </a:rPr>
              <a:t>≠ </a:t>
            </a:r>
            <a:r>
              <a:rPr lang="cs-CZ" sz="2400" dirty="0"/>
              <a:t>|B| a množina A je ekvivalentní s vlastní podmnožinou B</a:t>
            </a:r>
            <a:r>
              <a:rPr lang="cs-CZ" sz="2400" dirty="0">
                <a:latin typeface="Cambria Math" panose="02040503050406030204" pitchFamily="18" charset="0"/>
                <a:ea typeface="Cambria Math" panose="02040503050406030204" pitchFamily="18" charset="0"/>
              </a:rPr>
              <a:t>´ </a:t>
            </a:r>
            <a:r>
              <a:rPr lang="cs-CZ" sz="2400" dirty="0"/>
              <a:t>množiny B, pak říkáme, že </a:t>
            </a:r>
            <a:r>
              <a:rPr lang="cs-CZ" sz="2400" b="1" dirty="0"/>
              <a:t>|A| je menší než |B</a:t>
            </a:r>
            <a:r>
              <a:rPr lang="cs-CZ" sz="2400" b="1" dirty="0" smtClean="0"/>
              <a:t>|</a:t>
            </a:r>
            <a:r>
              <a:rPr lang="cs-CZ" sz="2400" dirty="0" smtClean="0"/>
              <a:t>. Zápis </a:t>
            </a:r>
            <a:r>
              <a:rPr lang="cs-CZ" sz="2400" dirty="0"/>
              <a:t>|A| </a:t>
            </a:r>
            <a:r>
              <a:rPr lang="en-US" sz="2400" dirty="0">
                <a:latin typeface="Cambria Math" panose="02040503050406030204" pitchFamily="18" charset="0"/>
                <a:ea typeface="Cambria Math" panose="02040503050406030204" pitchFamily="18" charset="0"/>
              </a:rPr>
              <a:t>&lt;</a:t>
            </a:r>
            <a:r>
              <a:rPr lang="cs-CZ" sz="2400" dirty="0">
                <a:latin typeface="Cambria Math" panose="02040503050406030204" pitchFamily="18" charset="0"/>
                <a:ea typeface="Cambria Math" panose="02040503050406030204" pitchFamily="18" charset="0"/>
              </a:rPr>
              <a:t> </a:t>
            </a:r>
            <a:r>
              <a:rPr lang="cs-CZ" sz="2400" dirty="0"/>
              <a:t>|B</a:t>
            </a:r>
            <a:r>
              <a:rPr lang="en-US" sz="2400" dirty="0"/>
              <a:t>|. </a:t>
            </a:r>
            <a:endParaRPr lang="cs-CZ" sz="2400" dirty="0" smtClean="0"/>
          </a:p>
          <a:p>
            <a:r>
              <a:rPr lang="cs-CZ" sz="2400" dirty="0" smtClean="0"/>
              <a:t>Tak</a:t>
            </a:r>
            <a:r>
              <a:rPr lang="cs-CZ" sz="2400" dirty="0" smtClean="0"/>
              <a:t>é </a:t>
            </a:r>
            <a:r>
              <a:rPr lang="cs-CZ" sz="2400" dirty="0"/>
              <a:t>lze říci, že </a:t>
            </a:r>
            <a:r>
              <a:rPr lang="cs-CZ" sz="2400" b="1" dirty="0"/>
              <a:t>|B| je větší než |A</a:t>
            </a:r>
            <a:r>
              <a:rPr lang="cs-CZ" sz="2400" b="1" dirty="0" smtClean="0"/>
              <a:t>|.  </a:t>
            </a:r>
            <a:endParaRPr lang="cs-CZ" sz="2400" b="1" dirty="0"/>
          </a:p>
          <a:p>
            <a:r>
              <a:rPr lang="cs-CZ" sz="2400" dirty="0"/>
              <a:t>Označíme-li |A| = a, |B| = b, pak </a:t>
            </a:r>
            <a:endParaRPr lang="en-US" sz="2400" dirty="0" smtClean="0"/>
          </a:p>
          <a:p>
            <a:pPr marL="0" indent="0">
              <a:buNone/>
            </a:pPr>
            <a:r>
              <a:rPr lang="cs-CZ" sz="2400" dirty="0" smtClean="0"/>
              <a:t>   |</a:t>
            </a:r>
            <a:r>
              <a:rPr lang="cs-CZ" sz="2400" dirty="0"/>
              <a:t>A| </a:t>
            </a:r>
            <a:r>
              <a:rPr lang="en-US" sz="2400" dirty="0">
                <a:latin typeface="Cambria Math" panose="02040503050406030204" pitchFamily="18" charset="0"/>
                <a:ea typeface="Cambria Math" panose="02040503050406030204" pitchFamily="18" charset="0"/>
              </a:rPr>
              <a:t>&lt;</a:t>
            </a:r>
            <a:r>
              <a:rPr lang="cs-CZ" sz="2400" dirty="0">
                <a:latin typeface="Cambria Math" panose="02040503050406030204" pitchFamily="18" charset="0"/>
                <a:ea typeface="Cambria Math" panose="02040503050406030204" pitchFamily="18" charset="0"/>
              </a:rPr>
              <a:t> </a:t>
            </a:r>
            <a:r>
              <a:rPr lang="cs-CZ" sz="2400" dirty="0"/>
              <a:t>|B</a:t>
            </a:r>
            <a:r>
              <a:rPr lang="en-US" sz="2400" dirty="0" smtClean="0"/>
              <a:t>|, ted</a:t>
            </a:r>
            <a:r>
              <a:rPr lang="cs-CZ" sz="2400" dirty="0" smtClean="0"/>
              <a:t>y </a:t>
            </a:r>
            <a:r>
              <a:rPr lang="en-US" sz="2400" dirty="0" smtClean="0"/>
              <a:t>a </a:t>
            </a:r>
            <a:r>
              <a:rPr lang="en-US" sz="2400" dirty="0"/>
              <a:t>&lt; b.</a:t>
            </a:r>
            <a:r>
              <a:rPr lang="cs-CZ" sz="2400" dirty="0"/>
              <a:t> </a:t>
            </a:r>
            <a:endParaRPr lang="cs-CZ" sz="2400" dirty="0" smtClean="0"/>
          </a:p>
          <a:p>
            <a:pPr marL="0" indent="0">
              <a:buNone/>
            </a:pPr>
            <a:endParaRPr lang="cs-CZ" sz="2400" dirty="0"/>
          </a:p>
          <a:p>
            <a:pPr marL="0" indent="0">
              <a:buNone/>
            </a:pPr>
            <a:r>
              <a:rPr lang="cs-CZ" sz="1600" dirty="0" smtClean="0"/>
              <a:t>Připomeňme: </a:t>
            </a:r>
            <a:r>
              <a:rPr lang="cs-CZ" sz="1600" b="1" dirty="0" smtClean="0"/>
              <a:t>Množina </a:t>
            </a:r>
            <a:r>
              <a:rPr lang="cs-CZ" sz="1600" b="1" dirty="0" err="1" smtClean="0"/>
              <a:t>B´je</a:t>
            </a:r>
            <a:r>
              <a:rPr lang="cs-CZ" sz="1600" b="1" dirty="0" smtClean="0"/>
              <a:t> vlastní podmnožinou množiny B </a:t>
            </a:r>
            <a:r>
              <a:rPr lang="cs-CZ" sz="1600" dirty="0" smtClean="0"/>
              <a:t>právě tehdy, když </a:t>
            </a:r>
            <a:r>
              <a:rPr lang="cs-CZ" sz="1600" dirty="0" err="1" smtClean="0"/>
              <a:t>B´je</a:t>
            </a:r>
            <a:r>
              <a:rPr lang="cs-CZ" sz="1600" dirty="0" smtClean="0"/>
              <a:t> podmnožinou množiny B, ale B´</a:t>
            </a:r>
            <a:r>
              <a:rPr lang="cs-CZ" sz="1600" dirty="0">
                <a:latin typeface="Cambria Math" panose="02040503050406030204" pitchFamily="18" charset="0"/>
                <a:ea typeface="Cambria Math" panose="02040503050406030204" pitchFamily="18" charset="0"/>
              </a:rPr>
              <a:t> ≠ </a:t>
            </a:r>
            <a:r>
              <a:rPr lang="cs-CZ" sz="1600" dirty="0" smtClean="0"/>
              <a:t>B</a:t>
            </a:r>
            <a:endParaRPr lang="cs-CZ" sz="1600" dirty="0"/>
          </a:p>
        </p:txBody>
      </p:sp>
      <p:pic>
        <p:nvPicPr>
          <p:cNvPr id="21" name="Obrázek 20">
            <a:extLst>
              <a:ext uri="{FF2B5EF4-FFF2-40B4-BE49-F238E27FC236}">
                <a16:creationId xmlns:a16="http://schemas.microsoft.com/office/drawing/2014/main" xmlns="" id="{31A177E2-65FA-45F6-9CA3-365B7E670A14}"/>
              </a:ext>
            </a:extLst>
          </p:cNvPr>
          <p:cNvPicPr>
            <a:picLocks noChangeAspect="1"/>
          </p:cNvPicPr>
          <p:nvPr/>
        </p:nvPicPr>
        <p:blipFill rotWithShape="1">
          <a:blip r:embed="rId2">
            <a:extLst>
              <a:ext uri="{28A0092B-C50C-407E-A947-70E740481C1C}">
                <a14:useLocalDpi xmlns:a14="http://schemas.microsoft.com/office/drawing/2010/main" val="0"/>
              </a:ext>
            </a:extLst>
          </a:blip>
          <a:srcRect r="10036"/>
          <a:stretch/>
        </p:blipFill>
        <p:spPr>
          <a:xfrm>
            <a:off x="6511521" y="1920240"/>
            <a:ext cx="4461279" cy="4587066"/>
          </a:xfrm>
          <a:prstGeom prst="rect">
            <a:avLst/>
          </a:prstGeom>
        </p:spPr>
      </p:pic>
      <p:sp>
        <p:nvSpPr>
          <p:cNvPr id="23" name="Ovál 22">
            <a:extLst>
              <a:ext uri="{FF2B5EF4-FFF2-40B4-BE49-F238E27FC236}">
                <a16:creationId xmlns:a16="http://schemas.microsoft.com/office/drawing/2014/main" xmlns="" id="{0A3C4EF1-AC4F-4F7C-A195-8E5A3483BEFA}"/>
              </a:ext>
            </a:extLst>
          </p:cNvPr>
          <p:cNvSpPr/>
          <p:nvPr/>
        </p:nvSpPr>
        <p:spPr>
          <a:xfrm>
            <a:off x="6685808" y="2375064"/>
            <a:ext cx="1092530" cy="314696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Ovál 23">
            <a:extLst>
              <a:ext uri="{FF2B5EF4-FFF2-40B4-BE49-F238E27FC236}">
                <a16:creationId xmlns:a16="http://schemas.microsoft.com/office/drawing/2014/main" xmlns="" id="{17E421BA-0A83-4F76-84F1-A6F5D8C7F59D}"/>
              </a:ext>
            </a:extLst>
          </p:cNvPr>
          <p:cNvSpPr/>
          <p:nvPr/>
        </p:nvSpPr>
        <p:spPr>
          <a:xfrm>
            <a:off x="8633361" y="2312906"/>
            <a:ext cx="2030681" cy="417933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9" name="TextovéPole 28">
            <a:extLst>
              <a:ext uri="{FF2B5EF4-FFF2-40B4-BE49-F238E27FC236}">
                <a16:creationId xmlns:a16="http://schemas.microsoft.com/office/drawing/2014/main" xmlns="" id="{717DCDFF-9F82-4878-B696-88474EB92F52}"/>
              </a:ext>
            </a:extLst>
          </p:cNvPr>
          <p:cNvSpPr txBox="1"/>
          <p:nvPr/>
        </p:nvSpPr>
        <p:spPr>
          <a:xfrm>
            <a:off x="6634232" y="2144230"/>
            <a:ext cx="328666" cy="461665"/>
          </a:xfrm>
          <a:prstGeom prst="rect">
            <a:avLst/>
          </a:prstGeom>
          <a:noFill/>
        </p:spPr>
        <p:txBody>
          <a:bodyPr wrap="square" rtlCol="0">
            <a:spAutoFit/>
          </a:bodyPr>
          <a:lstStyle/>
          <a:p>
            <a:r>
              <a:rPr lang="cs-CZ" sz="2400" dirty="0"/>
              <a:t>A</a:t>
            </a:r>
          </a:p>
        </p:txBody>
      </p:sp>
      <p:sp>
        <p:nvSpPr>
          <p:cNvPr id="30" name="TextovéPole 29">
            <a:extLst>
              <a:ext uri="{FF2B5EF4-FFF2-40B4-BE49-F238E27FC236}">
                <a16:creationId xmlns:a16="http://schemas.microsoft.com/office/drawing/2014/main" xmlns="" id="{9397E30E-D396-45DA-9190-A72578C902DD}"/>
              </a:ext>
            </a:extLst>
          </p:cNvPr>
          <p:cNvSpPr txBox="1"/>
          <p:nvPr/>
        </p:nvSpPr>
        <p:spPr>
          <a:xfrm>
            <a:off x="10157246" y="2144230"/>
            <a:ext cx="328666" cy="461665"/>
          </a:xfrm>
          <a:prstGeom prst="rect">
            <a:avLst/>
          </a:prstGeom>
          <a:noFill/>
        </p:spPr>
        <p:txBody>
          <a:bodyPr wrap="square" rtlCol="0">
            <a:spAutoFit/>
          </a:bodyPr>
          <a:lstStyle/>
          <a:p>
            <a:r>
              <a:rPr lang="cs-CZ" sz="2400" dirty="0"/>
              <a:t>B</a:t>
            </a:r>
          </a:p>
        </p:txBody>
      </p:sp>
    </p:spTree>
    <p:extLst>
      <p:ext uri="{BB962C8B-B14F-4D97-AF65-F5344CB8AC3E}">
        <p14:creationId xmlns:p14="http://schemas.microsoft.com/office/powerpoint/2010/main" val="32438954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2. Porovnávání přirozených čísel</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971653" y="1695371"/>
            <a:ext cx="5539867" cy="5162629"/>
          </a:xfrm>
        </p:spPr>
        <p:txBody>
          <a:bodyPr anchor="t">
            <a:normAutofit/>
          </a:bodyPr>
          <a:lstStyle/>
          <a:p>
            <a:pPr marL="0" indent="0">
              <a:buNone/>
            </a:pPr>
            <a:endParaRPr lang="cs-CZ" sz="2400" dirty="0"/>
          </a:p>
          <a:p>
            <a:r>
              <a:rPr lang="cs-CZ" sz="2400" dirty="0" smtClean="0"/>
              <a:t>K </a:t>
            </a:r>
            <a:r>
              <a:rPr lang="cs-CZ" sz="2400" dirty="0"/>
              <a:t>porovnávání kardinálních čísel využíváme prostého zobrazení množiny A do </a:t>
            </a:r>
            <a:r>
              <a:rPr lang="cs-CZ" sz="2400" dirty="0" smtClean="0"/>
              <a:t>množiny </a:t>
            </a:r>
            <a:r>
              <a:rPr lang="cs-CZ" sz="2400" dirty="0"/>
              <a:t>B</a:t>
            </a:r>
            <a:r>
              <a:rPr lang="cs-CZ" sz="2400" dirty="0" smtClean="0"/>
              <a:t>.</a:t>
            </a:r>
          </a:p>
          <a:p>
            <a:endParaRPr lang="cs-CZ" sz="2400" dirty="0"/>
          </a:p>
          <a:p>
            <a:r>
              <a:rPr lang="cs-CZ" sz="2400" dirty="0"/>
              <a:t>Obrázek: |A|= 4, |B|= </a:t>
            </a:r>
            <a:r>
              <a:rPr lang="cs-CZ" sz="2400" dirty="0" smtClean="0"/>
              <a:t>6</a:t>
            </a:r>
            <a:r>
              <a:rPr lang="cs-CZ" sz="2400" dirty="0"/>
              <a:t>.</a:t>
            </a:r>
            <a:endParaRPr lang="cs-CZ" sz="2400" dirty="0" smtClean="0"/>
          </a:p>
          <a:p>
            <a:pPr marL="0" indent="0">
              <a:buNone/>
            </a:pPr>
            <a:r>
              <a:rPr lang="cs-CZ" sz="2400" dirty="0"/>
              <a:t> </a:t>
            </a:r>
            <a:r>
              <a:rPr lang="cs-CZ" sz="2400" dirty="0" smtClean="0"/>
              <a:t>  B</a:t>
            </a:r>
            <a:r>
              <a:rPr lang="cs-CZ" sz="2400" dirty="0"/>
              <a:t>´ je vlastní podmnožinou množiny B, </a:t>
            </a:r>
            <a:r>
              <a:rPr lang="cs-CZ" sz="2400" dirty="0" smtClean="0"/>
              <a:t>   </a:t>
            </a:r>
          </a:p>
          <a:p>
            <a:pPr marL="0" indent="0">
              <a:buNone/>
            </a:pPr>
            <a:r>
              <a:rPr lang="cs-CZ" sz="2400" dirty="0"/>
              <a:t> </a:t>
            </a:r>
            <a:r>
              <a:rPr lang="cs-CZ" sz="2400" dirty="0" smtClean="0"/>
              <a:t>   přičemž </a:t>
            </a:r>
            <a:r>
              <a:rPr lang="cs-CZ" sz="2400" dirty="0"/>
              <a:t>A </a:t>
            </a:r>
            <a:r>
              <a:rPr lang="cs-CZ" sz="2400" dirty="0">
                <a:latin typeface="Cambria Math" panose="02040503050406030204" pitchFamily="18" charset="0"/>
                <a:ea typeface="Cambria Math" panose="02040503050406030204" pitchFamily="18" charset="0"/>
              </a:rPr>
              <a:t>∼ </a:t>
            </a:r>
            <a:r>
              <a:rPr lang="cs-CZ" sz="2400" dirty="0"/>
              <a:t>B</a:t>
            </a:r>
            <a:r>
              <a:rPr lang="cs-CZ" sz="2400" dirty="0" smtClean="0"/>
              <a:t>´. |A</a:t>
            </a:r>
            <a:r>
              <a:rPr lang="cs-CZ" sz="2400" dirty="0"/>
              <a:t>| </a:t>
            </a:r>
            <a:r>
              <a:rPr lang="en-US" sz="2400" dirty="0"/>
              <a:t>&lt; </a:t>
            </a:r>
            <a:r>
              <a:rPr lang="cs-CZ" sz="2400" dirty="0"/>
              <a:t>|B|, tedy 4</a:t>
            </a:r>
            <a:r>
              <a:rPr lang="en-US" sz="2400" dirty="0"/>
              <a:t> &lt; </a:t>
            </a:r>
            <a:r>
              <a:rPr lang="cs-CZ" sz="2400" dirty="0" smtClean="0"/>
              <a:t>6.</a:t>
            </a:r>
            <a:endParaRPr lang="cs-CZ" sz="2400" dirty="0"/>
          </a:p>
          <a:p>
            <a:endParaRPr lang="cs-CZ" sz="2400" dirty="0"/>
          </a:p>
        </p:txBody>
      </p:sp>
      <p:pic>
        <p:nvPicPr>
          <p:cNvPr id="21" name="Obrázek 20">
            <a:extLst>
              <a:ext uri="{FF2B5EF4-FFF2-40B4-BE49-F238E27FC236}">
                <a16:creationId xmlns:a16="http://schemas.microsoft.com/office/drawing/2014/main" xmlns="" id="{31A177E2-65FA-45F6-9CA3-365B7E670A14}"/>
              </a:ext>
            </a:extLst>
          </p:cNvPr>
          <p:cNvPicPr>
            <a:picLocks noChangeAspect="1"/>
          </p:cNvPicPr>
          <p:nvPr/>
        </p:nvPicPr>
        <p:blipFill rotWithShape="1">
          <a:blip r:embed="rId2">
            <a:extLst>
              <a:ext uri="{28A0092B-C50C-407E-A947-70E740481C1C}">
                <a14:useLocalDpi xmlns:a14="http://schemas.microsoft.com/office/drawing/2010/main" val="0"/>
              </a:ext>
            </a:extLst>
          </a:blip>
          <a:srcRect r="10036"/>
          <a:stretch/>
        </p:blipFill>
        <p:spPr>
          <a:xfrm>
            <a:off x="6543453" y="1869397"/>
            <a:ext cx="4104903" cy="4220642"/>
          </a:xfrm>
          <a:prstGeom prst="rect">
            <a:avLst/>
          </a:prstGeom>
        </p:spPr>
      </p:pic>
      <p:sp>
        <p:nvSpPr>
          <p:cNvPr id="23" name="Ovál 22">
            <a:extLst>
              <a:ext uri="{FF2B5EF4-FFF2-40B4-BE49-F238E27FC236}">
                <a16:creationId xmlns:a16="http://schemas.microsoft.com/office/drawing/2014/main" xmlns="" id="{0A3C4EF1-AC4F-4F7C-A195-8E5A3483BEFA}"/>
              </a:ext>
            </a:extLst>
          </p:cNvPr>
          <p:cNvSpPr/>
          <p:nvPr/>
        </p:nvSpPr>
        <p:spPr>
          <a:xfrm>
            <a:off x="6685808" y="2375064"/>
            <a:ext cx="1092530" cy="27062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Ovál 23">
            <a:extLst>
              <a:ext uri="{FF2B5EF4-FFF2-40B4-BE49-F238E27FC236}">
                <a16:creationId xmlns:a16="http://schemas.microsoft.com/office/drawing/2014/main" xmlns="" id="{17E421BA-0A83-4F76-84F1-A6F5D8C7F59D}"/>
              </a:ext>
            </a:extLst>
          </p:cNvPr>
          <p:cNvSpPr/>
          <p:nvPr/>
        </p:nvSpPr>
        <p:spPr>
          <a:xfrm>
            <a:off x="8427141" y="2320107"/>
            <a:ext cx="2030681" cy="358429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5" name="Ovál 24">
            <a:extLst>
              <a:ext uri="{FF2B5EF4-FFF2-40B4-BE49-F238E27FC236}">
                <a16:creationId xmlns:a16="http://schemas.microsoft.com/office/drawing/2014/main" xmlns="" id="{19D832A2-4324-4B86-8A89-B43EAB9F74FA}"/>
              </a:ext>
            </a:extLst>
          </p:cNvPr>
          <p:cNvSpPr/>
          <p:nvPr/>
        </p:nvSpPr>
        <p:spPr>
          <a:xfrm>
            <a:off x="8878518" y="2375064"/>
            <a:ext cx="1029081" cy="2300845"/>
          </a:xfrm>
          <a:custGeom>
            <a:avLst/>
            <a:gdLst>
              <a:gd name="connsiteX0" fmla="*/ 0 w 1021278"/>
              <a:gd name="connsiteY0" fmla="*/ 1300349 h 2600697"/>
              <a:gd name="connsiteX1" fmla="*/ 510639 w 1021278"/>
              <a:gd name="connsiteY1" fmla="*/ 0 h 2600697"/>
              <a:gd name="connsiteX2" fmla="*/ 1021278 w 1021278"/>
              <a:gd name="connsiteY2" fmla="*/ 1300349 h 2600697"/>
              <a:gd name="connsiteX3" fmla="*/ 510639 w 1021278"/>
              <a:gd name="connsiteY3" fmla="*/ 2600698 h 2600697"/>
              <a:gd name="connsiteX4" fmla="*/ 0 w 1021278"/>
              <a:gd name="connsiteY4" fmla="*/ 1300349 h 2600697"/>
              <a:gd name="connsiteX0" fmla="*/ 18935 w 1040213"/>
              <a:gd name="connsiteY0" fmla="*/ 1300349 h 2669168"/>
              <a:gd name="connsiteX1" fmla="*/ 529574 w 1040213"/>
              <a:gd name="connsiteY1" fmla="*/ 0 h 2669168"/>
              <a:gd name="connsiteX2" fmla="*/ 1040213 w 1040213"/>
              <a:gd name="connsiteY2" fmla="*/ 1300349 h 2669168"/>
              <a:gd name="connsiteX3" fmla="*/ 529574 w 1040213"/>
              <a:gd name="connsiteY3" fmla="*/ 2600698 h 2669168"/>
              <a:gd name="connsiteX4" fmla="*/ 149564 w 1040213"/>
              <a:gd name="connsiteY4" fmla="*/ 2363191 h 2669168"/>
              <a:gd name="connsiteX5" fmla="*/ 18935 w 1040213"/>
              <a:gd name="connsiteY5" fmla="*/ 1300349 h 2669168"/>
              <a:gd name="connsiteX0" fmla="*/ 18935 w 1040213"/>
              <a:gd name="connsiteY0" fmla="*/ 1300349 h 2640547"/>
              <a:gd name="connsiteX1" fmla="*/ 529574 w 1040213"/>
              <a:gd name="connsiteY1" fmla="*/ 0 h 2640547"/>
              <a:gd name="connsiteX2" fmla="*/ 1040213 w 1040213"/>
              <a:gd name="connsiteY2" fmla="*/ 1300349 h 2640547"/>
              <a:gd name="connsiteX3" fmla="*/ 755205 w 1040213"/>
              <a:gd name="connsiteY3" fmla="*/ 2565072 h 2640547"/>
              <a:gd name="connsiteX4" fmla="*/ 149564 w 1040213"/>
              <a:gd name="connsiteY4" fmla="*/ 2363191 h 2640547"/>
              <a:gd name="connsiteX5" fmla="*/ 18935 w 1040213"/>
              <a:gd name="connsiteY5" fmla="*/ 1300349 h 2640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213" h="2640547">
                <a:moveTo>
                  <a:pt x="18935" y="1300349"/>
                </a:moveTo>
                <a:cubicBezTo>
                  <a:pt x="82270" y="906484"/>
                  <a:pt x="247556" y="0"/>
                  <a:pt x="529574" y="0"/>
                </a:cubicBezTo>
                <a:cubicBezTo>
                  <a:pt x="811592" y="0"/>
                  <a:pt x="1040213" y="582186"/>
                  <a:pt x="1040213" y="1300349"/>
                </a:cubicBezTo>
                <a:cubicBezTo>
                  <a:pt x="1040213" y="2018512"/>
                  <a:pt x="903647" y="2387932"/>
                  <a:pt x="755205" y="2565072"/>
                </a:cubicBezTo>
                <a:cubicBezTo>
                  <a:pt x="606763" y="2742212"/>
                  <a:pt x="234670" y="2579916"/>
                  <a:pt x="149564" y="2363191"/>
                </a:cubicBezTo>
                <a:cubicBezTo>
                  <a:pt x="64458" y="2146466"/>
                  <a:pt x="-44400" y="1694214"/>
                  <a:pt x="18935" y="1300349"/>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TextovéPole 28">
            <a:extLst>
              <a:ext uri="{FF2B5EF4-FFF2-40B4-BE49-F238E27FC236}">
                <a16:creationId xmlns:a16="http://schemas.microsoft.com/office/drawing/2014/main" xmlns="" id="{717DCDFF-9F82-4878-B696-88474EB92F52}"/>
              </a:ext>
            </a:extLst>
          </p:cNvPr>
          <p:cNvSpPr txBox="1"/>
          <p:nvPr/>
        </p:nvSpPr>
        <p:spPr>
          <a:xfrm>
            <a:off x="6634232" y="2144230"/>
            <a:ext cx="328666" cy="461665"/>
          </a:xfrm>
          <a:prstGeom prst="rect">
            <a:avLst/>
          </a:prstGeom>
          <a:noFill/>
        </p:spPr>
        <p:txBody>
          <a:bodyPr wrap="square" rtlCol="0">
            <a:spAutoFit/>
          </a:bodyPr>
          <a:lstStyle/>
          <a:p>
            <a:r>
              <a:rPr lang="cs-CZ" sz="2400" dirty="0"/>
              <a:t>A</a:t>
            </a:r>
          </a:p>
        </p:txBody>
      </p:sp>
      <p:sp>
        <p:nvSpPr>
          <p:cNvPr id="30" name="TextovéPole 29">
            <a:extLst>
              <a:ext uri="{FF2B5EF4-FFF2-40B4-BE49-F238E27FC236}">
                <a16:creationId xmlns:a16="http://schemas.microsoft.com/office/drawing/2014/main" xmlns="" id="{9397E30E-D396-45DA-9190-A72578C902DD}"/>
              </a:ext>
            </a:extLst>
          </p:cNvPr>
          <p:cNvSpPr txBox="1"/>
          <p:nvPr/>
        </p:nvSpPr>
        <p:spPr>
          <a:xfrm>
            <a:off x="10161813" y="5192992"/>
            <a:ext cx="296009" cy="474275"/>
          </a:xfrm>
          <a:prstGeom prst="rect">
            <a:avLst/>
          </a:prstGeom>
          <a:noFill/>
        </p:spPr>
        <p:txBody>
          <a:bodyPr wrap="square" rtlCol="0">
            <a:spAutoFit/>
          </a:bodyPr>
          <a:lstStyle/>
          <a:p>
            <a:r>
              <a:rPr lang="cs-CZ" sz="2400" dirty="0"/>
              <a:t>B</a:t>
            </a:r>
          </a:p>
        </p:txBody>
      </p:sp>
      <p:sp>
        <p:nvSpPr>
          <p:cNvPr id="31" name="TextovéPole 30">
            <a:extLst>
              <a:ext uri="{FF2B5EF4-FFF2-40B4-BE49-F238E27FC236}">
                <a16:creationId xmlns:a16="http://schemas.microsoft.com/office/drawing/2014/main" xmlns="" id="{624B3883-FFB7-4AEF-8BA7-292B6DA09E05}"/>
              </a:ext>
            </a:extLst>
          </p:cNvPr>
          <p:cNvSpPr txBox="1"/>
          <p:nvPr/>
        </p:nvSpPr>
        <p:spPr>
          <a:xfrm>
            <a:off x="9800500" y="4002767"/>
            <a:ext cx="474957" cy="461665"/>
          </a:xfrm>
          <a:prstGeom prst="rect">
            <a:avLst/>
          </a:prstGeom>
          <a:noFill/>
        </p:spPr>
        <p:txBody>
          <a:bodyPr wrap="square" rtlCol="0">
            <a:spAutoFit/>
          </a:bodyPr>
          <a:lstStyle/>
          <a:p>
            <a:r>
              <a:rPr lang="cs-CZ" sz="2400" dirty="0"/>
              <a:t>B´</a:t>
            </a:r>
          </a:p>
        </p:txBody>
      </p:sp>
      <p:cxnSp>
        <p:nvCxnSpPr>
          <p:cNvPr id="38" name="Přímá spojnice 37">
            <a:extLst>
              <a:ext uri="{FF2B5EF4-FFF2-40B4-BE49-F238E27FC236}">
                <a16:creationId xmlns:a16="http://schemas.microsoft.com/office/drawing/2014/main" xmlns="" id="{DB437D36-C6BD-4026-AA18-AA0A473B8EB9}"/>
              </a:ext>
            </a:extLst>
          </p:cNvPr>
          <p:cNvCxnSpPr/>
          <p:nvPr/>
        </p:nvCxnSpPr>
        <p:spPr>
          <a:xfrm>
            <a:off x="7419109" y="2784764"/>
            <a:ext cx="1864426" cy="44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Přímá spojnice 38">
            <a:extLst>
              <a:ext uri="{FF2B5EF4-FFF2-40B4-BE49-F238E27FC236}">
                <a16:creationId xmlns:a16="http://schemas.microsoft.com/office/drawing/2014/main" xmlns="" id="{EA8A3567-0D10-466B-837E-DBB83DFBD15D}"/>
              </a:ext>
            </a:extLst>
          </p:cNvPr>
          <p:cNvCxnSpPr/>
          <p:nvPr/>
        </p:nvCxnSpPr>
        <p:spPr>
          <a:xfrm>
            <a:off x="7419109" y="3377045"/>
            <a:ext cx="1745673" cy="9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Přímá spojnice 39">
            <a:extLst>
              <a:ext uri="{FF2B5EF4-FFF2-40B4-BE49-F238E27FC236}">
                <a16:creationId xmlns:a16="http://schemas.microsoft.com/office/drawing/2014/main" xmlns="" id="{9FE0A66B-12BB-44F0-A495-8AB9F032446F}"/>
              </a:ext>
            </a:extLst>
          </p:cNvPr>
          <p:cNvCxnSpPr/>
          <p:nvPr/>
        </p:nvCxnSpPr>
        <p:spPr>
          <a:xfrm>
            <a:off x="7419109" y="3979718"/>
            <a:ext cx="1745673" cy="103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Přímá spojnice 40">
            <a:extLst>
              <a:ext uri="{FF2B5EF4-FFF2-40B4-BE49-F238E27FC236}">
                <a16:creationId xmlns:a16="http://schemas.microsoft.com/office/drawing/2014/main" xmlns="" id="{76EB603D-AB09-40AC-AE5F-F5E38372E392}"/>
              </a:ext>
            </a:extLst>
          </p:cNvPr>
          <p:cNvCxnSpPr>
            <a:cxnSpLocks/>
          </p:cNvCxnSpPr>
          <p:nvPr/>
        </p:nvCxnSpPr>
        <p:spPr>
          <a:xfrm flipV="1">
            <a:off x="7419109" y="4440819"/>
            <a:ext cx="1732588" cy="472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ovéPole 43">
            <a:extLst>
              <a:ext uri="{FF2B5EF4-FFF2-40B4-BE49-F238E27FC236}">
                <a16:creationId xmlns:a16="http://schemas.microsoft.com/office/drawing/2014/main" xmlns="" id="{B4E8E34F-7B8A-48DD-B1B2-DF6188A16F52}"/>
              </a:ext>
            </a:extLst>
          </p:cNvPr>
          <p:cNvSpPr txBox="1"/>
          <p:nvPr/>
        </p:nvSpPr>
        <p:spPr>
          <a:xfrm>
            <a:off x="6912751" y="5530158"/>
            <a:ext cx="3043547" cy="646331"/>
          </a:xfrm>
          <a:prstGeom prst="rect">
            <a:avLst/>
          </a:prstGeom>
          <a:noFill/>
        </p:spPr>
        <p:txBody>
          <a:bodyPr wrap="square" rtlCol="0">
            <a:spAutoFit/>
          </a:bodyPr>
          <a:lstStyle/>
          <a:p>
            <a:r>
              <a:rPr lang="cs-CZ" sz="2400" dirty="0" smtClean="0"/>
              <a:t>          </a:t>
            </a:r>
            <a:r>
              <a:rPr lang="cs-CZ" sz="3600" dirty="0" smtClean="0"/>
              <a:t>4</a:t>
            </a:r>
            <a:r>
              <a:rPr lang="en-US" sz="3600" dirty="0" smtClean="0"/>
              <a:t> </a:t>
            </a:r>
            <a:r>
              <a:rPr lang="cs-CZ" sz="3600" dirty="0" smtClean="0"/>
              <a:t> </a:t>
            </a:r>
            <a:r>
              <a:rPr lang="en-US" sz="3600" dirty="0" smtClean="0"/>
              <a:t>&lt; </a:t>
            </a:r>
            <a:r>
              <a:rPr lang="cs-CZ" sz="3600" dirty="0" smtClean="0"/>
              <a:t> 6</a:t>
            </a:r>
            <a:endParaRPr lang="cs-CZ" sz="3600" dirty="0"/>
          </a:p>
        </p:txBody>
      </p:sp>
    </p:spTree>
    <p:extLst>
      <p:ext uri="{BB962C8B-B14F-4D97-AF65-F5344CB8AC3E}">
        <p14:creationId xmlns:p14="http://schemas.microsoft.com/office/powerpoint/2010/main" val="6868100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2. Porovnávání </a:t>
            </a:r>
            <a:r>
              <a:rPr lang="cs-CZ" sz="4000" b="1" dirty="0"/>
              <a:t>přirozených čísel</a:t>
            </a:r>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303407" y="2253995"/>
            <a:ext cx="9443762" cy="4301183"/>
          </a:xfrm>
        </p:spPr>
        <p:txBody>
          <a:bodyPr anchor="t">
            <a:normAutofit/>
          </a:bodyPr>
          <a:lstStyle/>
          <a:p>
            <a:pPr marL="0" indent="0">
              <a:buNone/>
            </a:pPr>
            <a:endParaRPr lang="cs-CZ" sz="2400" dirty="0"/>
          </a:p>
          <a:p>
            <a:pPr marL="0" indent="0">
              <a:buNone/>
            </a:pPr>
            <a:r>
              <a:rPr lang="cs-CZ" sz="2400" u="sng" dirty="0" smtClean="0"/>
              <a:t>1. Motivační </a:t>
            </a:r>
            <a:r>
              <a:rPr lang="cs-CZ" sz="2400" u="sng" dirty="0"/>
              <a:t>úloha</a:t>
            </a:r>
          </a:p>
          <a:p>
            <a:pPr marL="0" indent="0">
              <a:buNone/>
            </a:pPr>
            <a:r>
              <a:rPr lang="cs-CZ" sz="2400" dirty="0" smtClean="0"/>
              <a:t>Kterých kostek na obrázku je méně?</a:t>
            </a:r>
          </a:p>
          <a:p>
            <a:pPr marL="0" indent="0">
              <a:buNone/>
            </a:pPr>
            <a:r>
              <a:rPr lang="cs-CZ" sz="2400" dirty="0" smtClean="0"/>
              <a:t>Modrých nebo červených? </a:t>
            </a:r>
          </a:p>
          <a:p>
            <a:pPr marL="0" indent="0">
              <a:buNone/>
            </a:pPr>
            <a:r>
              <a:rPr lang="cs-CZ" sz="2400" dirty="0" smtClean="0"/>
              <a:t>Porovnej.</a:t>
            </a:r>
            <a:endParaRPr lang="cs-CZ" sz="2400" dirty="0"/>
          </a:p>
        </p:txBody>
      </p:sp>
      <p:sp>
        <p:nvSpPr>
          <p:cNvPr id="3" name="Krychle 2"/>
          <p:cNvSpPr/>
          <p:nvPr/>
        </p:nvSpPr>
        <p:spPr>
          <a:xfrm>
            <a:off x="6858000" y="3020646"/>
            <a:ext cx="581891" cy="57460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Krychle 8"/>
          <p:cNvSpPr/>
          <p:nvPr/>
        </p:nvSpPr>
        <p:spPr>
          <a:xfrm>
            <a:off x="6858000" y="3787296"/>
            <a:ext cx="581891" cy="57460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Krychle 9"/>
          <p:cNvSpPr/>
          <p:nvPr/>
        </p:nvSpPr>
        <p:spPr>
          <a:xfrm>
            <a:off x="6857999" y="4636956"/>
            <a:ext cx="581891" cy="57460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Krychle 10"/>
          <p:cNvSpPr/>
          <p:nvPr/>
        </p:nvSpPr>
        <p:spPr>
          <a:xfrm>
            <a:off x="6857999" y="5556677"/>
            <a:ext cx="581891" cy="57460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Krychle 11"/>
          <p:cNvSpPr/>
          <p:nvPr/>
        </p:nvSpPr>
        <p:spPr>
          <a:xfrm>
            <a:off x="8722514" y="2733341"/>
            <a:ext cx="581891" cy="574609"/>
          </a:xfrm>
          <a:prstGeom prst="cub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Krychle 12"/>
          <p:cNvSpPr/>
          <p:nvPr/>
        </p:nvSpPr>
        <p:spPr>
          <a:xfrm>
            <a:off x="8722513" y="3465709"/>
            <a:ext cx="581891" cy="574609"/>
          </a:xfrm>
          <a:prstGeom prst="cub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Krychle 13"/>
          <p:cNvSpPr/>
          <p:nvPr/>
        </p:nvSpPr>
        <p:spPr>
          <a:xfrm>
            <a:off x="8743296" y="4237156"/>
            <a:ext cx="581891" cy="574609"/>
          </a:xfrm>
          <a:prstGeom prst="cub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Krychle 14"/>
          <p:cNvSpPr/>
          <p:nvPr/>
        </p:nvSpPr>
        <p:spPr>
          <a:xfrm>
            <a:off x="8810409" y="5002489"/>
            <a:ext cx="581891" cy="574609"/>
          </a:xfrm>
          <a:prstGeom prst="cub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Krychle 15"/>
          <p:cNvSpPr/>
          <p:nvPr/>
        </p:nvSpPr>
        <p:spPr>
          <a:xfrm>
            <a:off x="8810409" y="5816397"/>
            <a:ext cx="581891" cy="574609"/>
          </a:xfrm>
          <a:prstGeom prst="cub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5388172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2. Porovnávání </a:t>
            </a:r>
            <a:r>
              <a:rPr lang="cs-CZ" sz="4000" b="1" dirty="0"/>
              <a:t>přirozených čísel</a:t>
            </a:r>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292118" y="1920239"/>
            <a:ext cx="9367204" cy="4446693"/>
          </a:xfrm>
        </p:spPr>
        <p:txBody>
          <a:bodyPr anchor="t">
            <a:normAutofit/>
          </a:bodyPr>
          <a:lstStyle/>
          <a:p>
            <a:pPr marL="0" indent="0">
              <a:buNone/>
            </a:pPr>
            <a:r>
              <a:rPr lang="cs-CZ" sz="2600" u="sng" dirty="0"/>
              <a:t>Metodický postup při porovnávání přirozených čísel:</a:t>
            </a:r>
          </a:p>
          <a:p>
            <a:pPr marL="0" indent="0">
              <a:buNone/>
            </a:pPr>
            <a:endParaRPr lang="cs-CZ" sz="2400" dirty="0"/>
          </a:p>
          <a:p>
            <a:pPr marL="0" indent="0">
              <a:buNone/>
            </a:pPr>
            <a:r>
              <a:rPr lang="cs-CZ" sz="2400" dirty="0"/>
              <a:t>             zobrazení z množiny A do množiny B</a:t>
            </a:r>
          </a:p>
          <a:p>
            <a:pPr marL="0" indent="0">
              <a:buNone/>
            </a:pPr>
            <a:r>
              <a:rPr lang="cs-CZ" sz="2400" dirty="0"/>
              <a:t>             </a:t>
            </a:r>
          </a:p>
          <a:p>
            <a:pPr marL="0" indent="0">
              <a:buNone/>
            </a:pPr>
            <a:r>
              <a:rPr lang="cs-CZ" sz="2400" dirty="0"/>
              <a:t>                         porovnávání množin</a:t>
            </a:r>
          </a:p>
          <a:p>
            <a:pPr marL="0" indent="0">
              <a:buNone/>
            </a:pPr>
            <a:endParaRPr lang="cs-CZ" sz="2400" dirty="0"/>
          </a:p>
          <a:p>
            <a:pPr marL="0" indent="0">
              <a:buNone/>
            </a:pPr>
            <a:r>
              <a:rPr lang="cs-CZ" sz="2400" dirty="0"/>
              <a:t>	porovnávání přirozených čísel</a:t>
            </a:r>
          </a:p>
          <a:p>
            <a:r>
              <a:rPr lang="cs-CZ" sz="2400" dirty="0"/>
              <a:t>Relaci </a:t>
            </a:r>
            <a:r>
              <a:rPr lang="cs-CZ" sz="2400" b="1" dirty="0"/>
              <a:t>R</a:t>
            </a:r>
            <a:r>
              <a:rPr lang="cs-CZ" sz="2400" dirty="0"/>
              <a:t> z množiny A do množiny B nazveme </a:t>
            </a:r>
            <a:r>
              <a:rPr lang="cs-CZ" sz="2400" b="1" dirty="0"/>
              <a:t>zobrazení</a:t>
            </a:r>
            <a:r>
              <a:rPr lang="cs-CZ" sz="2400" dirty="0"/>
              <a:t> z množiny A do množiny B právě tehdy, když ke každému a</a:t>
            </a:r>
            <a:r>
              <a:rPr lang="en-US" sz="2400" dirty="0"/>
              <a:t> </a:t>
            </a:r>
            <a:r>
              <a:rPr lang="cs-CZ" sz="2400" dirty="0">
                <a:latin typeface="Cambria Math" panose="02040503050406030204" pitchFamily="18" charset="0"/>
                <a:ea typeface="Cambria Math" panose="02040503050406030204" pitchFamily="18" charset="0"/>
              </a:rPr>
              <a:t>∈</a:t>
            </a:r>
            <a:r>
              <a:rPr lang="en-US" sz="2400" dirty="0">
                <a:latin typeface="Cambria Math" panose="02040503050406030204" pitchFamily="18" charset="0"/>
                <a:ea typeface="Cambria Math" panose="02040503050406030204" pitchFamily="18" charset="0"/>
              </a:rPr>
              <a:t> </a:t>
            </a:r>
            <a:r>
              <a:rPr lang="cs-CZ" sz="2400" dirty="0">
                <a:latin typeface="Cambria Math" panose="02040503050406030204" pitchFamily="18" charset="0"/>
                <a:ea typeface="Cambria Math" panose="02040503050406030204" pitchFamily="18" charset="0"/>
              </a:rPr>
              <a:t>A </a:t>
            </a:r>
            <a:r>
              <a:rPr lang="cs-CZ" sz="2400" dirty="0"/>
              <a:t>existuje nejvýše jeden</a:t>
            </a:r>
            <a:r>
              <a:rPr lang="en-US" sz="2400" dirty="0"/>
              <a:t> </a:t>
            </a:r>
            <a:r>
              <a:rPr lang="en-US" sz="2400" dirty="0" err="1"/>
              <a:t>prvek</a:t>
            </a:r>
            <a:r>
              <a:rPr lang="cs-CZ" sz="2400" dirty="0"/>
              <a:t> </a:t>
            </a:r>
            <a:r>
              <a:rPr lang="cs-CZ" sz="2400" dirty="0">
                <a:latin typeface="Cambria Math" panose="02040503050406030204" pitchFamily="18" charset="0"/>
                <a:ea typeface="Cambria Math" panose="02040503050406030204" pitchFamily="18" charset="0"/>
              </a:rPr>
              <a:t>b ∈B </a:t>
            </a:r>
            <a:r>
              <a:rPr lang="cs-CZ" sz="2400" dirty="0"/>
              <a:t>takový, že </a:t>
            </a:r>
            <a:r>
              <a:rPr lang="en-US" sz="2400" dirty="0">
                <a:latin typeface="Cambria Math" panose="02040503050406030204" pitchFamily="18" charset="0"/>
                <a:ea typeface="Cambria Math" panose="02040503050406030204" pitchFamily="18" charset="0"/>
              </a:rPr>
              <a:t>[</a:t>
            </a:r>
            <a:r>
              <a:rPr lang="en-US" sz="2400" dirty="0" err="1">
                <a:latin typeface="Cambria Math" panose="02040503050406030204" pitchFamily="18" charset="0"/>
                <a:ea typeface="Cambria Math" panose="02040503050406030204" pitchFamily="18" charset="0"/>
              </a:rPr>
              <a:t>a,b</a:t>
            </a:r>
            <a:r>
              <a:rPr lang="en-US" sz="2400" dirty="0">
                <a:latin typeface="Cambria Math" panose="02040503050406030204" pitchFamily="18" charset="0"/>
                <a:ea typeface="Cambria Math" panose="02040503050406030204" pitchFamily="18" charset="0"/>
              </a:rPr>
              <a:t>]</a:t>
            </a:r>
            <a:r>
              <a:rPr lang="cs-CZ" sz="2400" dirty="0">
                <a:latin typeface="Cambria Math" panose="02040503050406030204" pitchFamily="18" charset="0"/>
                <a:ea typeface="Cambria Math" panose="02040503050406030204" pitchFamily="18" charset="0"/>
              </a:rPr>
              <a:t> ∈</a:t>
            </a:r>
            <a:r>
              <a:rPr lang="en-US" sz="2400" dirty="0">
                <a:latin typeface="Cambria Math" panose="02040503050406030204" pitchFamily="18" charset="0"/>
                <a:ea typeface="Cambria Math" panose="02040503050406030204" pitchFamily="18" charset="0"/>
              </a:rPr>
              <a:t> </a:t>
            </a:r>
            <a:r>
              <a:rPr lang="cs-CZ" sz="2400" b="1" dirty="0"/>
              <a:t>R.</a:t>
            </a:r>
            <a:r>
              <a:rPr lang="cs-CZ" sz="2400" dirty="0">
                <a:latin typeface="Cambria Math" panose="02040503050406030204" pitchFamily="18" charset="0"/>
                <a:ea typeface="Cambria Math" panose="02040503050406030204" pitchFamily="18" charset="0"/>
              </a:rPr>
              <a:t> </a:t>
            </a:r>
          </a:p>
        </p:txBody>
      </p:sp>
      <p:sp>
        <p:nvSpPr>
          <p:cNvPr id="4" name="Šipka: doprava 3">
            <a:extLst>
              <a:ext uri="{FF2B5EF4-FFF2-40B4-BE49-F238E27FC236}">
                <a16:creationId xmlns:a16="http://schemas.microsoft.com/office/drawing/2014/main" xmlns="" id="{444A52F1-9FF0-436C-A932-2C5FCF52BC7D}"/>
              </a:ext>
            </a:extLst>
          </p:cNvPr>
          <p:cNvSpPr/>
          <p:nvPr/>
        </p:nvSpPr>
        <p:spPr>
          <a:xfrm rot="5400000">
            <a:off x="3818531" y="3339952"/>
            <a:ext cx="461261" cy="436075"/>
          </a:xfrm>
          <a:prstGeom prst="rightArrow">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Šipka: doprava 2">
            <a:extLst>
              <a:ext uri="{FF2B5EF4-FFF2-40B4-BE49-F238E27FC236}">
                <a16:creationId xmlns:a16="http://schemas.microsoft.com/office/drawing/2014/main" xmlns="" id="{B8E1F02F-946C-4CCB-8D01-6B767D6552D5}"/>
              </a:ext>
            </a:extLst>
          </p:cNvPr>
          <p:cNvSpPr/>
          <p:nvPr/>
        </p:nvSpPr>
        <p:spPr>
          <a:xfrm rot="5400000">
            <a:off x="3818531" y="4287413"/>
            <a:ext cx="461261" cy="436075"/>
          </a:xfrm>
          <a:prstGeom prst="rightArrow">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8974575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2. Porovnávání </a:t>
            </a:r>
            <a:r>
              <a:rPr lang="cs-CZ" sz="4000" b="1" dirty="0"/>
              <a:t>přirozených čísel</a:t>
            </a:r>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303407" y="2253996"/>
            <a:ext cx="6629310" cy="4238244"/>
          </a:xfrm>
        </p:spPr>
        <p:txBody>
          <a:bodyPr anchor="t">
            <a:normAutofit/>
          </a:bodyPr>
          <a:lstStyle/>
          <a:p>
            <a:r>
              <a:rPr lang="cs-CZ" sz="2400" dirty="0"/>
              <a:t>Rozlišujeme 4 typy zobrazení:</a:t>
            </a:r>
          </a:p>
          <a:p>
            <a:pPr marL="1257300" lvl="2" indent="-342900">
              <a:buFont typeface="+mj-lt"/>
              <a:buAutoNum type="arabicPeriod"/>
            </a:pPr>
            <a:r>
              <a:rPr lang="cs-CZ" sz="2400" dirty="0"/>
              <a:t>Zobrazení z množiny A na množinu B</a:t>
            </a:r>
          </a:p>
          <a:p>
            <a:pPr marL="1257300" lvl="2" indent="-342900">
              <a:buFont typeface="+mj-lt"/>
              <a:buAutoNum type="arabicPeriod"/>
            </a:pPr>
            <a:r>
              <a:rPr lang="cs-CZ" sz="2400" dirty="0">
                <a:highlight>
                  <a:srgbClr val="FFFF00"/>
                </a:highlight>
              </a:rPr>
              <a:t>Zobrazení množiny A do množiny B</a:t>
            </a:r>
          </a:p>
          <a:p>
            <a:pPr marL="1257300" lvl="2" indent="-342900">
              <a:buFont typeface="+mj-lt"/>
              <a:buAutoNum type="arabicPeriod"/>
            </a:pPr>
            <a:r>
              <a:rPr lang="cs-CZ" sz="2400" dirty="0">
                <a:highlight>
                  <a:srgbClr val="FFFF00"/>
                </a:highlight>
              </a:rPr>
              <a:t>Zobrazení množiny A na množinu B</a:t>
            </a:r>
          </a:p>
          <a:p>
            <a:pPr marL="1257300" lvl="2" indent="-342900">
              <a:buFont typeface="+mj-lt"/>
              <a:buAutoNum type="arabicPeriod"/>
            </a:pPr>
            <a:r>
              <a:rPr lang="cs-CZ" sz="2400" dirty="0">
                <a:highlight>
                  <a:srgbClr val="FFFF00"/>
                </a:highlight>
              </a:rPr>
              <a:t>Zobrazení z množiny A do množiny B</a:t>
            </a:r>
          </a:p>
          <a:p>
            <a:pPr marL="1257300" lvl="2" indent="-342900">
              <a:buFont typeface="+mj-lt"/>
              <a:buAutoNum type="arabicPeriod"/>
            </a:pPr>
            <a:endParaRPr lang="cs-CZ" sz="2400" dirty="0"/>
          </a:p>
          <a:p>
            <a:pPr lvl="2"/>
            <a:r>
              <a:rPr lang="cs-CZ" sz="2400" dirty="0"/>
              <a:t>Z těchto typů zobrazení se při porovnávání přirozených čísel využívá pouze typy </a:t>
            </a:r>
            <a:r>
              <a:rPr lang="cs-CZ" sz="2400" dirty="0">
                <a:highlight>
                  <a:srgbClr val="FFFF00"/>
                </a:highlight>
              </a:rPr>
              <a:t>1 – 3</a:t>
            </a:r>
          </a:p>
          <a:p>
            <a:pPr lvl="2"/>
            <a:r>
              <a:rPr lang="cs-CZ" sz="2400" u="sng" dirty="0"/>
              <a:t>Prosté zobrazení </a:t>
            </a:r>
            <a:r>
              <a:rPr lang="cs-CZ" sz="2400" dirty="0"/>
              <a:t>je prostředkem pro porovnávání množin.</a:t>
            </a:r>
          </a:p>
        </p:txBody>
      </p:sp>
    </p:spTree>
    <p:extLst>
      <p:ext uri="{BB962C8B-B14F-4D97-AF65-F5344CB8AC3E}">
        <p14:creationId xmlns:p14="http://schemas.microsoft.com/office/powerpoint/2010/main" val="17968431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2. Porovnávání </a:t>
            </a:r>
            <a:r>
              <a:rPr lang="cs-CZ" sz="4000" b="1" dirty="0"/>
              <a:t>přirozených čísel</a:t>
            </a:r>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795646" y="2253996"/>
            <a:ext cx="11162805" cy="4041648"/>
          </a:xfrm>
        </p:spPr>
        <p:txBody>
          <a:bodyPr anchor="t">
            <a:normAutofit lnSpcReduction="10000"/>
          </a:bodyPr>
          <a:lstStyle/>
          <a:p>
            <a:pPr marL="0" indent="0">
              <a:buNone/>
            </a:pPr>
            <a:r>
              <a:rPr lang="cs-CZ" sz="2400" u="sng" dirty="0" smtClean="0"/>
              <a:t>1. Motivační </a:t>
            </a:r>
            <a:r>
              <a:rPr lang="cs-CZ" sz="2400" u="sng" dirty="0"/>
              <a:t>úloha</a:t>
            </a:r>
          </a:p>
          <a:p>
            <a:pPr marL="0" indent="0">
              <a:buNone/>
            </a:pPr>
            <a:r>
              <a:rPr lang="cs-CZ" sz="2400" dirty="0" smtClean="0"/>
              <a:t>Kterých kostek na obrázku je méně?</a:t>
            </a:r>
          </a:p>
          <a:p>
            <a:pPr marL="0" indent="0">
              <a:buNone/>
            </a:pPr>
            <a:r>
              <a:rPr lang="cs-CZ" sz="2400" dirty="0" smtClean="0"/>
              <a:t>Modrých nebo červených? </a:t>
            </a:r>
          </a:p>
          <a:p>
            <a:pPr marL="0" indent="0">
              <a:buNone/>
            </a:pPr>
            <a:r>
              <a:rPr lang="cs-CZ" sz="2400" dirty="0" smtClean="0"/>
              <a:t>Porovnej.</a:t>
            </a:r>
          </a:p>
          <a:p>
            <a:pPr marL="0" indent="0">
              <a:buNone/>
            </a:pPr>
            <a:r>
              <a:rPr lang="cs-CZ" sz="2400" dirty="0" smtClean="0"/>
              <a:t>-------------------------------------------------</a:t>
            </a:r>
          </a:p>
          <a:p>
            <a:pPr marL="0" indent="0">
              <a:buNone/>
            </a:pPr>
            <a:r>
              <a:rPr lang="cs-CZ" sz="2400" dirty="0" smtClean="0"/>
              <a:t>Označme: A … množina modrých kostek</a:t>
            </a:r>
          </a:p>
          <a:p>
            <a:pPr marL="0" indent="0">
              <a:buNone/>
            </a:pPr>
            <a:r>
              <a:rPr lang="cs-CZ" sz="2400" dirty="0"/>
              <a:t>	</a:t>
            </a:r>
            <a:r>
              <a:rPr lang="cs-CZ" sz="2400" dirty="0" smtClean="0"/>
              <a:t>      B … množina červených kostek</a:t>
            </a:r>
          </a:p>
          <a:p>
            <a:pPr marL="0" indent="0">
              <a:buNone/>
            </a:pPr>
            <a:r>
              <a:rPr lang="cs-CZ" sz="2400" dirty="0" smtClean="0"/>
              <a:t>Spojováním kostek (vytvářením uspořádaných dvojic) </a:t>
            </a:r>
            <a:endParaRPr lang="cs-CZ" sz="2400" dirty="0"/>
          </a:p>
          <a:p>
            <a:pPr marL="0" indent="0">
              <a:buNone/>
            </a:pPr>
            <a:r>
              <a:rPr lang="cs-CZ" sz="2400" dirty="0" smtClean="0"/>
              <a:t>jsme vytvořili </a:t>
            </a:r>
            <a:r>
              <a:rPr lang="cs-CZ" sz="2400" b="1" dirty="0" smtClean="0"/>
              <a:t>prosté z</a:t>
            </a:r>
            <a:r>
              <a:rPr lang="cs-CZ" sz="2400" b="1" dirty="0" smtClean="0"/>
              <a:t>obrazení množiny A do množiny B</a:t>
            </a:r>
            <a:r>
              <a:rPr lang="cs-CZ" sz="2400" dirty="0"/>
              <a:t>.</a:t>
            </a:r>
            <a:endParaRPr lang="cs-CZ" sz="2400" dirty="0"/>
          </a:p>
        </p:txBody>
      </p:sp>
      <p:sp>
        <p:nvSpPr>
          <p:cNvPr id="3" name="Krychle 2"/>
          <p:cNvSpPr/>
          <p:nvPr/>
        </p:nvSpPr>
        <p:spPr>
          <a:xfrm>
            <a:off x="8799703" y="2753370"/>
            <a:ext cx="581891" cy="57460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Krychle 8"/>
          <p:cNvSpPr/>
          <p:nvPr/>
        </p:nvSpPr>
        <p:spPr>
          <a:xfrm>
            <a:off x="8753257" y="3532318"/>
            <a:ext cx="581891" cy="57460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Krychle 9"/>
          <p:cNvSpPr/>
          <p:nvPr/>
        </p:nvSpPr>
        <p:spPr>
          <a:xfrm>
            <a:off x="8753257" y="4403425"/>
            <a:ext cx="581891" cy="57460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Krychle 10"/>
          <p:cNvSpPr/>
          <p:nvPr/>
        </p:nvSpPr>
        <p:spPr>
          <a:xfrm>
            <a:off x="8753257" y="5259212"/>
            <a:ext cx="581891" cy="57460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Krychle 11"/>
          <p:cNvSpPr/>
          <p:nvPr/>
        </p:nvSpPr>
        <p:spPr>
          <a:xfrm>
            <a:off x="10622566" y="2446037"/>
            <a:ext cx="581891" cy="574609"/>
          </a:xfrm>
          <a:prstGeom prst="cub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Krychle 12"/>
          <p:cNvSpPr/>
          <p:nvPr/>
        </p:nvSpPr>
        <p:spPr>
          <a:xfrm>
            <a:off x="10622566" y="3257268"/>
            <a:ext cx="581891" cy="574609"/>
          </a:xfrm>
          <a:prstGeom prst="cub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Krychle 13"/>
          <p:cNvSpPr/>
          <p:nvPr/>
        </p:nvSpPr>
        <p:spPr>
          <a:xfrm>
            <a:off x="10622566" y="4106927"/>
            <a:ext cx="581891" cy="574609"/>
          </a:xfrm>
          <a:prstGeom prst="cub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Krychle 14"/>
          <p:cNvSpPr/>
          <p:nvPr/>
        </p:nvSpPr>
        <p:spPr>
          <a:xfrm>
            <a:off x="10622566" y="4906538"/>
            <a:ext cx="581891" cy="574609"/>
          </a:xfrm>
          <a:prstGeom prst="cub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Krychle 15"/>
          <p:cNvSpPr/>
          <p:nvPr/>
        </p:nvSpPr>
        <p:spPr>
          <a:xfrm>
            <a:off x="10622566" y="5706149"/>
            <a:ext cx="581891" cy="574609"/>
          </a:xfrm>
          <a:prstGeom prst="cub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5" name="Přímá spojnice 4"/>
          <p:cNvCxnSpPr/>
          <p:nvPr/>
        </p:nvCxnSpPr>
        <p:spPr>
          <a:xfrm flipV="1">
            <a:off x="9433462" y="2826976"/>
            <a:ext cx="1189104" cy="14911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flipV="1">
            <a:off x="9407528" y="3559804"/>
            <a:ext cx="1189104" cy="14911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Přímá spojnice 19"/>
          <p:cNvCxnSpPr/>
          <p:nvPr/>
        </p:nvCxnSpPr>
        <p:spPr>
          <a:xfrm flipV="1">
            <a:off x="9433462" y="4487579"/>
            <a:ext cx="1189104" cy="14911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Přímá spojnice 20"/>
          <p:cNvCxnSpPr/>
          <p:nvPr/>
        </p:nvCxnSpPr>
        <p:spPr>
          <a:xfrm flipV="1">
            <a:off x="9407528" y="5286640"/>
            <a:ext cx="1189104" cy="14911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03216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2. Porovnávání </a:t>
            </a:r>
            <a:r>
              <a:rPr lang="cs-CZ" sz="4000" b="1" dirty="0"/>
              <a:t>přirozených čísel</a:t>
            </a:r>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522514" y="2253995"/>
            <a:ext cx="11435937" cy="4241807"/>
          </a:xfrm>
        </p:spPr>
        <p:txBody>
          <a:bodyPr anchor="t">
            <a:normAutofit lnSpcReduction="10000"/>
          </a:bodyPr>
          <a:lstStyle/>
          <a:p>
            <a:pPr marL="0" indent="0">
              <a:buNone/>
            </a:pPr>
            <a:r>
              <a:rPr lang="cs-CZ" sz="2400" dirty="0" smtClean="0"/>
              <a:t>  </a:t>
            </a:r>
            <a:r>
              <a:rPr lang="cs-CZ" sz="2400" u="sng" dirty="0" smtClean="0"/>
              <a:t>1. Motivační </a:t>
            </a:r>
            <a:r>
              <a:rPr lang="cs-CZ" sz="2400" u="sng" dirty="0"/>
              <a:t>úloha</a:t>
            </a:r>
          </a:p>
          <a:p>
            <a:pPr marL="0" indent="0">
              <a:buNone/>
            </a:pPr>
            <a:r>
              <a:rPr lang="cs-CZ" sz="2400" dirty="0" smtClean="0"/>
              <a:t>  Kterých kostek na obrázku je méně?</a:t>
            </a:r>
          </a:p>
          <a:p>
            <a:pPr marL="0" indent="0">
              <a:buNone/>
            </a:pPr>
            <a:r>
              <a:rPr lang="cs-CZ" sz="2400" dirty="0" smtClean="0"/>
              <a:t>  Modrých nebo červených? </a:t>
            </a:r>
          </a:p>
          <a:p>
            <a:pPr marL="0" indent="0">
              <a:buNone/>
            </a:pPr>
            <a:r>
              <a:rPr lang="cs-CZ" sz="2400" dirty="0" smtClean="0"/>
              <a:t>  Porovnej.</a:t>
            </a:r>
          </a:p>
          <a:p>
            <a:pPr marL="0" indent="0">
              <a:buNone/>
            </a:pPr>
            <a:r>
              <a:rPr lang="cs-CZ" sz="2400" dirty="0" smtClean="0"/>
              <a:t>  -------------------------------------------------</a:t>
            </a:r>
          </a:p>
          <a:p>
            <a:pPr marL="0" indent="0">
              <a:buNone/>
            </a:pPr>
            <a:r>
              <a:rPr lang="cs-CZ" sz="2400" dirty="0" smtClean="0"/>
              <a:t>V případě </a:t>
            </a:r>
            <a:r>
              <a:rPr lang="cs-CZ" sz="2400" b="1" dirty="0" smtClean="0"/>
              <a:t>prostého z</a:t>
            </a:r>
            <a:r>
              <a:rPr lang="cs-CZ" sz="2400" b="1" dirty="0" smtClean="0"/>
              <a:t>obrazení množiny A do množiny B</a:t>
            </a:r>
            <a:r>
              <a:rPr lang="cs-CZ" sz="2400" dirty="0"/>
              <a:t> </a:t>
            </a:r>
            <a:r>
              <a:rPr lang="cs-CZ" sz="2400" dirty="0" smtClean="0"/>
              <a:t>řekne</a:t>
            </a:r>
            <a:r>
              <a:rPr lang="cs-CZ" sz="2400" dirty="0" smtClean="0"/>
              <a:t>me,</a:t>
            </a:r>
          </a:p>
          <a:p>
            <a:pPr marL="0" indent="0">
              <a:buNone/>
            </a:pPr>
            <a:r>
              <a:rPr lang="cs-CZ" sz="2400" dirty="0"/>
              <a:t>ž</a:t>
            </a:r>
            <a:r>
              <a:rPr lang="cs-CZ" sz="2400" dirty="0" smtClean="0"/>
              <a:t>e množina </a:t>
            </a:r>
            <a:r>
              <a:rPr lang="cs-CZ" sz="2400" b="1" dirty="0" smtClean="0"/>
              <a:t>A má méně prvků než množina B</a:t>
            </a:r>
            <a:r>
              <a:rPr lang="cs-CZ" sz="2400" dirty="0" smtClean="0"/>
              <a:t>, tj. </a:t>
            </a:r>
            <a:r>
              <a:rPr lang="cs-CZ" sz="2400" dirty="0" smtClean="0"/>
              <a:t>|A| </a:t>
            </a:r>
            <a:r>
              <a:rPr lang="en-US" sz="2400" dirty="0" smtClean="0"/>
              <a:t>&lt;</a:t>
            </a:r>
            <a:r>
              <a:rPr lang="cs-CZ" sz="2400" dirty="0" smtClean="0"/>
              <a:t> |B|.</a:t>
            </a:r>
          </a:p>
          <a:p>
            <a:pPr marL="0" indent="0">
              <a:buNone/>
            </a:pPr>
            <a:r>
              <a:rPr lang="cs-CZ" sz="2400" dirty="0" smtClean="0"/>
              <a:t>|A|= 4, |B|= 5.						</a:t>
            </a:r>
          </a:p>
          <a:p>
            <a:pPr marL="0" indent="0">
              <a:buNone/>
            </a:pPr>
            <a:r>
              <a:rPr lang="cs-CZ" sz="2400" dirty="0" smtClean="0"/>
              <a:t>Na obrázku je méně </a:t>
            </a:r>
            <a:r>
              <a:rPr lang="cs-CZ" sz="2400" dirty="0" smtClean="0"/>
              <a:t>modr</a:t>
            </a:r>
            <a:r>
              <a:rPr lang="cs-CZ" sz="2400" dirty="0" smtClean="0"/>
              <a:t>ých kostek.</a:t>
            </a:r>
            <a:r>
              <a:rPr lang="cs-CZ" sz="2400" dirty="0"/>
              <a:t>	</a:t>
            </a:r>
            <a:r>
              <a:rPr lang="cs-CZ" sz="2400" dirty="0" smtClean="0"/>
              <a:t>					        </a:t>
            </a:r>
          </a:p>
          <a:p>
            <a:pPr marL="0" indent="0">
              <a:buNone/>
            </a:pPr>
            <a:r>
              <a:rPr lang="cs-CZ" sz="2400" dirty="0"/>
              <a:t> </a:t>
            </a:r>
            <a:r>
              <a:rPr lang="cs-CZ" sz="2400" dirty="0" smtClean="0"/>
              <a:t>                                                                                             </a:t>
            </a:r>
            <a:r>
              <a:rPr lang="cs-CZ" sz="2400" dirty="0" smtClean="0"/>
              <a:t>Zapíšeme:</a:t>
            </a:r>
            <a:endParaRPr lang="cs-CZ" sz="2400" dirty="0"/>
          </a:p>
        </p:txBody>
      </p:sp>
      <p:sp>
        <p:nvSpPr>
          <p:cNvPr id="3" name="Krychle 2"/>
          <p:cNvSpPr/>
          <p:nvPr/>
        </p:nvSpPr>
        <p:spPr>
          <a:xfrm>
            <a:off x="8799703" y="2753370"/>
            <a:ext cx="581891" cy="57460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Krychle 8"/>
          <p:cNvSpPr/>
          <p:nvPr/>
        </p:nvSpPr>
        <p:spPr>
          <a:xfrm>
            <a:off x="8753257" y="3532318"/>
            <a:ext cx="581891" cy="57460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Krychle 9"/>
          <p:cNvSpPr/>
          <p:nvPr/>
        </p:nvSpPr>
        <p:spPr>
          <a:xfrm>
            <a:off x="8753257" y="4403425"/>
            <a:ext cx="581891" cy="57460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Krychle 10"/>
          <p:cNvSpPr/>
          <p:nvPr/>
        </p:nvSpPr>
        <p:spPr>
          <a:xfrm>
            <a:off x="8753257" y="5259212"/>
            <a:ext cx="581891" cy="57460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Krychle 11"/>
          <p:cNvSpPr/>
          <p:nvPr/>
        </p:nvSpPr>
        <p:spPr>
          <a:xfrm>
            <a:off x="10622566" y="2446037"/>
            <a:ext cx="581891" cy="574609"/>
          </a:xfrm>
          <a:prstGeom prst="cub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Krychle 12"/>
          <p:cNvSpPr/>
          <p:nvPr/>
        </p:nvSpPr>
        <p:spPr>
          <a:xfrm>
            <a:off x="10622566" y="3257268"/>
            <a:ext cx="581891" cy="574609"/>
          </a:xfrm>
          <a:prstGeom prst="cub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Krychle 13"/>
          <p:cNvSpPr/>
          <p:nvPr/>
        </p:nvSpPr>
        <p:spPr>
          <a:xfrm>
            <a:off x="10622566" y="4106927"/>
            <a:ext cx="581891" cy="574609"/>
          </a:xfrm>
          <a:prstGeom prst="cub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Krychle 14"/>
          <p:cNvSpPr/>
          <p:nvPr/>
        </p:nvSpPr>
        <p:spPr>
          <a:xfrm>
            <a:off x="10622565" y="4859519"/>
            <a:ext cx="581891" cy="574609"/>
          </a:xfrm>
          <a:prstGeom prst="cub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Krychle 15"/>
          <p:cNvSpPr/>
          <p:nvPr/>
        </p:nvSpPr>
        <p:spPr>
          <a:xfrm>
            <a:off x="10622565" y="5623593"/>
            <a:ext cx="581891" cy="574609"/>
          </a:xfrm>
          <a:prstGeom prst="cub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5" name="Přímá spojnice 4"/>
          <p:cNvCxnSpPr/>
          <p:nvPr/>
        </p:nvCxnSpPr>
        <p:spPr>
          <a:xfrm flipV="1">
            <a:off x="9433462" y="2826976"/>
            <a:ext cx="1189104" cy="14911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flipV="1">
            <a:off x="9407528" y="3559804"/>
            <a:ext cx="1189104" cy="14911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Přímá spojnice 19"/>
          <p:cNvCxnSpPr/>
          <p:nvPr/>
        </p:nvCxnSpPr>
        <p:spPr>
          <a:xfrm flipV="1">
            <a:off x="9433462" y="4487579"/>
            <a:ext cx="1189104" cy="14911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Přímá spojnice 20"/>
          <p:cNvCxnSpPr/>
          <p:nvPr/>
        </p:nvCxnSpPr>
        <p:spPr>
          <a:xfrm flipV="1">
            <a:off x="9407528" y="5286640"/>
            <a:ext cx="1189104" cy="14911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ovéPole 21">
            <a:extLst>
              <a:ext uri="{FF2B5EF4-FFF2-40B4-BE49-F238E27FC236}">
                <a16:creationId xmlns:a16="http://schemas.microsoft.com/office/drawing/2014/main" xmlns="" id="{B4E8E34F-7B8A-48DD-B1B2-DF6188A16F52}"/>
              </a:ext>
            </a:extLst>
          </p:cNvPr>
          <p:cNvSpPr txBox="1"/>
          <p:nvPr/>
        </p:nvSpPr>
        <p:spPr>
          <a:xfrm>
            <a:off x="8480306" y="5951640"/>
            <a:ext cx="3043547" cy="646331"/>
          </a:xfrm>
          <a:prstGeom prst="rect">
            <a:avLst/>
          </a:prstGeom>
          <a:noFill/>
        </p:spPr>
        <p:txBody>
          <a:bodyPr wrap="square" rtlCol="0">
            <a:spAutoFit/>
          </a:bodyPr>
          <a:lstStyle/>
          <a:p>
            <a:r>
              <a:rPr lang="cs-CZ" sz="2400" dirty="0" smtClean="0"/>
              <a:t>         </a:t>
            </a:r>
            <a:r>
              <a:rPr lang="cs-CZ" sz="3600" dirty="0" smtClean="0"/>
              <a:t>4</a:t>
            </a:r>
            <a:r>
              <a:rPr lang="en-US" sz="3600" dirty="0" smtClean="0"/>
              <a:t> </a:t>
            </a:r>
            <a:r>
              <a:rPr lang="cs-CZ" sz="3600" dirty="0" smtClean="0"/>
              <a:t>  </a:t>
            </a:r>
            <a:r>
              <a:rPr lang="en-US" sz="3600" dirty="0" smtClean="0"/>
              <a:t>&lt; </a:t>
            </a:r>
            <a:r>
              <a:rPr lang="cs-CZ" sz="3600" dirty="0" smtClean="0"/>
              <a:t>  5</a:t>
            </a:r>
            <a:endParaRPr lang="cs-CZ" sz="3600" dirty="0"/>
          </a:p>
        </p:txBody>
      </p:sp>
    </p:spTree>
    <p:extLst>
      <p:ext uri="{BB962C8B-B14F-4D97-AF65-F5344CB8AC3E}">
        <p14:creationId xmlns:p14="http://schemas.microsoft.com/office/powerpoint/2010/main" val="3715903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2. Porovnávání </a:t>
            </a:r>
            <a:r>
              <a:rPr lang="cs-CZ" sz="4000" b="1" dirty="0"/>
              <a:t>přirozených čísel</a:t>
            </a:r>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303407" y="2253995"/>
            <a:ext cx="9443762" cy="4301183"/>
          </a:xfrm>
        </p:spPr>
        <p:txBody>
          <a:bodyPr anchor="t">
            <a:normAutofit/>
          </a:bodyPr>
          <a:lstStyle/>
          <a:p>
            <a:pPr marL="0" indent="0">
              <a:buNone/>
            </a:pPr>
            <a:endParaRPr lang="cs-CZ" sz="2400" dirty="0"/>
          </a:p>
          <a:p>
            <a:pPr marL="0" indent="0">
              <a:buNone/>
            </a:pPr>
            <a:r>
              <a:rPr lang="cs-CZ" sz="2400" u="sng" dirty="0"/>
              <a:t>2</a:t>
            </a:r>
            <a:r>
              <a:rPr lang="cs-CZ" sz="2400" u="sng" dirty="0" smtClean="0"/>
              <a:t>. Motivační </a:t>
            </a:r>
            <a:r>
              <a:rPr lang="cs-CZ" sz="2400" u="sng" dirty="0"/>
              <a:t>úloha</a:t>
            </a:r>
          </a:p>
          <a:p>
            <a:pPr marL="0" indent="0">
              <a:buNone/>
            </a:pPr>
            <a:r>
              <a:rPr lang="cs-CZ" sz="2400" dirty="0" smtClean="0"/>
              <a:t>Kterých kostek na obrázku je více?</a:t>
            </a:r>
          </a:p>
          <a:p>
            <a:pPr marL="0" indent="0">
              <a:buNone/>
            </a:pPr>
            <a:r>
              <a:rPr lang="cs-CZ" sz="2400" dirty="0" smtClean="0"/>
              <a:t>Modrých nebo červených? </a:t>
            </a:r>
          </a:p>
          <a:p>
            <a:pPr marL="0" indent="0">
              <a:buNone/>
            </a:pPr>
            <a:r>
              <a:rPr lang="cs-CZ" sz="2400" dirty="0" smtClean="0"/>
              <a:t>Porovnej.</a:t>
            </a:r>
            <a:endParaRPr lang="cs-CZ" sz="2400" dirty="0"/>
          </a:p>
        </p:txBody>
      </p:sp>
      <p:sp>
        <p:nvSpPr>
          <p:cNvPr id="3" name="Krychle 2"/>
          <p:cNvSpPr/>
          <p:nvPr/>
        </p:nvSpPr>
        <p:spPr>
          <a:xfrm>
            <a:off x="6858000" y="3020646"/>
            <a:ext cx="581891" cy="57460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Krychle 8"/>
          <p:cNvSpPr/>
          <p:nvPr/>
        </p:nvSpPr>
        <p:spPr>
          <a:xfrm>
            <a:off x="6858000" y="3787296"/>
            <a:ext cx="581891" cy="57460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Krychle 9"/>
          <p:cNvSpPr/>
          <p:nvPr/>
        </p:nvSpPr>
        <p:spPr>
          <a:xfrm>
            <a:off x="6857999" y="4636956"/>
            <a:ext cx="581891" cy="57460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Krychle 10"/>
          <p:cNvSpPr/>
          <p:nvPr/>
        </p:nvSpPr>
        <p:spPr>
          <a:xfrm>
            <a:off x="6857999" y="5556677"/>
            <a:ext cx="581891" cy="57460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Krychle 11"/>
          <p:cNvSpPr/>
          <p:nvPr/>
        </p:nvSpPr>
        <p:spPr>
          <a:xfrm>
            <a:off x="8743296" y="2253994"/>
            <a:ext cx="581891" cy="574609"/>
          </a:xfrm>
          <a:prstGeom prst="cub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Krychle 12"/>
          <p:cNvSpPr/>
          <p:nvPr/>
        </p:nvSpPr>
        <p:spPr>
          <a:xfrm>
            <a:off x="8736276" y="3042681"/>
            <a:ext cx="581891" cy="574609"/>
          </a:xfrm>
          <a:prstGeom prst="cub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Krychle 13"/>
          <p:cNvSpPr/>
          <p:nvPr/>
        </p:nvSpPr>
        <p:spPr>
          <a:xfrm>
            <a:off x="8743296" y="3750652"/>
            <a:ext cx="581891" cy="574609"/>
          </a:xfrm>
          <a:prstGeom prst="cub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Krychle 14"/>
          <p:cNvSpPr/>
          <p:nvPr/>
        </p:nvSpPr>
        <p:spPr>
          <a:xfrm>
            <a:off x="8771902" y="4564626"/>
            <a:ext cx="581891" cy="574609"/>
          </a:xfrm>
          <a:prstGeom prst="cub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Krychle 16"/>
          <p:cNvSpPr/>
          <p:nvPr/>
        </p:nvSpPr>
        <p:spPr>
          <a:xfrm>
            <a:off x="6857999" y="2212491"/>
            <a:ext cx="581891" cy="57460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5187571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2. Porovnávání </a:t>
            </a:r>
            <a:r>
              <a:rPr lang="cs-CZ" sz="4000" b="1" dirty="0"/>
              <a:t>přirozených čísel</a:t>
            </a:r>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795646" y="2253996"/>
            <a:ext cx="11162805" cy="4041648"/>
          </a:xfrm>
        </p:spPr>
        <p:txBody>
          <a:bodyPr anchor="t">
            <a:normAutofit lnSpcReduction="10000"/>
          </a:bodyPr>
          <a:lstStyle/>
          <a:p>
            <a:pPr marL="0" indent="0">
              <a:buNone/>
            </a:pPr>
            <a:r>
              <a:rPr lang="cs-CZ" sz="2400" u="sng" dirty="0"/>
              <a:t>2</a:t>
            </a:r>
            <a:r>
              <a:rPr lang="cs-CZ" sz="2400" u="sng" dirty="0" smtClean="0"/>
              <a:t>. Motivační </a:t>
            </a:r>
            <a:r>
              <a:rPr lang="cs-CZ" sz="2400" u="sng" dirty="0"/>
              <a:t>úloha</a:t>
            </a:r>
          </a:p>
          <a:p>
            <a:pPr marL="0" indent="0">
              <a:buNone/>
            </a:pPr>
            <a:r>
              <a:rPr lang="cs-CZ" sz="2400" dirty="0" smtClean="0"/>
              <a:t>Kterých kostek na obrázku je více?</a:t>
            </a:r>
          </a:p>
          <a:p>
            <a:pPr marL="0" indent="0">
              <a:buNone/>
            </a:pPr>
            <a:r>
              <a:rPr lang="cs-CZ" sz="2400" dirty="0" smtClean="0"/>
              <a:t>Modrých nebo červených? </a:t>
            </a:r>
          </a:p>
          <a:p>
            <a:pPr marL="0" indent="0">
              <a:buNone/>
            </a:pPr>
            <a:r>
              <a:rPr lang="cs-CZ" sz="2400" dirty="0" smtClean="0"/>
              <a:t>Porovnej.</a:t>
            </a:r>
          </a:p>
          <a:p>
            <a:pPr marL="0" indent="0">
              <a:buNone/>
            </a:pPr>
            <a:r>
              <a:rPr lang="cs-CZ" sz="2400" dirty="0" smtClean="0"/>
              <a:t>-------------------------------------------------</a:t>
            </a:r>
          </a:p>
          <a:p>
            <a:pPr marL="0" indent="0">
              <a:buNone/>
            </a:pPr>
            <a:r>
              <a:rPr lang="cs-CZ" sz="2400" dirty="0" smtClean="0"/>
              <a:t>Označme: A … množina modrých kostek</a:t>
            </a:r>
          </a:p>
          <a:p>
            <a:pPr marL="0" indent="0">
              <a:buNone/>
            </a:pPr>
            <a:r>
              <a:rPr lang="cs-CZ" sz="2400" dirty="0"/>
              <a:t>	</a:t>
            </a:r>
            <a:r>
              <a:rPr lang="cs-CZ" sz="2400" dirty="0" smtClean="0"/>
              <a:t>      B … množina červených kostek</a:t>
            </a:r>
          </a:p>
          <a:p>
            <a:pPr marL="0" indent="0">
              <a:buNone/>
            </a:pPr>
            <a:r>
              <a:rPr lang="cs-CZ" sz="2400" dirty="0" smtClean="0"/>
              <a:t>Spojováním kostek (vytvářením uspořádaných dvojic) </a:t>
            </a:r>
            <a:endParaRPr lang="cs-CZ" sz="2400" dirty="0"/>
          </a:p>
          <a:p>
            <a:pPr marL="0" indent="0">
              <a:buNone/>
            </a:pPr>
            <a:r>
              <a:rPr lang="cs-CZ" sz="2400" dirty="0" smtClean="0"/>
              <a:t>jsme vytvořili </a:t>
            </a:r>
            <a:r>
              <a:rPr lang="cs-CZ" sz="2400" b="1" dirty="0" smtClean="0"/>
              <a:t>prosté z</a:t>
            </a:r>
            <a:r>
              <a:rPr lang="cs-CZ" sz="2400" b="1" dirty="0" smtClean="0"/>
              <a:t>obrazení z množiny A na množinu B</a:t>
            </a:r>
            <a:r>
              <a:rPr lang="cs-CZ" sz="2400" dirty="0"/>
              <a:t>.</a:t>
            </a:r>
            <a:endParaRPr lang="cs-CZ" sz="2400" dirty="0"/>
          </a:p>
        </p:txBody>
      </p:sp>
      <p:sp>
        <p:nvSpPr>
          <p:cNvPr id="3" name="Krychle 2"/>
          <p:cNvSpPr/>
          <p:nvPr/>
        </p:nvSpPr>
        <p:spPr>
          <a:xfrm>
            <a:off x="8799703" y="2753370"/>
            <a:ext cx="581891" cy="57460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Krychle 8"/>
          <p:cNvSpPr/>
          <p:nvPr/>
        </p:nvSpPr>
        <p:spPr>
          <a:xfrm>
            <a:off x="8753257" y="3532318"/>
            <a:ext cx="581891" cy="57460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Krychle 9"/>
          <p:cNvSpPr/>
          <p:nvPr/>
        </p:nvSpPr>
        <p:spPr>
          <a:xfrm>
            <a:off x="8753257" y="4327389"/>
            <a:ext cx="581891" cy="57460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Krychle 10"/>
          <p:cNvSpPr/>
          <p:nvPr/>
        </p:nvSpPr>
        <p:spPr>
          <a:xfrm>
            <a:off x="8753257" y="5097944"/>
            <a:ext cx="581891" cy="57460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Krychle 11"/>
          <p:cNvSpPr/>
          <p:nvPr/>
        </p:nvSpPr>
        <p:spPr>
          <a:xfrm>
            <a:off x="10622566" y="2114177"/>
            <a:ext cx="581891" cy="574609"/>
          </a:xfrm>
          <a:prstGeom prst="cub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Krychle 12"/>
          <p:cNvSpPr/>
          <p:nvPr/>
        </p:nvSpPr>
        <p:spPr>
          <a:xfrm>
            <a:off x="10622566" y="2843115"/>
            <a:ext cx="581891" cy="574609"/>
          </a:xfrm>
          <a:prstGeom prst="cub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Krychle 13"/>
          <p:cNvSpPr/>
          <p:nvPr/>
        </p:nvSpPr>
        <p:spPr>
          <a:xfrm>
            <a:off x="10622566" y="3561546"/>
            <a:ext cx="581891" cy="574609"/>
          </a:xfrm>
          <a:prstGeom prst="cub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Krychle 14"/>
          <p:cNvSpPr/>
          <p:nvPr/>
        </p:nvSpPr>
        <p:spPr>
          <a:xfrm>
            <a:off x="10596632" y="4317885"/>
            <a:ext cx="581891" cy="574609"/>
          </a:xfrm>
          <a:prstGeom prst="cub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5" name="Přímá spojnice 4"/>
          <p:cNvCxnSpPr/>
          <p:nvPr/>
        </p:nvCxnSpPr>
        <p:spPr>
          <a:xfrm>
            <a:off x="9433462" y="2443585"/>
            <a:ext cx="1163170" cy="4463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a:off x="9407528" y="3031482"/>
            <a:ext cx="1189104" cy="1909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Přímá spojnice 19"/>
          <p:cNvCxnSpPr/>
          <p:nvPr/>
        </p:nvCxnSpPr>
        <p:spPr>
          <a:xfrm>
            <a:off x="9371917" y="3788620"/>
            <a:ext cx="1224715" cy="3873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Přímá spojnice 20"/>
          <p:cNvCxnSpPr/>
          <p:nvPr/>
        </p:nvCxnSpPr>
        <p:spPr>
          <a:xfrm>
            <a:off x="9381594" y="4594446"/>
            <a:ext cx="1215038" cy="2024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Krychle 21"/>
          <p:cNvSpPr/>
          <p:nvPr/>
        </p:nvSpPr>
        <p:spPr>
          <a:xfrm>
            <a:off x="8790026" y="2076591"/>
            <a:ext cx="581891" cy="57460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379183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xmlns="" id="{7D9D36D6-2AC5-46A1-A849-4C82D5264A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5354955" y="552182"/>
            <a:ext cx="5998840" cy="3343135"/>
          </a:xfrm>
          <a:noFill/>
        </p:spPr>
        <p:txBody>
          <a:bodyPr vert="horz" lIns="91440" tIns="45720" rIns="91440" bIns="45720" rtlCol="0" anchor="b">
            <a:normAutofit/>
          </a:bodyPr>
          <a:lstStyle/>
          <a:p>
            <a:r>
              <a:rPr lang="en-US" sz="5200"/>
              <a:t>Učebnice matematiky pro 1. ročník nakladatelství 				</a:t>
            </a:r>
            <a:r>
              <a:rPr lang="en-US" sz="5200" b="1"/>
              <a:t>Studio 1 + 1</a:t>
            </a:r>
          </a:p>
        </p:txBody>
      </p:sp>
      <p:pic>
        <p:nvPicPr>
          <p:cNvPr id="4" name="Zástupný obsah 3" descr="Obsah obrázku podepsat, text, fotka, box&#10;&#10;Popis byl vytvořen automaticky">
            <a:extLst>
              <a:ext uri="{FF2B5EF4-FFF2-40B4-BE49-F238E27FC236}">
                <a16:creationId xmlns:a16="http://schemas.microsoft.com/office/drawing/2014/main" xmlns="" id="{8084E47D-EDF4-49F8-8881-2D4BE49EB34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926"/>
          <a:stretch/>
        </p:blipFill>
        <p:spPr>
          <a:xfrm>
            <a:off x="20" y="10"/>
            <a:ext cx="4992985" cy="6857990"/>
          </a:xfrm>
          <a:prstGeom prst="rect">
            <a:avLst/>
          </a:prstGeom>
        </p:spPr>
      </p:pic>
    </p:spTree>
    <p:extLst>
      <p:ext uri="{BB962C8B-B14F-4D97-AF65-F5344CB8AC3E}">
        <p14:creationId xmlns:p14="http://schemas.microsoft.com/office/powerpoint/2010/main" val="167770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2. Porovnávání </a:t>
            </a:r>
            <a:r>
              <a:rPr lang="cs-CZ" sz="4000" b="1" dirty="0"/>
              <a:t>přirozených čísel</a:t>
            </a:r>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795646" y="1920240"/>
            <a:ext cx="11044053" cy="4765568"/>
          </a:xfrm>
        </p:spPr>
        <p:txBody>
          <a:bodyPr anchor="t">
            <a:normAutofit/>
          </a:bodyPr>
          <a:lstStyle/>
          <a:p>
            <a:pPr marL="0" indent="0">
              <a:buNone/>
            </a:pPr>
            <a:r>
              <a:rPr lang="cs-CZ" sz="2400" u="sng" dirty="0"/>
              <a:t>2</a:t>
            </a:r>
            <a:r>
              <a:rPr lang="cs-CZ" sz="2400" u="sng" dirty="0" smtClean="0"/>
              <a:t>. Motivační </a:t>
            </a:r>
            <a:r>
              <a:rPr lang="cs-CZ" sz="2400" u="sng" dirty="0"/>
              <a:t>úloha</a:t>
            </a:r>
          </a:p>
          <a:p>
            <a:pPr marL="0" indent="0">
              <a:buNone/>
            </a:pPr>
            <a:r>
              <a:rPr lang="cs-CZ" sz="2400" dirty="0" smtClean="0"/>
              <a:t>Kterých kostek na obrázku je více?</a:t>
            </a:r>
          </a:p>
          <a:p>
            <a:pPr marL="0" indent="0">
              <a:buNone/>
            </a:pPr>
            <a:r>
              <a:rPr lang="cs-CZ" sz="2400" dirty="0" smtClean="0"/>
              <a:t>Modrých nebo červených? </a:t>
            </a:r>
          </a:p>
          <a:p>
            <a:pPr marL="0" indent="0">
              <a:buNone/>
            </a:pPr>
            <a:r>
              <a:rPr lang="cs-CZ" sz="2400" dirty="0" smtClean="0"/>
              <a:t>Porovnej.</a:t>
            </a:r>
          </a:p>
          <a:p>
            <a:pPr marL="0" indent="0">
              <a:buNone/>
            </a:pPr>
            <a:r>
              <a:rPr lang="cs-CZ" sz="2400" dirty="0" smtClean="0"/>
              <a:t>-------------------------------------------------</a:t>
            </a:r>
          </a:p>
          <a:p>
            <a:pPr marL="0" indent="0">
              <a:buNone/>
            </a:pPr>
            <a:r>
              <a:rPr lang="cs-CZ" sz="2400" dirty="0"/>
              <a:t>V případě </a:t>
            </a:r>
            <a:r>
              <a:rPr lang="cs-CZ" sz="2400" b="1" dirty="0"/>
              <a:t>prostého zobrazení </a:t>
            </a:r>
            <a:r>
              <a:rPr lang="cs-CZ" sz="2400" b="1" dirty="0" smtClean="0"/>
              <a:t>z množiny </a:t>
            </a:r>
            <a:r>
              <a:rPr lang="cs-CZ" sz="2400" b="1" dirty="0"/>
              <a:t>A </a:t>
            </a:r>
            <a:r>
              <a:rPr lang="cs-CZ" sz="2400" b="1" dirty="0" smtClean="0"/>
              <a:t>na množinu </a:t>
            </a:r>
            <a:r>
              <a:rPr lang="cs-CZ" sz="2400" b="1" dirty="0"/>
              <a:t>B</a:t>
            </a:r>
            <a:r>
              <a:rPr lang="cs-CZ" sz="2400" dirty="0"/>
              <a:t> </a:t>
            </a:r>
            <a:endParaRPr lang="cs-CZ" sz="2400" dirty="0" smtClean="0"/>
          </a:p>
          <a:p>
            <a:pPr marL="0" indent="0">
              <a:buNone/>
            </a:pPr>
            <a:r>
              <a:rPr lang="cs-CZ" sz="2400" dirty="0" smtClean="0"/>
              <a:t>řekneme, že </a:t>
            </a:r>
            <a:r>
              <a:rPr lang="cs-CZ" sz="2400" dirty="0"/>
              <a:t>množina </a:t>
            </a:r>
            <a:r>
              <a:rPr lang="cs-CZ" sz="2400" b="1" dirty="0"/>
              <a:t>A </a:t>
            </a:r>
            <a:r>
              <a:rPr lang="cs-CZ" sz="2400" b="1" dirty="0" smtClean="0"/>
              <a:t>má více </a:t>
            </a:r>
            <a:r>
              <a:rPr lang="cs-CZ" sz="2400" b="1" dirty="0"/>
              <a:t>prvků než množina B</a:t>
            </a:r>
            <a:r>
              <a:rPr lang="cs-CZ" sz="2400" dirty="0"/>
              <a:t>, </a:t>
            </a:r>
            <a:endParaRPr lang="cs-CZ" sz="2400" dirty="0" smtClean="0"/>
          </a:p>
          <a:p>
            <a:pPr marL="0" indent="0">
              <a:buNone/>
            </a:pPr>
            <a:r>
              <a:rPr lang="cs-CZ" sz="2400" dirty="0" smtClean="0"/>
              <a:t>tj</a:t>
            </a:r>
            <a:r>
              <a:rPr lang="cs-CZ" sz="2400" dirty="0"/>
              <a:t>. |A| </a:t>
            </a:r>
            <a:r>
              <a:rPr lang="en-US" sz="2400" dirty="0" smtClean="0"/>
              <a:t>&gt;</a:t>
            </a:r>
            <a:r>
              <a:rPr lang="cs-CZ" sz="2400" dirty="0" smtClean="0"/>
              <a:t> </a:t>
            </a:r>
            <a:r>
              <a:rPr lang="cs-CZ" sz="2400" dirty="0"/>
              <a:t>|B</a:t>
            </a:r>
            <a:r>
              <a:rPr lang="cs-CZ" sz="2400" dirty="0" smtClean="0"/>
              <a:t>|.</a:t>
            </a:r>
            <a:r>
              <a:rPr lang="en-US" sz="2400" dirty="0" smtClean="0"/>
              <a:t>       </a:t>
            </a:r>
            <a:r>
              <a:rPr lang="cs-CZ" sz="2400" dirty="0" smtClean="0"/>
              <a:t>|</a:t>
            </a:r>
            <a:r>
              <a:rPr lang="cs-CZ" sz="2400" dirty="0"/>
              <a:t>A|= </a:t>
            </a:r>
            <a:r>
              <a:rPr lang="en-US" sz="2400" dirty="0"/>
              <a:t>5</a:t>
            </a:r>
            <a:r>
              <a:rPr lang="cs-CZ" sz="2400" dirty="0" smtClean="0"/>
              <a:t>, </a:t>
            </a:r>
            <a:r>
              <a:rPr lang="cs-CZ" sz="2400" dirty="0"/>
              <a:t>|B|= </a:t>
            </a:r>
            <a:r>
              <a:rPr lang="en-US" sz="2400" dirty="0" smtClean="0"/>
              <a:t>4</a:t>
            </a:r>
            <a:r>
              <a:rPr lang="cs-CZ" sz="2400" dirty="0" smtClean="0"/>
              <a:t>.</a:t>
            </a:r>
            <a:r>
              <a:rPr lang="cs-CZ" sz="2400" dirty="0"/>
              <a:t>						</a:t>
            </a:r>
          </a:p>
          <a:p>
            <a:pPr marL="0" indent="0">
              <a:buNone/>
            </a:pPr>
            <a:r>
              <a:rPr lang="cs-CZ" sz="2400" dirty="0"/>
              <a:t>Na obrázku je více </a:t>
            </a:r>
            <a:r>
              <a:rPr lang="en-US" sz="2400" dirty="0" err="1" smtClean="0"/>
              <a:t>modr</a:t>
            </a:r>
            <a:r>
              <a:rPr lang="cs-CZ" sz="2400" dirty="0" err="1" smtClean="0"/>
              <a:t>ých</a:t>
            </a:r>
            <a:r>
              <a:rPr lang="cs-CZ" sz="2400" dirty="0" smtClean="0"/>
              <a:t> </a:t>
            </a:r>
            <a:r>
              <a:rPr lang="cs-CZ" sz="2400" dirty="0"/>
              <a:t>kostek</a:t>
            </a:r>
            <a:r>
              <a:rPr lang="cs-CZ" sz="2400" dirty="0" smtClean="0"/>
              <a:t>.</a:t>
            </a:r>
          </a:p>
          <a:p>
            <a:pPr marL="0" indent="0">
              <a:buNone/>
            </a:pPr>
            <a:r>
              <a:rPr lang="cs-CZ" sz="2400" dirty="0"/>
              <a:t>	</a:t>
            </a:r>
            <a:r>
              <a:rPr lang="cs-CZ" sz="2400" dirty="0" smtClean="0"/>
              <a:t>						Zapíšeme:</a:t>
            </a:r>
            <a:endParaRPr lang="cs-CZ" sz="2400" dirty="0"/>
          </a:p>
        </p:txBody>
      </p:sp>
      <p:sp>
        <p:nvSpPr>
          <p:cNvPr id="3" name="Krychle 2"/>
          <p:cNvSpPr/>
          <p:nvPr/>
        </p:nvSpPr>
        <p:spPr>
          <a:xfrm>
            <a:off x="8799703" y="2753370"/>
            <a:ext cx="581891" cy="57460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Krychle 8"/>
          <p:cNvSpPr/>
          <p:nvPr/>
        </p:nvSpPr>
        <p:spPr>
          <a:xfrm>
            <a:off x="8753257" y="3532318"/>
            <a:ext cx="581891" cy="57460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Krychle 9"/>
          <p:cNvSpPr/>
          <p:nvPr/>
        </p:nvSpPr>
        <p:spPr>
          <a:xfrm>
            <a:off x="8753257" y="4327389"/>
            <a:ext cx="581891" cy="57460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Krychle 10"/>
          <p:cNvSpPr/>
          <p:nvPr/>
        </p:nvSpPr>
        <p:spPr>
          <a:xfrm>
            <a:off x="8753257" y="5097944"/>
            <a:ext cx="581891" cy="57460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Krychle 11"/>
          <p:cNvSpPr/>
          <p:nvPr/>
        </p:nvSpPr>
        <p:spPr>
          <a:xfrm>
            <a:off x="10622566" y="2114177"/>
            <a:ext cx="581891" cy="574609"/>
          </a:xfrm>
          <a:prstGeom prst="cub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Krychle 12"/>
          <p:cNvSpPr/>
          <p:nvPr/>
        </p:nvSpPr>
        <p:spPr>
          <a:xfrm>
            <a:off x="10622566" y="2843115"/>
            <a:ext cx="581891" cy="574609"/>
          </a:xfrm>
          <a:prstGeom prst="cub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Krychle 13"/>
          <p:cNvSpPr/>
          <p:nvPr/>
        </p:nvSpPr>
        <p:spPr>
          <a:xfrm>
            <a:off x="10622566" y="3561546"/>
            <a:ext cx="581891" cy="574609"/>
          </a:xfrm>
          <a:prstGeom prst="cub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Krychle 14"/>
          <p:cNvSpPr/>
          <p:nvPr/>
        </p:nvSpPr>
        <p:spPr>
          <a:xfrm>
            <a:off x="10596632" y="4317885"/>
            <a:ext cx="581891" cy="574609"/>
          </a:xfrm>
          <a:prstGeom prst="cub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5" name="Přímá spojnice 4"/>
          <p:cNvCxnSpPr/>
          <p:nvPr/>
        </p:nvCxnSpPr>
        <p:spPr>
          <a:xfrm>
            <a:off x="9433462" y="2443585"/>
            <a:ext cx="1163170" cy="4463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a:off x="9407528" y="3031482"/>
            <a:ext cx="1189104" cy="1909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Přímá spojnice 19"/>
          <p:cNvCxnSpPr/>
          <p:nvPr/>
        </p:nvCxnSpPr>
        <p:spPr>
          <a:xfrm>
            <a:off x="9371917" y="3788620"/>
            <a:ext cx="1224715" cy="3873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Přímá spojnice 20"/>
          <p:cNvCxnSpPr/>
          <p:nvPr/>
        </p:nvCxnSpPr>
        <p:spPr>
          <a:xfrm>
            <a:off x="9381594" y="4594446"/>
            <a:ext cx="1215038" cy="2024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Krychle 21"/>
          <p:cNvSpPr/>
          <p:nvPr/>
        </p:nvSpPr>
        <p:spPr>
          <a:xfrm>
            <a:off x="8790026" y="2076591"/>
            <a:ext cx="581891" cy="57460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TextovéPole 22">
            <a:extLst>
              <a:ext uri="{FF2B5EF4-FFF2-40B4-BE49-F238E27FC236}">
                <a16:creationId xmlns:a16="http://schemas.microsoft.com/office/drawing/2014/main" xmlns="" id="{B4E8E34F-7B8A-48DD-B1B2-DF6188A16F52}"/>
              </a:ext>
            </a:extLst>
          </p:cNvPr>
          <p:cNvSpPr txBox="1"/>
          <p:nvPr/>
        </p:nvSpPr>
        <p:spPr>
          <a:xfrm>
            <a:off x="8646561" y="5826543"/>
            <a:ext cx="3043547" cy="646331"/>
          </a:xfrm>
          <a:prstGeom prst="rect">
            <a:avLst/>
          </a:prstGeom>
          <a:noFill/>
        </p:spPr>
        <p:txBody>
          <a:bodyPr wrap="square" rtlCol="0">
            <a:spAutoFit/>
          </a:bodyPr>
          <a:lstStyle/>
          <a:p>
            <a:r>
              <a:rPr lang="cs-CZ" sz="2400" dirty="0" smtClean="0"/>
              <a:t>          </a:t>
            </a:r>
            <a:r>
              <a:rPr lang="cs-CZ" sz="3600" dirty="0" smtClean="0"/>
              <a:t>5 </a:t>
            </a:r>
            <a:r>
              <a:rPr lang="en-US" sz="3600" dirty="0" smtClean="0"/>
              <a:t> </a:t>
            </a:r>
            <a:r>
              <a:rPr lang="cs-CZ" sz="3600" dirty="0" smtClean="0"/>
              <a:t> </a:t>
            </a:r>
            <a:r>
              <a:rPr lang="en-US" sz="3600" dirty="0" smtClean="0"/>
              <a:t>&gt; </a:t>
            </a:r>
            <a:r>
              <a:rPr lang="cs-CZ" sz="3600" dirty="0" smtClean="0"/>
              <a:t>  4</a:t>
            </a:r>
            <a:endParaRPr lang="cs-CZ" sz="3600" dirty="0"/>
          </a:p>
        </p:txBody>
      </p:sp>
    </p:spTree>
    <p:extLst>
      <p:ext uri="{BB962C8B-B14F-4D97-AF65-F5344CB8AC3E}">
        <p14:creationId xmlns:p14="http://schemas.microsoft.com/office/powerpoint/2010/main" val="14446490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2. Porovnávání </a:t>
            </a:r>
            <a:r>
              <a:rPr lang="cs-CZ" sz="4000" b="1" dirty="0"/>
              <a:t>přirozených čísel</a:t>
            </a:r>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303407" y="2253995"/>
            <a:ext cx="9443762" cy="4301183"/>
          </a:xfrm>
        </p:spPr>
        <p:txBody>
          <a:bodyPr anchor="t">
            <a:normAutofit/>
          </a:bodyPr>
          <a:lstStyle/>
          <a:p>
            <a:pPr marL="0" indent="0">
              <a:buNone/>
            </a:pPr>
            <a:endParaRPr lang="cs-CZ" sz="2400" dirty="0"/>
          </a:p>
          <a:p>
            <a:pPr marL="0" indent="0">
              <a:buNone/>
            </a:pPr>
            <a:r>
              <a:rPr lang="cs-CZ" sz="2400" u="sng" dirty="0" smtClean="0"/>
              <a:t>3. Motivační </a:t>
            </a:r>
            <a:r>
              <a:rPr lang="cs-CZ" sz="2400" u="sng" dirty="0"/>
              <a:t>úloha</a:t>
            </a:r>
          </a:p>
          <a:p>
            <a:pPr marL="0" indent="0">
              <a:buNone/>
            </a:pPr>
            <a:r>
              <a:rPr lang="cs-CZ" sz="2400" dirty="0" smtClean="0"/>
              <a:t>Porovnej počty modrých a červených </a:t>
            </a:r>
          </a:p>
          <a:p>
            <a:pPr marL="0" indent="0">
              <a:buNone/>
            </a:pPr>
            <a:r>
              <a:rPr lang="cs-CZ" sz="2400" dirty="0"/>
              <a:t>k</a:t>
            </a:r>
            <a:r>
              <a:rPr lang="cs-CZ" sz="2400" dirty="0" smtClean="0"/>
              <a:t>ostek na obrázku.</a:t>
            </a:r>
            <a:endParaRPr lang="cs-CZ" sz="2400" dirty="0"/>
          </a:p>
        </p:txBody>
      </p:sp>
      <p:sp>
        <p:nvSpPr>
          <p:cNvPr id="3" name="Krychle 2"/>
          <p:cNvSpPr/>
          <p:nvPr/>
        </p:nvSpPr>
        <p:spPr>
          <a:xfrm>
            <a:off x="6857999" y="3062151"/>
            <a:ext cx="581891" cy="57460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Krychle 8"/>
          <p:cNvSpPr/>
          <p:nvPr/>
        </p:nvSpPr>
        <p:spPr>
          <a:xfrm>
            <a:off x="6857999" y="3849553"/>
            <a:ext cx="581891" cy="57460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Krychle 9"/>
          <p:cNvSpPr/>
          <p:nvPr/>
        </p:nvSpPr>
        <p:spPr>
          <a:xfrm>
            <a:off x="6857999" y="4636956"/>
            <a:ext cx="581891" cy="57460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Krychle 11"/>
          <p:cNvSpPr/>
          <p:nvPr/>
        </p:nvSpPr>
        <p:spPr>
          <a:xfrm>
            <a:off x="8743296" y="2253994"/>
            <a:ext cx="581891" cy="574609"/>
          </a:xfrm>
          <a:prstGeom prst="cub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Krychle 12"/>
          <p:cNvSpPr/>
          <p:nvPr/>
        </p:nvSpPr>
        <p:spPr>
          <a:xfrm>
            <a:off x="8736276" y="3042681"/>
            <a:ext cx="581891" cy="574609"/>
          </a:xfrm>
          <a:prstGeom prst="cub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Krychle 13"/>
          <p:cNvSpPr/>
          <p:nvPr/>
        </p:nvSpPr>
        <p:spPr>
          <a:xfrm>
            <a:off x="8743296" y="3750652"/>
            <a:ext cx="581891" cy="574609"/>
          </a:xfrm>
          <a:prstGeom prst="cub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Krychle 14"/>
          <p:cNvSpPr/>
          <p:nvPr/>
        </p:nvSpPr>
        <p:spPr>
          <a:xfrm>
            <a:off x="8771902" y="4564626"/>
            <a:ext cx="581891" cy="574609"/>
          </a:xfrm>
          <a:prstGeom prst="cub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Krychle 16"/>
          <p:cNvSpPr/>
          <p:nvPr/>
        </p:nvSpPr>
        <p:spPr>
          <a:xfrm>
            <a:off x="6857999" y="2337006"/>
            <a:ext cx="581891" cy="57460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4765775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2. Porovnávání </a:t>
            </a:r>
            <a:r>
              <a:rPr lang="cs-CZ" sz="4000" b="1" dirty="0"/>
              <a:t>přirozených čísel</a:t>
            </a:r>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971654" y="2076590"/>
            <a:ext cx="10986797" cy="4219054"/>
          </a:xfrm>
        </p:spPr>
        <p:txBody>
          <a:bodyPr anchor="t">
            <a:normAutofit/>
          </a:bodyPr>
          <a:lstStyle/>
          <a:p>
            <a:pPr marL="0" indent="0">
              <a:buNone/>
            </a:pPr>
            <a:r>
              <a:rPr lang="cs-CZ" sz="2400" u="sng" dirty="0" smtClean="0"/>
              <a:t>3. Motivační </a:t>
            </a:r>
            <a:r>
              <a:rPr lang="cs-CZ" sz="2400" u="sng" dirty="0"/>
              <a:t>úloha</a:t>
            </a:r>
          </a:p>
          <a:p>
            <a:pPr marL="0" indent="0">
              <a:buNone/>
            </a:pPr>
            <a:r>
              <a:rPr lang="cs-CZ" sz="2400" dirty="0"/>
              <a:t>Porovnej počty modrých a červených </a:t>
            </a:r>
          </a:p>
          <a:p>
            <a:pPr marL="0" indent="0">
              <a:buNone/>
            </a:pPr>
            <a:r>
              <a:rPr lang="cs-CZ" sz="2400" dirty="0"/>
              <a:t>kostek na obrázku.</a:t>
            </a:r>
          </a:p>
          <a:p>
            <a:pPr marL="0" indent="0">
              <a:buNone/>
            </a:pPr>
            <a:r>
              <a:rPr lang="cs-CZ" sz="2400" dirty="0" smtClean="0"/>
              <a:t>-------------------------------------------------</a:t>
            </a:r>
          </a:p>
          <a:p>
            <a:pPr marL="0" indent="0">
              <a:buNone/>
            </a:pPr>
            <a:r>
              <a:rPr lang="cs-CZ" sz="2400" dirty="0" smtClean="0"/>
              <a:t>Označme: A … množina modrých kostek</a:t>
            </a:r>
          </a:p>
          <a:p>
            <a:pPr marL="0" indent="0">
              <a:buNone/>
            </a:pPr>
            <a:r>
              <a:rPr lang="cs-CZ" sz="2400" dirty="0"/>
              <a:t>	</a:t>
            </a:r>
            <a:r>
              <a:rPr lang="cs-CZ" sz="2400" dirty="0" smtClean="0"/>
              <a:t>      B … množina červených kostek</a:t>
            </a:r>
          </a:p>
          <a:p>
            <a:pPr marL="0" indent="0">
              <a:buNone/>
            </a:pPr>
            <a:r>
              <a:rPr lang="cs-CZ" sz="2400" dirty="0" smtClean="0"/>
              <a:t>Spojováním kostek (vytvářením uspořádaných dvojic) </a:t>
            </a:r>
            <a:endParaRPr lang="cs-CZ" sz="2400" dirty="0"/>
          </a:p>
          <a:p>
            <a:pPr marL="0" indent="0">
              <a:buNone/>
            </a:pPr>
            <a:r>
              <a:rPr lang="cs-CZ" sz="2400" dirty="0" smtClean="0"/>
              <a:t>jsme vytvořili </a:t>
            </a:r>
            <a:r>
              <a:rPr lang="cs-CZ" sz="2400" b="1" dirty="0" smtClean="0"/>
              <a:t>prosté z</a:t>
            </a:r>
            <a:r>
              <a:rPr lang="cs-CZ" sz="2400" b="1" dirty="0" smtClean="0"/>
              <a:t>obrazení množiny A na množinu B</a:t>
            </a:r>
            <a:r>
              <a:rPr lang="cs-CZ" sz="2400" dirty="0"/>
              <a:t>.</a:t>
            </a:r>
            <a:endParaRPr lang="cs-CZ" sz="2400" dirty="0"/>
          </a:p>
        </p:txBody>
      </p:sp>
      <p:sp>
        <p:nvSpPr>
          <p:cNvPr id="3" name="Krychle 2"/>
          <p:cNvSpPr/>
          <p:nvPr/>
        </p:nvSpPr>
        <p:spPr>
          <a:xfrm>
            <a:off x="8799703" y="2753370"/>
            <a:ext cx="581891" cy="57460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Krychle 8"/>
          <p:cNvSpPr/>
          <p:nvPr/>
        </p:nvSpPr>
        <p:spPr>
          <a:xfrm>
            <a:off x="8753257" y="3532318"/>
            <a:ext cx="581891" cy="57460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Krychle 9"/>
          <p:cNvSpPr/>
          <p:nvPr/>
        </p:nvSpPr>
        <p:spPr>
          <a:xfrm>
            <a:off x="8753257" y="4327389"/>
            <a:ext cx="581891" cy="57460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Krychle 11"/>
          <p:cNvSpPr/>
          <p:nvPr/>
        </p:nvSpPr>
        <p:spPr>
          <a:xfrm>
            <a:off x="10622566" y="2114177"/>
            <a:ext cx="581891" cy="574609"/>
          </a:xfrm>
          <a:prstGeom prst="cub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Krychle 12"/>
          <p:cNvSpPr/>
          <p:nvPr/>
        </p:nvSpPr>
        <p:spPr>
          <a:xfrm>
            <a:off x="10622566" y="2843115"/>
            <a:ext cx="581891" cy="574609"/>
          </a:xfrm>
          <a:prstGeom prst="cub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Krychle 13"/>
          <p:cNvSpPr/>
          <p:nvPr/>
        </p:nvSpPr>
        <p:spPr>
          <a:xfrm>
            <a:off x="10622566" y="3561546"/>
            <a:ext cx="581891" cy="574609"/>
          </a:xfrm>
          <a:prstGeom prst="cub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Krychle 14"/>
          <p:cNvSpPr/>
          <p:nvPr/>
        </p:nvSpPr>
        <p:spPr>
          <a:xfrm>
            <a:off x="10596632" y="4317885"/>
            <a:ext cx="581891" cy="574609"/>
          </a:xfrm>
          <a:prstGeom prst="cub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5" name="Přímá spojnice 4"/>
          <p:cNvCxnSpPr/>
          <p:nvPr/>
        </p:nvCxnSpPr>
        <p:spPr>
          <a:xfrm>
            <a:off x="9433462" y="2443585"/>
            <a:ext cx="1163170" cy="4463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a:off x="9407528" y="3031482"/>
            <a:ext cx="1189104" cy="1909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Přímá spojnice 19"/>
          <p:cNvCxnSpPr/>
          <p:nvPr/>
        </p:nvCxnSpPr>
        <p:spPr>
          <a:xfrm>
            <a:off x="9371917" y="3788620"/>
            <a:ext cx="1224715" cy="3873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Přímá spojnice 20"/>
          <p:cNvCxnSpPr/>
          <p:nvPr/>
        </p:nvCxnSpPr>
        <p:spPr>
          <a:xfrm>
            <a:off x="9381594" y="4594446"/>
            <a:ext cx="1215038" cy="2024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Krychle 21"/>
          <p:cNvSpPr/>
          <p:nvPr/>
        </p:nvSpPr>
        <p:spPr>
          <a:xfrm>
            <a:off x="8790026" y="2076591"/>
            <a:ext cx="581891" cy="57460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8045727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2. Porovnávání </a:t>
            </a:r>
            <a:r>
              <a:rPr lang="cs-CZ" sz="4000" b="1" dirty="0"/>
              <a:t>přirozených čísel</a:t>
            </a:r>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971654" y="2076589"/>
            <a:ext cx="10986797" cy="4454839"/>
          </a:xfrm>
        </p:spPr>
        <p:txBody>
          <a:bodyPr anchor="t">
            <a:normAutofit fontScale="92500" lnSpcReduction="10000"/>
          </a:bodyPr>
          <a:lstStyle/>
          <a:p>
            <a:pPr marL="0" indent="0">
              <a:buNone/>
            </a:pPr>
            <a:r>
              <a:rPr lang="cs-CZ" sz="2400" u="sng" dirty="0" smtClean="0"/>
              <a:t>3. Motivační </a:t>
            </a:r>
            <a:r>
              <a:rPr lang="cs-CZ" sz="2400" u="sng" dirty="0"/>
              <a:t>úloha</a:t>
            </a:r>
          </a:p>
          <a:p>
            <a:pPr marL="0" indent="0">
              <a:buNone/>
            </a:pPr>
            <a:r>
              <a:rPr lang="cs-CZ" sz="2400" dirty="0"/>
              <a:t>Porovnej počty modrých a červených </a:t>
            </a:r>
          </a:p>
          <a:p>
            <a:pPr marL="0" indent="0">
              <a:buNone/>
            </a:pPr>
            <a:r>
              <a:rPr lang="cs-CZ" sz="2400" dirty="0"/>
              <a:t>kostek na obrázku.</a:t>
            </a:r>
          </a:p>
          <a:p>
            <a:pPr marL="0" indent="0">
              <a:buNone/>
            </a:pPr>
            <a:r>
              <a:rPr lang="cs-CZ" sz="2400" dirty="0" smtClean="0"/>
              <a:t>-------------------------------------------------</a:t>
            </a:r>
          </a:p>
          <a:p>
            <a:pPr marL="0" indent="0">
              <a:buNone/>
            </a:pPr>
            <a:r>
              <a:rPr lang="cs-CZ" sz="2400" dirty="0"/>
              <a:t>V případě </a:t>
            </a:r>
            <a:r>
              <a:rPr lang="cs-CZ" sz="2400" b="1" dirty="0"/>
              <a:t>prostého zobrazení </a:t>
            </a:r>
            <a:r>
              <a:rPr lang="cs-CZ" sz="2400" b="1" dirty="0" smtClean="0"/>
              <a:t>množiny </a:t>
            </a:r>
            <a:r>
              <a:rPr lang="cs-CZ" sz="2400" b="1" dirty="0"/>
              <a:t>A na množinu B</a:t>
            </a:r>
            <a:r>
              <a:rPr lang="cs-CZ" sz="2400" dirty="0"/>
              <a:t> </a:t>
            </a:r>
          </a:p>
          <a:p>
            <a:pPr marL="0" indent="0">
              <a:buNone/>
            </a:pPr>
            <a:r>
              <a:rPr lang="cs-CZ" sz="2400" dirty="0"/>
              <a:t>řekneme, že množina </a:t>
            </a:r>
            <a:r>
              <a:rPr lang="cs-CZ" sz="2400" b="1" dirty="0"/>
              <a:t>A má </a:t>
            </a:r>
            <a:r>
              <a:rPr lang="cs-CZ" sz="2400" b="1" dirty="0" smtClean="0"/>
              <a:t>stejně </a:t>
            </a:r>
            <a:r>
              <a:rPr lang="cs-CZ" sz="2400" b="1" dirty="0"/>
              <a:t>prvků </a:t>
            </a:r>
            <a:r>
              <a:rPr lang="cs-CZ" sz="2400" b="1" dirty="0" smtClean="0"/>
              <a:t>jako </a:t>
            </a:r>
            <a:r>
              <a:rPr lang="cs-CZ" sz="2400" b="1" dirty="0"/>
              <a:t>množina B</a:t>
            </a:r>
            <a:r>
              <a:rPr lang="cs-CZ" sz="2400" dirty="0"/>
              <a:t>, </a:t>
            </a:r>
          </a:p>
          <a:p>
            <a:pPr marL="0" indent="0">
              <a:buNone/>
            </a:pPr>
            <a:r>
              <a:rPr lang="cs-CZ" sz="2400" dirty="0"/>
              <a:t>tj. |A| </a:t>
            </a:r>
            <a:r>
              <a:rPr lang="cs-CZ" sz="2400" dirty="0" smtClean="0"/>
              <a:t>= </a:t>
            </a:r>
            <a:r>
              <a:rPr lang="cs-CZ" sz="2400" dirty="0"/>
              <a:t>|B|.</a:t>
            </a:r>
            <a:r>
              <a:rPr lang="en-US" sz="2400" dirty="0"/>
              <a:t>       </a:t>
            </a:r>
            <a:r>
              <a:rPr lang="cs-CZ" sz="2400" dirty="0"/>
              <a:t>|A|= </a:t>
            </a:r>
            <a:r>
              <a:rPr lang="cs-CZ" sz="2400" dirty="0" smtClean="0"/>
              <a:t>4, </a:t>
            </a:r>
            <a:r>
              <a:rPr lang="cs-CZ" sz="2400" dirty="0"/>
              <a:t>|B|= </a:t>
            </a:r>
            <a:r>
              <a:rPr lang="en-US" sz="2400" dirty="0"/>
              <a:t>4</a:t>
            </a:r>
            <a:r>
              <a:rPr lang="cs-CZ" sz="2400" dirty="0"/>
              <a:t>.						</a:t>
            </a:r>
          </a:p>
          <a:p>
            <a:pPr marL="0" indent="0">
              <a:buNone/>
            </a:pPr>
            <a:r>
              <a:rPr lang="cs-CZ" sz="2400" dirty="0"/>
              <a:t>Na obrázku je </a:t>
            </a:r>
            <a:r>
              <a:rPr lang="en-US" sz="2400" dirty="0" err="1" smtClean="0"/>
              <a:t>modr</a:t>
            </a:r>
            <a:r>
              <a:rPr lang="cs-CZ" sz="2400" dirty="0" err="1"/>
              <a:t>ých</a:t>
            </a:r>
            <a:r>
              <a:rPr lang="cs-CZ" sz="2400" dirty="0"/>
              <a:t> </a:t>
            </a:r>
            <a:r>
              <a:rPr lang="cs-CZ" sz="2400" dirty="0" smtClean="0"/>
              <a:t>kostek stejně jako červených kostek.</a:t>
            </a:r>
            <a:endParaRPr lang="cs-CZ" sz="2400" dirty="0"/>
          </a:p>
          <a:p>
            <a:pPr marL="0" indent="0">
              <a:buNone/>
            </a:pPr>
            <a:r>
              <a:rPr lang="cs-CZ" sz="2400" dirty="0"/>
              <a:t>							Zapíšeme</a:t>
            </a:r>
            <a:r>
              <a:rPr lang="cs-CZ" sz="2400" dirty="0" smtClean="0"/>
              <a:t>:</a:t>
            </a:r>
          </a:p>
          <a:p>
            <a:pPr marL="0" indent="0">
              <a:buNone/>
            </a:pPr>
            <a:endParaRPr lang="cs-CZ" sz="1800" dirty="0" smtClean="0"/>
          </a:p>
          <a:p>
            <a:pPr marL="0" indent="0">
              <a:buNone/>
            </a:pPr>
            <a:r>
              <a:rPr lang="cs-CZ" sz="1800" dirty="0" smtClean="0"/>
              <a:t>Poznámka: Množiny A, B jsou ekvivalentní, tj. A </a:t>
            </a:r>
            <a:r>
              <a:rPr lang="cs-CZ" sz="1800" dirty="0" smtClean="0">
                <a:latin typeface="Cambria Math" panose="02040503050406030204" pitchFamily="18" charset="0"/>
                <a:ea typeface="Cambria Math" panose="02040503050406030204" pitchFamily="18" charset="0"/>
              </a:rPr>
              <a:t>∼ B (existuje prosté zobrazení množiny A na množinu B.</a:t>
            </a:r>
            <a:endParaRPr lang="cs-CZ" sz="1800" dirty="0"/>
          </a:p>
        </p:txBody>
      </p:sp>
      <p:sp>
        <p:nvSpPr>
          <p:cNvPr id="3" name="Krychle 2"/>
          <p:cNvSpPr/>
          <p:nvPr/>
        </p:nvSpPr>
        <p:spPr>
          <a:xfrm>
            <a:off x="8799703" y="2753370"/>
            <a:ext cx="581891" cy="57460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Krychle 8"/>
          <p:cNvSpPr/>
          <p:nvPr/>
        </p:nvSpPr>
        <p:spPr>
          <a:xfrm>
            <a:off x="8753257" y="3532318"/>
            <a:ext cx="581891" cy="57460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Krychle 9"/>
          <p:cNvSpPr/>
          <p:nvPr/>
        </p:nvSpPr>
        <p:spPr>
          <a:xfrm>
            <a:off x="8753257" y="4327389"/>
            <a:ext cx="581891" cy="57460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Krychle 11"/>
          <p:cNvSpPr/>
          <p:nvPr/>
        </p:nvSpPr>
        <p:spPr>
          <a:xfrm>
            <a:off x="10622566" y="2114177"/>
            <a:ext cx="581891" cy="574609"/>
          </a:xfrm>
          <a:prstGeom prst="cub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Krychle 12"/>
          <p:cNvSpPr/>
          <p:nvPr/>
        </p:nvSpPr>
        <p:spPr>
          <a:xfrm>
            <a:off x="10622566" y="2843115"/>
            <a:ext cx="581891" cy="574609"/>
          </a:xfrm>
          <a:prstGeom prst="cub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Krychle 13"/>
          <p:cNvSpPr/>
          <p:nvPr/>
        </p:nvSpPr>
        <p:spPr>
          <a:xfrm>
            <a:off x="10622566" y="3561546"/>
            <a:ext cx="581891" cy="574609"/>
          </a:xfrm>
          <a:prstGeom prst="cub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Krychle 14"/>
          <p:cNvSpPr/>
          <p:nvPr/>
        </p:nvSpPr>
        <p:spPr>
          <a:xfrm>
            <a:off x="10596632" y="4317885"/>
            <a:ext cx="581891" cy="574609"/>
          </a:xfrm>
          <a:prstGeom prst="cub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5" name="Přímá spojnice 4"/>
          <p:cNvCxnSpPr/>
          <p:nvPr/>
        </p:nvCxnSpPr>
        <p:spPr>
          <a:xfrm>
            <a:off x="9433462" y="2443585"/>
            <a:ext cx="1163170" cy="4463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a:off x="9407528" y="3031482"/>
            <a:ext cx="1189104" cy="1909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Přímá spojnice 19"/>
          <p:cNvCxnSpPr/>
          <p:nvPr/>
        </p:nvCxnSpPr>
        <p:spPr>
          <a:xfrm>
            <a:off x="9371917" y="3788620"/>
            <a:ext cx="1224715" cy="3873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Přímá spojnice 20"/>
          <p:cNvCxnSpPr/>
          <p:nvPr/>
        </p:nvCxnSpPr>
        <p:spPr>
          <a:xfrm>
            <a:off x="9381594" y="4594446"/>
            <a:ext cx="1215038" cy="2024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Krychle 21"/>
          <p:cNvSpPr/>
          <p:nvPr/>
        </p:nvSpPr>
        <p:spPr>
          <a:xfrm>
            <a:off x="8790026" y="2076591"/>
            <a:ext cx="581891" cy="57460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TextovéPole 22">
            <a:extLst>
              <a:ext uri="{FF2B5EF4-FFF2-40B4-BE49-F238E27FC236}">
                <a16:creationId xmlns:a16="http://schemas.microsoft.com/office/drawing/2014/main" xmlns="" id="{B4E8E34F-7B8A-48DD-B1B2-DF6188A16F52}"/>
              </a:ext>
            </a:extLst>
          </p:cNvPr>
          <p:cNvSpPr txBox="1"/>
          <p:nvPr/>
        </p:nvSpPr>
        <p:spPr>
          <a:xfrm>
            <a:off x="8599060" y="5172626"/>
            <a:ext cx="3043547" cy="646331"/>
          </a:xfrm>
          <a:prstGeom prst="rect">
            <a:avLst/>
          </a:prstGeom>
          <a:noFill/>
        </p:spPr>
        <p:txBody>
          <a:bodyPr wrap="square" rtlCol="0">
            <a:spAutoFit/>
          </a:bodyPr>
          <a:lstStyle/>
          <a:p>
            <a:r>
              <a:rPr lang="cs-CZ" sz="2400" dirty="0" smtClean="0"/>
              <a:t>          </a:t>
            </a:r>
            <a:r>
              <a:rPr lang="cs-CZ" sz="3600" dirty="0"/>
              <a:t>4</a:t>
            </a:r>
            <a:r>
              <a:rPr lang="cs-CZ" sz="3600" dirty="0" smtClean="0"/>
              <a:t> </a:t>
            </a:r>
            <a:r>
              <a:rPr lang="en-US" sz="3600" dirty="0" smtClean="0"/>
              <a:t> </a:t>
            </a:r>
            <a:r>
              <a:rPr lang="cs-CZ" sz="3600" dirty="0" smtClean="0"/>
              <a:t>=</a:t>
            </a:r>
            <a:r>
              <a:rPr lang="en-US" sz="3600" dirty="0" smtClean="0"/>
              <a:t> </a:t>
            </a:r>
            <a:r>
              <a:rPr lang="cs-CZ" sz="3600" dirty="0" smtClean="0"/>
              <a:t> 4</a:t>
            </a:r>
            <a:endParaRPr lang="cs-CZ" sz="3600" dirty="0"/>
          </a:p>
        </p:txBody>
      </p:sp>
    </p:spTree>
    <p:extLst>
      <p:ext uri="{BB962C8B-B14F-4D97-AF65-F5344CB8AC3E}">
        <p14:creationId xmlns:p14="http://schemas.microsoft.com/office/powerpoint/2010/main" val="21325401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2. Porovnávání </a:t>
            </a:r>
            <a:r>
              <a:rPr lang="cs-CZ" sz="4000" b="1" dirty="0"/>
              <a:t>přirozených čísel</a:t>
            </a:r>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Zástupný obsah 5">
            <a:extLst>
              <a:ext uri="{FF2B5EF4-FFF2-40B4-BE49-F238E27FC236}">
                <a16:creationId xmlns:a16="http://schemas.microsoft.com/office/drawing/2014/main" xmlns="" id="{A68CB24B-992B-4F64-9319-BB584FD3B8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20915" y="2827345"/>
            <a:ext cx="3962048" cy="3664895"/>
          </a:xfrm>
        </p:spPr>
      </p:pic>
      <p:pic>
        <p:nvPicPr>
          <p:cNvPr id="4" name="Obrázek 3">
            <a:extLst>
              <a:ext uri="{FF2B5EF4-FFF2-40B4-BE49-F238E27FC236}">
                <a16:creationId xmlns:a16="http://schemas.microsoft.com/office/drawing/2014/main" xmlns="" id="{BB652F01-CEB7-49CA-9547-A2AB3FDD2B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0213" y="2827980"/>
            <a:ext cx="3894537" cy="3602446"/>
          </a:xfrm>
          <a:prstGeom prst="rect">
            <a:avLst/>
          </a:prstGeom>
        </p:spPr>
      </p:pic>
      <p:sp>
        <p:nvSpPr>
          <p:cNvPr id="5" name="TextovéPole 4">
            <a:extLst>
              <a:ext uri="{FF2B5EF4-FFF2-40B4-BE49-F238E27FC236}">
                <a16:creationId xmlns:a16="http://schemas.microsoft.com/office/drawing/2014/main" xmlns="" id="{849BC257-FEEB-4C5E-92BD-25A5E59FDA07}"/>
              </a:ext>
            </a:extLst>
          </p:cNvPr>
          <p:cNvSpPr txBox="1"/>
          <p:nvPr/>
        </p:nvSpPr>
        <p:spPr>
          <a:xfrm>
            <a:off x="8095581" y="1947540"/>
            <a:ext cx="2623877" cy="830997"/>
          </a:xfrm>
          <a:prstGeom prst="rect">
            <a:avLst/>
          </a:prstGeom>
          <a:noFill/>
        </p:spPr>
        <p:txBody>
          <a:bodyPr wrap="square" rtlCol="0">
            <a:spAutoFit/>
          </a:bodyPr>
          <a:lstStyle/>
          <a:p>
            <a:r>
              <a:rPr lang="cs-CZ" sz="2400" dirty="0"/>
              <a:t>Toto není příklad prostého zobrazení</a:t>
            </a:r>
          </a:p>
        </p:txBody>
      </p:sp>
      <p:sp>
        <p:nvSpPr>
          <p:cNvPr id="7" name="TextovéPole 6">
            <a:extLst>
              <a:ext uri="{FF2B5EF4-FFF2-40B4-BE49-F238E27FC236}">
                <a16:creationId xmlns:a16="http://schemas.microsoft.com/office/drawing/2014/main" xmlns="" id="{7382D53F-83A5-4107-ACE6-5FA9BE6463D7}"/>
              </a:ext>
            </a:extLst>
          </p:cNvPr>
          <p:cNvSpPr txBox="1"/>
          <p:nvPr/>
        </p:nvSpPr>
        <p:spPr>
          <a:xfrm>
            <a:off x="3767871" y="2028978"/>
            <a:ext cx="2623877" cy="461665"/>
          </a:xfrm>
          <a:prstGeom prst="rect">
            <a:avLst/>
          </a:prstGeom>
          <a:noFill/>
        </p:spPr>
        <p:txBody>
          <a:bodyPr wrap="square" rtlCol="0">
            <a:spAutoFit/>
          </a:bodyPr>
          <a:lstStyle/>
          <a:p>
            <a:r>
              <a:rPr lang="cs-CZ" sz="2400" dirty="0"/>
              <a:t>Toto není zobrazení</a:t>
            </a:r>
          </a:p>
        </p:txBody>
      </p:sp>
      <p:sp>
        <p:nvSpPr>
          <p:cNvPr id="8" name="TextovéPole 7">
            <a:extLst>
              <a:ext uri="{FF2B5EF4-FFF2-40B4-BE49-F238E27FC236}">
                <a16:creationId xmlns:a16="http://schemas.microsoft.com/office/drawing/2014/main" xmlns="" id="{C3B822D1-4EB8-4105-9B1E-E3D532D340DE}"/>
              </a:ext>
            </a:extLst>
          </p:cNvPr>
          <p:cNvSpPr txBox="1"/>
          <p:nvPr/>
        </p:nvSpPr>
        <p:spPr>
          <a:xfrm>
            <a:off x="882050" y="3489990"/>
            <a:ext cx="2142786" cy="830997"/>
          </a:xfrm>
          <a:prstGeom prst="rect">
            <a:avLst/>
          </a:prstGeom>
          <a:noFill/>
        </p:spPr>
        <p:txBody>
          <a:bodyPr wrap="square" rtlCol="0">
            <a:spAutoFit/>
          </a:bodyPr>
          <a:lstStyle/>
          <a:p>
            <a:r>
              <a:rPr lang="cs-CZ" sz="2400" dirty="0"/>
              <a:t>Chyby žáků při porovnávání:</a:t>
            </a:r>
          </a:p>
        </p:txBody>
      </p:sp>
    </p:spTree>
    <p:extLst>
      <p:ext uri="{BB962C8B-B14F-4D97-AF65-F5344CB8AC3E}">
        <p14:creationId xmlns:p14="http://schemas.microsoft.com/office/powerpoint/2010/main" val="5537028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500554" y="365760"/>
            <a:ext cx="10292861" cy="1188720"/>
          </a:xfrm>
        </p:spPr>
        <p:txBody>
          <a:bodyPr>
            <a:normAutofit/>
          </a:bodyPr>
          <a:lstStyle/>
          <a:p>
            <a:r>
              <a:rPr lang="cs-CZ" sz="3700" b="1" dirty="0"/>
              <a:t>2. Porovnávání </a:t>
            </a:r>
            <a:r>
              <a:rPr lang="cs-CZ" sz="4000" b="1" dirty="0"/>
              <a:t>přirozených čísel – vybrané úlohy z učebnic matematiky pro 1. ročník</a:t>
            </a:r>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Zástupný obsah 6">
            <a:extLst>
              <a:ext uri="{FF2B5EF4-FFF2-40B4-BE49-F238E27FC236}">
                <a16:creationId xmlns:a16="http://schemas.microsoft.com/office/drawing/2014/main" xmlns="" id="{90B9630E-2DAA-470F-88C1-C47CA806E97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8920" t="49197" r="3250"/>
          <a:stretch/>
        </p:blipFill>
        <p:spPr>
          <a:xfrm rot="10800000">
            <a:off x="6940059" y="2023620"/>
            <a:ext cx="4220309" cy="4468620"/>
          </a:xfrm>
        </p:spPr>
      </p:pic>
      <p:pic>
        <p:nvPicPr>
          <p:cNvPr id="8" name="Zástupný obsah 7">
            <a:extLst>
              <a:ext uri="{FF2B5EF4-FFF2-40B4-BE49-F238E27FC236}">
                <a16:creationId xmlns:a16="http://schemas.microsoft.com/office/drawing/2014/main" xmlns="" id="{C37EDB04-D467-406B-AC4B-BCB053D29034}"/>
              </a:ext>
            </a:extLst>
          </p:cNvPr>
          <p:cNvPicPr>
            <a:picLocks noChangeAspect="1"/>
          </p:cNvPicPr>
          <p:nvPr/>
        </p:nvPicPr>
        <p:blipFill rotWithShape="1">
          <a:blip r:embed="rId3">
            <a:extLst>
              <a:ext uri="{28A0092B-C50C-407E-A947-70E740481C1C}">
                <a14:useLocalDpi xmlns:a14="http://schemas.microsoft.com/office/drawing/2010/main" val="0"/>
              </a:ext>
            </a:extLst>
          </a:blip>
          <a:srcRect l="1755" t="55849" r="5681" b="10075"/>
          <a:stretch/>
        </p:blipFill>
        <p:spPr>
          <a:xfrm>
            <a:off x="882050" y="2740130"/>
            <a:ext cx="5741322" cy="3089371"/>
          </a:xfrm>
          <a:prstGeom prst="rect">
            <a:avLst/>
          </a:prstGeom>
        </p:spPr>
      </p:pic>
    </p:spTree>
    <p:extLst>
      <p:ext uri="{BB962C8B-B14F-4D97-AF65-F5344CB8AC3E}">
        <p14:creationId xmlns:p14="http://schemas.microsoft.com/office/powerpoint/2010/main" val="16720316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2. Porovnávání </a:t>
            </a:r>
            <a:r>
              <a:rPr lang="cs-CZ" sz="4000" b="1" dirty="0"/>
              <a:t>přirozených čísel</a:t>
            </a:r>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303407" y="2253996"/>
            <a:ext cx="9367204" cy="4238244"/>
          </a:xfrm>
        </p:spPr>
        <p:txBody>
          <a:bodyPr anchor="t">
            <a:normAutofit/>
          </a:bodyPr>
          <a:lstStyle/>
          <a:p>
            <a:r>
              <a:rPr lang="cs-CZ" sz="2400" dirty="0"/>
              <a:t>K porovnávání přirozených čísel využíváme znázornění na číselné ose. Přirozená čísla znázorňujeme pomocí bodů na </a:t>
            </a:r>
            <a:r>
              <a:rPr lang="cs-CZ" sz="2400" dirty="0" smtClean="0"/>
              <a:t>polopřímce </a:t>
            </a:r>
            <a:r>
              <a:rPr lang="cs-CZ" sz="2400" dirty="0"/>
              <a:t>(vodorovné). </a:t>
            </a:r>
          </a:p>
          <a:p>
            <a:r>
              <a:rPr lang="cs-CZ" sz="2400" dirty="0"/>
              <a:t>Porovnávání násobků čísla 10 – využívá se grafického znázornění ve čtvercové síti</a:t>
            </a:r>
          </a:p>
          <a:p>
            <a:r>
              <a:rPr lang="cs-CZ" sz="2400" dirty="0"/>
              <a:t>Porovnávání přirozených čísel pomocí vztahů „n krát více“, „n krát méně“</a:t>
            </a:r>
          </a:p>
          <a:p>
            <a:r>
              <a:rPr lang="cs-CZ" sz="2400" dirty="0"/>
              <a:t>Porovnávání přirozených čísel pomocí zápisu v desítkové soustavě</a:t>
            </a:r>
          </a:p>
          <a:p>
            <a:pPr marL="0" indent="0">
              <a:buNone/>
            </a:pPr>
            <a:endParaRPr lang="cs-CZ" sz="2400" dirty="0"/>
          </a:p>
          <a:p>
            <a:endParaRPr lang="cs-CZ" sz="2400" dirty="0"/>
          </a:p>
        </p:txBody>
      </p:sp>
    </p:spTree>
    <p:extLst>
      <p:ext uri="{BB962C8B-B14F-4D97-AF65-F5344CB8AC3E}">
        <p14:creationId xmlns:p14="http://schemas.microsoft.com/office/powerpoint/2010/main" val="27729325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3. Vyvození operace sčítání </a:t>
            </a:r>
            <a:r>
              <a:rPr lang="cs-CZ" sz="4000" b="1" dirty="0"/>
              <a:t>přirozených čísel</a:t>
            </a:r>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mc:AlternateContent xmlns:mc="http://schemas.openxmlformats.org/markup-compatibility/2006" xmlns:a14="http://schemas.microsoft.com/office/drawing/2010/main">
        <mc:Choice Requires="a14">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303407" y="2253996"/>
                <a:ext cx="9367204" cy="4238244"/>
              </a:xfrm>
            </p:spPr>
            <p:txBody>
              <a:bodyPr anchor="t">
                <a:normAutofit fontScale="77500" lnSpcReduction="20000"/>
              </a:bodyPr>
              <a:lstStyle/>
              <a:p>
                <a:r>
                  <a:rPr lang="cs-CZ" sz="2400" dirty="0"/>
                  <a:t>Nechť M </a:t>
                </a:r>
                <a:r>
                  <a:rPr lang="cs-CZ" sz="2400" dirty="0">
                    <a:latin typeface="Cambria Math" panose="02040503050406030204" pitchFamily="18" charset="0"/>
                    <a:ea typeface="Cambria Math" panose="02040503050406030204" pitchFamily="18" charset="0"/>
                  </a:rPr>
                  <a:t>≠ </a:t>
                </a:r>
                <a:r>
                  <a:rPr lang="cs-CZ" sz="2400" dirty="0">
                    <a:latin typeface="Calibri" panose="020F0502020204030204" pitchFamily="34" charset="0"/>
                    <a:ea typeface="Cambria Math" panose="02040503050406030204" pitchFamily="18" charset="0"/>
                    <a:cs typeface="Calibri" panose="020F0502020204030204" pitchFamily="34" charset="0"/>
                  </a:rPr>
                  <a:t>ø. </a:t>
                </a:r>
                <a:r>
                  <a:rPr lang="cs-CZ" sz="2400" b="1" dirty="0">
                    <a:latin typeface="Calibri" panose="020F0502020204030204" pitchFamily="34" charset="0"/>
                    <a:ea typeface="Cambria Math" panose="02040503050406030204" pitchFamily="18" charset="0"/>
                    <a:cs typeface="Calibri" panose="020F0502020204030204" pitchFamily="34" charset="0"/>
                  </a:rPr>
                  <a:t>Binární operací ○ </a:t>
                </a:r>
                <a:r>
                  <a:rPr lang="cs-CZ" sz="2400" dirty="0">
                    <a:latin typeface="Calibri" panose="020F0502020204030204" pitchFamily="34" charset="0"/>
                    <a:ea typeface="Cambria Math" panose="02040503050406030204" pitchFamily="18" charset="0"/>
                    <a:cs typeface="Calibri" panose="020F0502020204030204" pitchFamily="34" charset="0"/>
                  </a:rPr>
                  <a:t>v množině M rozumíme zobrazení </a:t>
                </a:r>
                <a:r>
                  <a:rPr lang="cs-CZ" sz="2400" dirty="0"/>
                  <a:t>z množiny M x M do množiny M. Jestliže v binární operaci </a:t>
                </a:r>
                <a:r>
                  <a:rPr lang="cs-CZ" sz="2400" dirty="0">
                    <a:latin typeface="Calibri" panose="020F0502020204030204" pitchFamily="34" charset="0"/>
                    <a:ea typeface="Cambria Math" panose="02040503050406030204" pitchFamily="18" charset="0"/>
                    <a:cs typeface="Calibri" panose="020F0502020204030204" pitchFamily="34" charset="0"/>
                  </a:rPr>
                  <a:t>○</a:t>
                </a:r>
                <a:r>
                  <a:rPr lang="cs-CZ" sz="2400" dirty="0"/>
                  <a:t> je vzoru </a:t>
                </a:r>
                <a:r>
                  <a:rPr lang="en-US" sz="2400" dirty="0"/>
                  <a:t>[</a:t>
                </a:r>
                <a:r>
                  <a:rPr lang="en-US" sz="2400" dirty="0" err="1"/>
                  <a:t>x,y</a:t>
                </a:r>
                <a:r>
                  <a:rPr lang="en-US" sz="2400" dirty="0"/>
                  <a:t>] </a:t>
                </a:r>
                <a:r>
                  <a:rPr lang="cs-CZ" sz="2400" dirty="0">
                    <a:latin typeface="Cambria Math" panose="02040503050406030204" pitchFamily="18" charset="0"/>
                    <a:ea typeface="Cambria Math" panose="02040503050406030204" pitchFamily="18" charset="0"/>
                  </a:rPr>
                  <a:t>∈ </a:t>
                </a:r>
                <a:r>
                  <a:rPr lang="en-US" sz="2400" dirty="0"/>
                  <a:t>M x M</a:t>
                </a:r>
                <a:r>
                  <a:rPr lang="cs-CZ" sz="2400" dirty="0"/>
                  <a:t> přiřazen obraz z</a:t>
                </a:r>
                <a:r>
                  <a:rPr lang="en-US" sz="2400" dirty="0"/>
                  <a:t> </a:t>
                </a:r>
                <a:r>
                  <a:rPr lang="cs-CZ" sz="2400" dirty="0">
                    <a:latin typeface="Cambria Math" panose="02040503050406030204" pitchFamily="18" charset="0"/>
                    <a:ea typeface="Cambria Math" panose="02040503050406030204" pitchFamily="18" charset="0"/>
                  </a:rPr>
                  <a:t>∈</a:t>
                </a:r>
                <a:r>
                  <a:rPr lang="en-US" sz="2400" dirty="0"/>
                  <a:t> M</a:t>
                </a:r>
                <a:r>
                  <a:rPr lang="cs-CZ" sz="2400" dirty="0"/>
                  <a:t>, píšeme </a:t>
                </a:r>
                <a:r>
                  <a:rPr lang="cs-CZ" sz="2400" b="1" dirty="0"/>
                  <a:t>x </a:t>
                </a:r>
                <a:r>
                  <a:rPr lang="cs-CZ" sz="2400" b="1" dirty="0">
                    <a:latin typeface="Calibri" panose="020F0502020204030204" pitchFamily="34" charset="0"/>
                    <a:ea typeface="Cambria Math" panose="02040503050406030204" pitchFamily="18" charset="0"/>
                    <a:cs typeface="Calibri" panose="020F0502020204030204" pitchFamily="34" charset="0"/>
                  </a:rPr>
                  <a:t>○ </a:t>
                </a:r>
                <a:r>
                  <a:rPr lang="en-US" sz="2400" b="1" dirty="0">
                    <a:latin typeface="Calibri" panose="020F0502020204030204" pitchFamily="34" charset="0"/>
                    <a:ea typeface="Cambria Math" panose="02040503050406030204" pitchFamily="18" charset="0"/>
                    <a:cs typeface="Calibri" panose="020F0502020204030204" pitchFamily="34" charset="0"/>
                  </a:rPr>
                  <a:t> </a:t>
                </a:r>
                <a:r>
                  <a:rPr lang="cs-CZ" sz="2400" b="1" dirty="0"/>
                  <a:t>y = z</a:t>
                </a:r>
                <a:r>
                  <a:rPr lang="en-US" sz="2400" dirty="0"/>
                  <a:t>.</a:t>
                </a:r>
                <a:endParaRPr lang="cs-CZ" sz="2400" dirty="0"/>
              </a:p>
              <a:p>
                <a:endParaRPr lang="cs-CZ" sz="2400" dirty="0"/>
              </a:p>
              <a:p>
                <a:r>
                  <a:rPr lang="cs-CZ" sz="2400" b="1" dirty="0"/>
                  <a:t>Vlastnosti operace sčítání </a:t>
                </a:r>
                <a:r>
                  <a:rPr lang="cs-CZ" sz="2400" dirty="0"/>
                  <a:t>v množině přirozených čísel </a:t>
                </a:r>
                <a:r>
                  <a:rPr lang="cs-CZ" sz="2400" dirty="0">
                    <a:latin typeface="Cambria Math" panose="02040503050406030204" pitchFamily="18" charset="0"/>
                    <a:ea typeface="Cambria Math" panose="02040503050406030204" pitchFamily="18" charset="0"/>
                  </a:rPr>
                  <a:t>ℕ</a:t>
                </a:r>
                <a:r>
                  <a:rPr lang="cs-CZ" sz="1400" dirty="0">
                    <a:latin typeface="Cambria Math" panose="02040503050406030204" pitchFamily="18" charset="0"/>
                    <a:ea typeface="Cambria Math" panose="02040503050406030204" pitchFamily="18" charset="0"/>
                  </a:rPr>
                  <a:t>0</a:t>
                </a:r>
                <a:r>
                  <a:rPr lang="cs-CZ" sz="2400" dirty="0">
                    <a:latin typeface="Cambria Math" panose="02040503050406030204" pitchFamily="18" charset="0"/>
                    <a:ea typeface="Cambria Math" panose="02040503050406030204" pitchFamily="18" charset="0"/>
                  </a:rPr>
                  <a:t>:</a:t>
                </a:r>
              </a:p>
              <a:p>
                <a:pPr marL="0" indent="0">
                  <a:buNone/>
                </a:pPr>
                <a:r>
                  <a:rPr lang="cs-CZ" sz="2400" dirty="0">
                    <a:latin typeface="Cambria Math" panose="02040503050406030204" pitchFamily="18" charset="0"/>
                    <a:ea typeface="Cambria Math" panose="02040503050406030204" pitchFamily="18" charset="0"/>
                  </a:rPr>
                  <a:t>	</a:t>
                </a:r>
                <a:r>
                  <a:rPr lang="cs-CZ" sz="2400" u="sng" dirty="0">
                    <a:latin typeface="Cambria Math" panose="02040503050406030204" pitchFamily="18" charset="0"/>
                    <a:ea typeface="Cambria Math" panose="02040503050406030204" pitchFamily="18" charset="0"/>
                  </a:rPr>
                  <a:t>ND</a:t>
                </a:r>
                <a:r>
                  <a:rPr lang="cs-CZ" sz="2400" dirty="0">
                    <a:latin typeface="Cambria Math" panose="02040503050406030204" pitchFamily="18" charset="0"/>
                    <a:ea typeface="Cambria Math" panose="02040503050406030204" pitchFamily="18" charset="0"/>
                  </a:rPr>
                  <a:t> ˄ </a:t>
                </a:r>
                <a:r>
                  <a:rPr lang="cs-CZ" sz="2400" u="sng" dirty="0">
                    <a:latin typeface="Cambria Math" panose="02040503050406030204" pitchFamily="18" charset="0"/>
                    <a:ea typeface="Cambria Math" panose="02040503050406030204" pitchFamily="18" charset="0"/>
                  </a:rPr>
                  <a:t>K</a:t>
                </a:r>
                <a:r>
                  <a:rPr lang="cs-CZ" sz="2400" dirty="0">
                    <a:latin typeface="Cambria Math" panose="02040503050406030204" pitchFamily="18" charset="0"/>
                    <a:ea typeface="Cambria Math" panose="02040503050406030204" pitchFamily="18" charset="0"/>
                  </a:rPr>
                  <a:t> ˄ </a:t>
                </a:r>
                <a:r>
                  <a:rPr lang="cs-CZ" sz="2400" u="sng" dirty="0">
                    <a:latin typeface="Cambria Math" panose="02040503050406030204" pitchFamily="18" charset="0"/>
                    <a:ea typeface="Cambria Math" panose="02040503050406030204" pitchFamily="18" charset="0"/>
                  </a:rPr>
                  <a:t>A</a:t>
                </a:r>
                <a:r>
                  <a:rPr lang="cs-CZ" sz="2400" dirty="0">
                    <a:latin typeface="Cambria Math" panose="02040503050406030204" pitchFamily="18" charset="0"/>
                    <a:ea typeface="Cambria Math" panose="02040503050406030204" pitchFamily="18" charset="0"/>
                  </a:rPr>
                  <a:t> ˄ </a:t>
                </a:r>
                <a:r>
                  <a:rPr lang="cs-CZ" sz="2400" u="sng" dirty="0">
                    <a:latin typeface="Cambria Math" panose="02040503050406030204" pitchFamily="18" charset="0"/>
                    <a:ea typeface="Cambria Math" panose="02040503050406030204" pitchFamily="18" charset="0"/>
                  </a:rPr>
                  <a:t>EN</a:t>
                </a:r>
                <a:r>
                  <a:rPr lang="cs-CZ" sz="2400" dirty="0">
                    <a:latin typeface="Cambria Math" panose="02040503050406030204" pitchFamily="18" charset="0"/>
                    <a:ea typeface="Cambria Math" panose="02040503050406030204" pitchFamily="18" charset="0"/>
                  </a:rPr>
                  <a:t> ˄ </a:t>
                </a:r>
                <a:r>
                  <a:rPr lang="cs-CZ" sz="2400" strike="sngStrike" dirty="0">
                    <a:latin typeface="Cambria Math" panose="02040503050406030204" pitchFamily="18" charset="0"/>
                    <a:ea typeface="Cambria Math" panose="02040503050406030204" pitchFamily="18" charset="0"/>
                  </a:rPr>
                  <a:t>EI</a:t>
                </a:r>
                <a:r>
                  <a:rPr lang="cs-CZ" sz="2400" dirty="0">
                    <a:latin typeface="Cambria Math" panose="02040503050406030204" pitchFamily="18" charset="0"/>
                    <a:ea typeface="Cambria Math" panose="02040503050406030204" pitchFamily="18" charset="0"/>
                  </a:rPr>
                  <a:t> ˄ </a:t>
                </a:r>
                <a:r>
                  <a:rPr lang="cs-CZ" sz="2400" strike="sngStrike" dirty="0">
                    <a:latin typeface="Cambria Math" panose="02040503050406030204" pitchFamily="18" charset="0"/>
                    <a:ea typeface="Cambria Math" panose="02040503050406030204" pitchFamily="18" charset="0"/>
                  </a:rPr>
                  <a:t>ZR</a:t>
                </a:r>
                <a:r>
                  <a:rPr lang="cs-CZ" sz="2400" dirty="0">
                    <a:latin typeface="Cambria Math" panose="02040503050406030204" pitchFamily="18" charset="0"/>
                    <a:ea typeface="Cambria Math" panose="02040503050406030204" pitchFamily="18" charset="0"/>
                  </a:rPr>
                  <a:t>		e = 0</a:t>
                </a:r>
              </a:p>
              <a:p>
                <a:pPr marL="0" indent="0">
                  <a:buNone/>
                </a:pPr>
                <a:r>
                  <a:rPr lang="cs-CZ" sz="2400" dirty="0">
                    <a:latin typeface="Cambria Math" panose="02040503050406030204" pitchFamily="18" charset="0"/>
                    <a:ea typeface="Cambria Math" panose="02040503050406030204" pitchFamily="18" charset="0"/>
                  </a:rPr>
                  <a:t>ND: (∀ </a:t>
                </a:r>
                <a:r>
                  <a:rPr lang="cs-CZ" sz="3200" dirty="0">
                    <a:latin typeface="Vijaya" panose="020B0502040204020203" pitchFamily="18" charset="0"/>
                    <a:ea typeface="Cambria Math" panose="02040503050406030204" pitchFamily="18" charset="0"/>
                    <a:cs typeface="Vijaya" panose="020B0502040204020203" pitchFamily="18" charset="0"/>
                  </a:rPr>
                  <a:t>a</a:t>
                </a:r>
                <a:r>
                  <a:rPr lang="cs-CZ" sz="2400" dirty="0">
                    <a:latin typeface="Cambria Math" panose="02040503050406030204" pitchFamily="18" charset="0"/>
                    <a:ea typeface="Cambria Math" panose="02040503050406030204" pitchFamily="18" charset="0"/>
                  </a:rPr>
                  <a:t>, b ∈ ℕ)(∃ c ∈ ℕ)</a:t>
                </a:r>
                <a:r>
                  <a:rPr lang="en-US" sz="2400" dirty="0">
                    <a:latin typeface="Cambria Math" panose="02040503050406030204" pitchFamily="18" charset="0"/>
                    <a:ea typeface="Cambria Math" panose="02040503050406030204" pitchFamily="18" charset="0"/>
                  </a:rPr>
                  <a:t>[</a:t>
                </a:r>
                <a:r>
                  <a:rPr lang="cs-CZ" sz="3200" dirty="0">
                    <a:latin typeface="Vijaya" panose="020B0502040204020203" pitchFamily="18" charset="0"/>
                    <a:ea typeface="Cambria Math" panose="02040503050406030204" pitchFamily="18" charset="0"/>
                    <a:cs typeface="Vijaya" panose="020B0502040204020203" pitchFamily="18" charset="0"/>
                  </a:rPr>
                  <a:t>a</a:t>
                </a:r>
                <a:r>
                  <a:rPr lang="en-US" sz="2400" dirty="0">
                    <a:latin typeface="Cambria Math" panose="02040503050406030204" pitchFamily="18" charset="0"/>
                    <a:ea typeface="Cambria Math" panose="02040503050406030204" pitchFamily="18" charset="0"/>
                  </a:rPr>
                  <a:t> </a:t>
                </a:r>
                <a:r>
                  <a:rPr lang="cs-CZ" sz="2400" dirty="0">
                    <a:latin typeface="Cambria Math" panose="02040503050406030204" pitchFamily="18" charset="0"/>
                    <a:ea typeface="Cambria Math" panose="02040503050406030204" pitchFamily="18" charset="0"/>
                  </a:rPr>
                  <a:t>+ b = c</a:t>
                </a:r>
                <a:r>
                  <a:rPr lang="en-US" sz="2400" dirty="0">
                    <a:latin typeface="Cambria Math" panose="02040503050406030204" pitchFamily="18" charset="0"/>
                    <a:ea typeface="Cambria Math" panose="02040503050406030204" pitchFamily="18" charset="0"/>
                  </a:rPr>
                  <a:t>]</a:t>
                </a:r>
                <a:endParaRPr lang="cs-CZ" sz="2400" dirty="0">
                  <a:latin typeface="Cambria Math" panose="02040503050406030204" pitchFamily="18" charset="0"/>
                  <a:ea typeface="Cambria Math" panose="02040503050406030204" pitchFamily="18" charset="0"/>
                </a:endParaRPr>
              </a:p>
              <a:p>
                <a:pPr marL="0" indent="0">
                  <a:buNone/>
                </a:pPr>
                <a:r>
                  <a:rPr lang="cs-CZ" sz="2400" dirty="0">
                    <a:latin typeface="Cambria Math" panose="02040503050406030204" pitchFamily="18" charset="0"/>
                    <a:ea typeface="Cambria Math" panose="02040503050406030204" pitchFamily="18" charset="0"/>
                  </a:rPr>
                  <a:t>K:  (∀ </a:t>
                </a:r>
                <a:r>
                  <a:rPr lang="cs-CZ" sz="3200" dirty="0">
                    <a:latin typeface="Vijaya" panose="020B0502040204020203" pitchFamily="18" charset="0"/>
                    <a:ea typeface="Cambria Math" panose="02040503050406030204" pitchFamily="18" charset="0"/>
                    <a:cs typeface="Vijaya" panose="020B0502040204020203" pitchFamily="18" charset="0"/>
                  </a:rPr>
                  <a:t>a</a:t>
                </a:r>
                <a:r>
                  <a:rPr lang="cs-CZ" sz="2400" dirty="0">
                    <a:latin typeface="Cambria Math" panose="02040503050406030204" pitchFamily="18" charset="0"/>
                    <a:ea typeface="Cambria Math" panose="02040503050406030204" pitchFamily="18" charset="0"/>
                  </a:rPr>
                  <a:t>, b ∈ ℕ)</a:t>
                </a:r>
                <a:r>
                  <a:rPr lang="en-US" sz="2400" dirty="0">
                    <a:latin typeface="Cambria Math" panose="02040503050406030204" pitchFamily="18" charset="0"/>
                    <a:ea typeface="Cambria Math" panose="02040503050406030204" pitchFamily="18" charset="0"/>
                  </a:rPr>
                  <a:t>[</a:t>
                </a:r>
                <a:r>
                  <a:rPr lang="cs-CZ" sz="3200" dirty="0">
                    <a:latin typeface="Vijaya" panose="020B0502040204020203" pitchFamily="18" charset="0"/>
                    <a:ea typeface="Cambria Math" panose="02040503050406030204" pitchFamily="18" charset="0"/>
                    <a:cs typeface="Vijaya" panose="020B0502040204020203" pitchFamily="18" charset="0"/>
                  </a:rPr>
                  <a:t>a</a:t>
                </a:r>
                <a:r>
                  <a:rPr lang="en-US" sz="2400" dirty="0">
                    <a:latin typeface="Cambria Math" panose="02040503050406030204" pitchFamily="18" charset="0"/>
                    <a:ea typeface="Cambria Math" panose="02040503050406030204" pitchFamily="18" charset="0"/>
                  </a:rPr>
                  <a:t> </a:t>
                </a:r>
                <a:r>
                  <a:rPr lang="cs-CZ" sz="2400" dirty="0">
                    <a:latin typeface="Cambria Math" panose="02040503050406030204" pitchFamily="18" charset="0"/>
                    <a:ea typeface="Cambria Math" panose="02040503050406030204" pitchFamily="18" charset="0"/>
                  </a:rPr>
                  <a:t>+ b = b + </a:t>
                </a:r>
                <a:r>
                  <a:rPr lang="cs-CZ" sz="3200" dirty="0">
                    <a:latin typeface="Vijaya" panose="020B0502040204020203" pitchFamily="18" charset="0"/>
                    <a:ea typeface="Cambria Math" panose="02040503050406030204" pitchFamily="18" charset="0"/>
                    <a:cs typeface="Vijaya" panose="020B0502040204020203" pitchFamily="18" charset="0"/>
                  </a:rPr>
                  <a:t>a</a:t>
                </a:r>
                <a:r>
                  <a:rPr lang="en-US" sz="2400" dirty="0">
                    <a:latin typeface="Cambria Math" panose="02040503050406030204" pitchFamily="18" charset="0"/>
                    <a:ea typeface="Cambria Math" panose="02040503050406030204" pitchFamily="18" charset="0"/>
                  </a:rPr>
                  <a:t>]</a:t>
                </a:r>
                <a:endParaRPr lang="cs-CZ" sz="2400" dirty="0">
                  <a:latin typeface="Cambria Math" panose="02040503050406030204" pitchFamily="18" charset="0"/>
                  <a:ea typeface="Cambria Math" panose="02040503050406030204" pitchFamily="18" charset="0"/>
                </a:endParaRPr>
              </a:p>
              <a:p>
                <a:pPr marL="0" indent="0">
                  <a:buNone/>
                </a:pPr>
                <a:r>
                  <a:rPr lang="cs-CZ" sz="2400" dirty="0">
                    <a:latin typeface="Cambria Math" panose="02040503050406030204" pitchFamily="18" charset="0"/>
                    <a:ea typeface="Cambria Math" panose="02040503050406030204" pitchFamily="18" charset="0"/>
                  </a:rPr>
                  <a:t>A: (∀ </a:t>
                </a:r>
                <a:r>
                  <a:rPr lang="cs-CZ" sz="3200" dirty="0">
                    <a:latin typeface="Vijaya" panose="020B0502040204020203" pitchFamily="18" charset="0"/>
                    <a:ea typeface="Cambria Math" panose="02040503050406030204" pitchFamily="18" charset="0"/>
                    <a:cs typeface="Vijaya" panose="020B0502040204020203" pitchFamily="18" charset="0"/>
                  </a:rPr>
                  <a:t>a</a:t>
                </a:r>
                <a:r>
                  <a:rPr lang="cs-CZ" sz="2400" dirty="0">
                    <a:latin typeface="Cambria Math" panose="02040503050406030204" pitchFamily="18" charset="0"/>
                    <a:ea typeface="Cambria Math" panose="02040503050406030204" pitchFamily="18" charset="0"/>
                  </a:rPr>
                  <a:t>, b, c ∈ ℕ)</a:t>
                </a:r>
                <a:r>
                  <a:rPr lang="en-US" sz="2400" dirty="0">
                    <a:latin typeface="Cambria Math" panose="02040503050406030204" pitchFamily="18" charset="0"/>
                    <a:ea typeface="Cambria Math" panose="02040503050406030204" pitchFamily="18" charset="0"/>
                  </a:rPr>
                  <a:t>[</a:t>
                </a:r>
                <a:r>
                  <a:rPr lang="cs-CZ" sz="2400" dirty="0">
                    <a:latin typeface="Cambria Math" panose="02040503050406030204" pitchFamily="18" charset="0"/>
                    <a:ea typeface="Cambria Math" panose="02040503050406030204" pitchFamily="18" charset="0"/>
                  </a:rPr>
                  <a:t>(</a:t>
                </a:r>
                <a:r>
                  <a:rPr lang="cs-CZ" sz="3200" dirty="0">
                    <a:latin typeface="Vijaya" panose="020B0502040204020203" pitchFamily="18" charset="0"/>
                    <a:ea typeface="Cambria Math" panose="02040503050406030204" pitchFamily="18" charset="0"/>
                    <a:cs typeface="Vijaya" panose="020B0502040204020203" pitchFamily="18" charset="0"/>
                  </a:rPr>
                  <a:t>a</a:t>
                </a:r>
                <a:r>
                  <a:rPr lang="en-US" sz="2400" dirty="0">
                    <a:latin typeface="Cambria Math" panose="02040503050406030204" pitchFamily="18" charset="0"/>
                    <a:ea typeface="Cambria Math" panose="02040503050406030204" pitchFamily="18" charset="0"/>
                  </a:rPr>
                  <a:t> </a:t>
                </a:r>
                <a:r>
                  <a:rPr lang="cs-CZ" sz="2400" dirty="0">
                    <a:latin typeface="Cambria Math" panose="02040503050406030204" pitchFamily="18" charset="0"/>
                    <a:ea typeface="Cambria Math" panose="02040503050406030204" pitchFamily="18" charset="0"/>
                  </a:rPr>
                  <a:t>+ b)+ c = </a:t>
                </a:r>
                <a:r>
                  <a:rPr lang="cs-CZ" sz="3200" dirty="0">
                    <a:latin typeface="Vijaya" panose="020B0502040204020203" pitchFamily="18" charset="0"/>
                    <a:ea typeface="Cambria Math" panose="02040503050406030204" pitchFamily="18" charset="0"/>
                    <a:cs typeface="Vijaya" panose="020B0502040204020203" pitchFamily="18" charset="0"/>
                  </a:rPr>
                  <a:t>a</a:t>
                </a:r>
                <a:r>
                  <a:rPr lang="cs-CZ" sz="2400" dirty="0">
                    <a:latin typeface="Cambria Math" panose="02040503050406030204" pitchFamily="18" charset="0"/>
                    <a:ea typeface="Cambria Math" panose="02040503050406030204" pitchFamily="18" charset="0"/>
                  </a:rPr>
                  <a:t> + (b + c)</a:t>
                </a:r>
                <a:r>
                  <a:rPr lang="en-US" sz="2400" dirty="0">
                    <a:latin typeface="Cambria Math" panose="02040503050406030204" pitchFamily="18" charset="0"/>
                    <a:ea typeface="Cambria Math" panose="02040503050406030204" pitchFamily="18" charset="0"/>
                  </a:rPr>
                  <a:t>]</a:t>
                </a:r>
                <a:endParaRPr lang="cs-CZ" sz="2400" dirty="0">
                  <a:latin typeface="Cambria Math" panose="02040503050406030204" pitchFamily="18" charset="0"/>
                  <a:ea typeface="Cambria Math" panose="02040503050406030204" pitchFamily="18" charset="0"/>
                </a:endParaRPr>
              </a:p>
              <a:p>
                <a:pPr marL="0" indent="0">
                  <a:buNone/>
                </a:pPr>
                <a:r>
                  <a:rPr lang="cs-CZ" sz="2400" dirty="0">
                    <a:latin typeface="Cambria Math" panose="02040503050406030204" pitchFamily="18" charset="0"/>
                    <a:ea typeface="Cambria Math" panose="02040503050406030204" pitchFamily="18" charset="0"/>
                  </a:rPr>
                  <a:t>EN: (∃ e ∈ ℕ) (∀ </a:t>
                </a:r>
                <a:r>
                  <a:rPr lang="cs-CZ" sz="3200" dirty="0">
                    <a:latin typeface="Vijaya" panose="020B0502040204020203" pitchFamily="18" charset="0"/>
                    <a:ea typeface="Cambria Math" panose="02040503050406030204" pitchFamily="18" charset="0"/>
                    <a:cs typeface="Vijaya" panose="020B0502040204020203" pitchFamily="18" charset="0"/>
                  </a:rPr>
                  <a:t>a</a:t>
                </a:r>
                <a:r>
                  <a:rPr lang="cs-CZ" sz="2400" dirty="0">
                    <a:latin typeface="Cambria Math" panose="02040503050406030204" pitchFamily="18" charset="0"/>
                    <a:ea typeface="Cambria Math" panose="02040503050406030204" pitchFamily="18" charset="0"/>
                  </a:rPr>
                  <a:t> ∈ ℕ)</a:t>
                </a:r>
                <a:r>
                  <a:rPr lang="en-US" sz="2400" dirty="0">
                    <a:latin typeface="Cambria Math" panose="02040503050406030204" pitchFamily="18" charset="0"/>
                    <a:ea typeface="Cambria Math" panose="02040503050406030204" pitchFamily="18" charset="0"/>
                  </a:rPr>
                  <a:t> [</a:t>
                </a:r>
                <a:r>
                  <a:rPr lang="cs-CZ" sz="3200" dirty="0">
                    <a:latin typeface="Vijaya" panose="020B0502040204020203" pitchFamily="18" charset="0"/>
                    <a:ea typeface="Cambria Math" panose="02040503050406030204" pitchFamily="18" charset="0"/>
                    <a:cs typeface="Vijaya" panose="020B0502040204020203" pitchFamily="18" charset="0"/>
                  </a:rPr>
                  <a:t>a</a:t>
                </a:r>
                <a:r>
                  <a:rPr lang="en-US" sz="2400" dirty="0">
                    <a:latin typeface="Cambria Math" panose="02040503050406030204" pitchFamily="18" charset="0"/>
                    <a:ea typeface="Cambria Math" panose="02040503050406030204" pitchFamily="18" charset="0"/>
                  </a:rPr>
                  <a:t> </a:t>
                </a:r>
                <a:r>
                  <a:rPr lang="cs-CZ" sz="2400" dirty="0">
                    <a:latin typeface="Cambria Math" panose="02040503050406030204" pitchFamily="18" charset="0"/>
                    <a:ea typeface="Cambria Math" panose="02040503050406030204" pitchFamily="18" charset="0"/>
                  </a:rPr>
                  <a:t>+ e = e + </a:t>
                </a:r>
                <a:r>
                  <a:rPr lang="cs-CZ" sz="3200" dirty="0">
                    <a:latin typeface="Vijaya" panose="020B0502040204020203" pitchFamily="18" charset="0"/>
                    <a:ea typeface="Cambria Math" panose="02040503050406030204" pitchFamily="18" charset="0"/>
                    <a:cs typeface="Vijaya" panose="020B0502040204020203" pitchFamily="18" charset="0"/>
                  </a:rPr>
                  <a:t>a</a:t>
                </a:r>
                <a:r>
                  <a:rPr lang="cs-CZ" sz="2400" dirty="0">
                    <a:latin typeface="Cambria Math" panose="02040503050406030204" pitchFamily="18" charset="0"/>
                    <a:ea typeface="Cambria Math" panose="02040503050406030204" pitchFamily="18" charset="0"/>
                  </a:rPr>
                  <a:t> = </a:t>
                </a:r>
                <a:r>
                  <a:rPr lang="cs-CZ" sz="3200" dirty="0">
                    <a:latin typeface="Vijaya" panose="020B0502040204020203" pitchFamily="18" charset="0"/>
                    <a:ea typeface="Cambria Math" panose="02040503050406030204" pitchFamily="18" charset="0"/>
                    <a:cs typeface="Vijaya" panose="020B0502040204020203" pitchFamily="18" charset="0"/>
                  </a:rPr>
                  <a:t>a</a:t>
                </a:r>
                <a:r>
                  <a:rPr lang="en-US" sz="2400" dirty="0">
                    <a:latin typeface="Cambria Math" panose="02040503050406030204" pitchFamily="18" charset="0"/>
                    <a:ea typeface="Cambria Math" panose="02040503050406030204" pitchFamily="18" charset="0"/>
                  </a:rPr>
                  <a:t>]</a:t>
                </a:r>
                <a:endParaRPr lang="cs-CZ" sz="2400" dirty="0">
                  <a:latin typeface="Cambria Math" panose="02040503050406030204" pitchFamily="18" charset="0"/>
                  <a:ea typeface="Cambria Math" panose="02040503050406030204" pitchFamily="18" charset="0"/>
                </a:endParaRPr>
              </a:p>
              <a:p>
                <a:pPr marL="0" indent="0">
                  <a:buNone/>
                </a:pPr>
                <a:r>
                  <a:rPr lang="cs-CZ" sz="2400" dirty="0">
                    <a:latin typeface="Cambria Math" panose="02040503050406030204" pitchFamily="18" charset="0"/>
                    <a:ea typeface="Cambria Math" panose="02040503050406030204" pitchFamily="18" charset="0"/>
                  </a:rPr>
                  <a:t>EI: (∀ </a:t>
                </a:r>
                <a:r>
                  <a:rPr lang="cs-CZ" sz="3200" dirty="0">
                    <a:latin typeface="Vijaya" panose="020B0502040204020203" pitchFamily="18" charset="0"/>
                    <a:ea typeface="Cambria Math" panose="02040503050406030204" pitchFamily="18" charset="0"/>
                    <a:cs typeface="Vijaya" panose="020B0502040204020203" pitchFamily="18" charset="0"/>
                  </a:rPr>
                  <a:t>a</a:t>
                </a:r>
                <a:r>
                  <a:rPr lang="cs-CZ" sz="2400" dirty="0">
                    <a:latin typeface="Cambria Math" panose="02040503050406030204" pitchFamily="18" charset="0"/>
                    <a:ea typeface="Cambria Math" panose="02040503050406030204" pitchFamily="18" charset="0"/>
                  </a:rPr>
                  <a:t> ∈ ℕ) (∃ </a:t>
                </a:r>
                <a14:m>
                  <m:oMath xmlns:m="http://schemas.openxmlformats.org/officeDocument/2006/math">
                    <m:acc>
                      <m:accPr>
                        <m:chr m:val="̅"/>
                        <m:ctrlPr>
                          <a:rPr lang="cs-CZ" sz="2400" i="1" smtClean="0">
                            <a:latin typeface="Cambria Math" panose="02040503050406030204" pitchFamily="18" charset="0"/>
                            <a:ea typeface="Cambria Math" panose="02040503050406030204" pitchFamily="18" charset="0"/>
                          </a:rPr>
                        </m:ctrlPr>
                      </m:accPr>
                      <m:e>
                        <m:r>
                          <a:rPr lang="cs-CZ" sz="2400" b="0" i="1" smtClean="0">
                            <a:latin typeface="Cambria Math" panose="02040503050406030204" pitchFamily="18" charset="0"/>
                            <a:ea typeface="Cambria Math" panose="02040503050406030204" pitchFamily="18" charset="0"/>
                          </a:rPr>
                          <m:t>𝑎</m:t>
                        </m:r>
                      </m:e>
                    </m:acc>
                  </m:oMath>
                </a14:m>
                <a:r>
                  <a:rPr lang="cs-CZ" sz="2400" dirty="0">
                    <a:latin typeface="Cambria Math" panose="02040503050406030204" pitchFamily="18" charset="0"/>
                    <a:ea typeface="Cambria Math" panose="02040503050406030204" pitchFamily="18" charset="0"/>
                  </a:rPr>
                  <a:t> ∈ ℕ)</a:t>
                </a:r>
                <a:r>
                  <a:rPr lang="en-US" sz="2400" dirty="0">
                    <a:latin typeface="Cambria Math" panose="02040503050406030204" pitchFamily="18" charset="0"/>
                    <a:ea typeface="Cambria Math" panose="02040503050406030204" pitchFamily="18" charset="0"/>
                  </a:rPr>
                  <a:t> [</a:t>
                </a:r>
                <a:r>
                  <a:rPr lang="cs-CZ" sz="3200" dirty="0">
                    <a:latin typeface="Vijaya" panose="020B0502040204020203" pitchFamily="18" charset="0"/>
                    <a:ea typeface="Cambria Math" panose="02040503050406030204" pitchFamily="18" charset="0"/>
                    <a:cs typeface="Vijaya" panose="020B0502040204020203" pitchFamily="18" charset="0"/>
                  </a:rPr>
                  <a:t>a</a:t>
                </a:r>
                <a:r>
                  <a:rPr lang="en-US" sz="2400" dirty="0">
                    <a:latin typeface="Cambria Math" panose="02040503050406030204" pitchFamily="18" charset="0"/>
                    <a:ea typeface="Cambria Math" panose="02040503050406030204" pitchFamily="18" charset="0"/>
                  </a:rPr>
                  <a:t> </a:t>
                </a:r>
                <a:r>
                  <a:rPr lang="cs-CZ" sz="2400" dirty="0">
                    <a:latin typeface="Cambria Math" panose="02040503050406030204" pitchFamily="18" charset="0"/>
                    <a:ea typeface="Cambria Math" panose="02040503050406030204" pitchFamily="18" charset="0"/>
                  </a:rPr>
                  <a:t>+ </a:t>
                </a:r>
                <a14:m>
                  <m:oMath xmlns:m="http://schemas.openxmlformats.org/officeDocument/2006/math">
                    <m:acc>
                      <m:accPr>
                        <m:chr m:val="̅"/>
                        <m:ctrlPr>
                          <a:rPr lang="cs-CZ" sz="2400" i="1">
                            <a:latin typeface="Cambria Math" panose="02040503050406030204" pitchFamily="18" charset="0"/>
                            <a:ea typeface="Cambria Math" panose="02040503050406030204" pitchFamily="18" charset="0"/>
                          </a:rPr>
                        </m:ctrlPr>
                      </m:accPr>
                      <m:e>
                        <m:r>
                          <a:rPr lang="cs-CZ" sz="2400" i="1">
                            <a:latin typeface="Cambria Math" panose="02040503050406030204" pitchFamily="18" charset="0"/>
                            <a:ea typeface="Cambria Math" panose="02040503050406030204" pitchFamily="18" charset="0"/>
                          </a:rPr>
                          <m:t>𝑎</m:t>
                        </m:r>
                      </m:e>
                    </m:acc>
                  </m:oMath>
                </a14:m>
                <a:r>
                  <a:rPr lang="cs-CZ" sz="2400" dirty="0">
                    <a:latin typeface="Cambria Math" panose="02040503050406030204" pitchFamily="18" charset="0"/>
                    <a:ea typeface="Cambria Math" panose="02040503050406030204" pitchFamily="18" charset="0"/>
                  </a:rPr>
                  <a:t> = </a:t>
                </a:r>
                <a14:m>
                  <m:oMath xmlns:m="http://schemas.openxmlformats.org/officeDocument/2006/math">
                    <m:acc>
                      <m:accPr>
                        <m:chr m:val="̅"/>
                        <m:ctrlPr>
                          <a:rPr lang="cs-CZ" sz="2400" i="1">
                            <a:latin typeface="Cambria Math" panose="02040503050406030204" pitchFamily="18" charset="0"/>
                            <a:ea typeface="Cambria Math" panose="02040503050406030204" pitchFamily="18" charset="0"/>
                          </a:rPr>
                        </m:ctrlPr>
                      </m:accPr>
                      <m:e>
                        <m:r>
                          <a:rPr lang="cs-CZ" sz="2400" i="1">
                            <a:latin typeface="Cambria Math" panose="02040503050406030204" pitchFamily="18" charset="0"/>
                            <a:ea typeface="Cambria Math" panose="02040503050406030204" pitchFamily="18" charset="0"/>
                          </a:rPr>
                          <m:t>𝑎</m:t>
                        </m:r>
                      </m:e>
                    </m:acc>
                  </m:oMath>
                </a14:m>
                <a:r>
                  <a:rPr lang="cs-CZ" sz="2400" dirty="0">
                    <a:latin typeface="Cambria Math" panose="02040503050406030204" pitchFamily="18" charset="0"/>
                    <a:ea typeface="Cambria Math" panose="02040503050406030204" pitchFamily="18" charset="0"/>
                  </a:rPr>
                  <a:t> +</a:t>
                </a:r>
                <a:r>
                  <a:rPr lang="cs-CZ" sz="2400" dirty="0">
                    <a:latin typeface="Vijaya" panose="020B0502040204020203" pitchFamily="18" charset="0"/>
                    <a:ea typeface="Cambria Math" panose="02040503050406030204" pitchFamily="18" charset="0"/>
                    <a:cs typeface="Vijaya" panose="020B0502040204020203" pitchFamily="18" charset="0"/>
                  </a:rPr>
                  <a:t> </a:t>
                </a:r>
                <a:r>
                  <a:rPr lang="cs-CZ" sz="3200" dirty="0">
                    <a:latin typeface="Vijaya" panose="020B0502040204020203" pitchFamily="18" charset="0"/>
                    <a:ea typeface="Cambria Math" panose="02040503050406030204" pitchFamily="18" charset="0"/>
                    <a:cs typeface="Vijaya" panose="020B0502040204020203" pitchFamily="18" charset="0"/>
                  </a:rPr>
                  <a:t>a </a:t>
                </a:r>
                <a:r>
                  <a:rPr lang="cs-CZ" sz="2400" dirty="0">
                    <a:latin typeface="Cambria Math" panose="02040503050406030204" pitchFamily="18" charset="0"/>
                    <a:ea typeface="Cambria Math" panose="02040503050406030204" pitchFamily="18" charset="0"/>
                  </a:rPr>
                  <a:t>= e</a:t>
                </a:r>
                <a:r>
                  <a:rPr lang="en-US" sz="2400" dirty="0">
                    <a:latin typeface="Cambria Math" panose="02040503050406030204" pitchFamily="18" charset="0"/>
                    <a:ea typeface="Cambria Math" panose="02040503050406030204" pitchFamily="18" charset="0"/>
                  </a:rPr>
                  <a:t>]</a:t>
                </a:r>
                <a:endParaRPr lang="cs-CZ" sz="2400" dirty="0">
                  <a:latin typeface="Cambria Math" panose="02040503050406030204" pitchFamily="18" charset="0"/>
                  <a:ea typeface="Cambria Math" panose="02040503050406030204" pitchFamily="18" charset="0"/>
                </a:endParaRPr>
              </a:p>
              <a:p>
                <a:pPr marL="0" indent="0">
                  <a:buNone/>
                </a:pPr>
                <a:r>
                  <a:rPr lang="cs-CZ" sz="2400" dirty="0">
                    <a:latin typeface="Cambria Math" panose="02040503050406030204" pitchFamily="18" charset="0"/>
                    <a:ea typeface="Cambria Math" panose="02040503050406030204" pitchFamily="18" charset="0"/>
                  </a:rPr>
                  <a:t>ZR: (∀ </a:t>
                </a:r>
                <a:r>
                  <a:rPr lang="cs-CZ" sz="3200" dirty="0">
                    <a:latin typeface="Vijaya" panose="020B0502040204020203" pitchFamily="18" charset="0"/>
                    <a:ea typeface="Cambria Math" panose="02040503050406030204" pitchFamily="18" charset="0"/>
                    <a:cs typeface="Vijaya" panose="020B0502040204020203" pitchFamily="18" charset="0"/>
                  </a:rPr>
                  <a:t>a</a:t>
                </a:r>
                <a:r>
                  <a:rPr lang="cs-CZ" sz="2400" dirty="0">
                    <a:latin typeface="Cambria Math" panose="02040503050406030204" pitchFamily="18" charset="0"/>
                    <a:ea typeface="Cambria Math" panose="02040503050406030204" pitchFamily="18" charset="0"/>
                  </a:rPr>
                  <a:t>, b ∈ ℕ)(∃ x, y ∈ ℕ)</a:t>
                </a:r>
                <a:r>
                  <a:rPr lang="en-US" sz="2400" dirty="0">
                    <a:latin typeface="Cambria Math" panose="02040503050406030204" pitchFamily="18" charset="0"/>
                    <a:ea typeface="Cambria Math" panose="02040503050406030204" pitchFamily="18" charset="0"/>
                  </a:rPr>
                  <a:t>[</a:t>
                </a:r>
                <a:r>
                  <a:rPr lang="cs-CZ" sz="3200" dirty="0">
                    <a:latin typeface="Vijaya" panose="020B0502040204020203" pitchFamily="18" charset="0"/>
                    <a:ea typeface="Cambria Math" panose="02040503050406030204" pitchFamily="18" charset="0"/>
                    <a:cs typeface="Vijaya" panose="020B0502040204020203" pitchFamily="18" charset="0"/>
                  </a:rPr>
                  <a:t>a</a:t>
                </a:r>
                <a:r>
                  <a:rPr lang="en-US" sz="2400" dirty="0">
                    <a:latin typeface="Cambria Math" panose="02040503050406030204" pitchFamily="18" charset="0"/>
                    <a:ea typeface="Cambria Math" panose="02040503050406030204" pitchFamily="18" charset="0"/>
                  </a:rPr>
                  <a:t> </a:t>
                </a:r>
                <a:r>
                  <a:rPr lang="cs-CZ" sz="2400" dirty="0">
                    <a:latin typeface="Cambria Math" panose="02040503050406030204" pitchFamily="18" charset="0"/>
                    <a:ea typeface="Cambria Math" panose="02040503050406030204" pitchFamily="18" charset="0"/>
                  </a:rPr>
                  <a:t>+ x = b ˄ y + </a:t>
                </a:r>
                <a:r>
                  <a:rPr lang="cs-CZ" sz="3200" dirty="0">
                    <a:latin typeface="Vijaya" panose="020B0502040204020203" pitchFamily="18" charset="0"/>
                    <a:ea typeface="Cambria Math" panose="02040503050406030204" pitchFamily="18" charset="0"/>
                    <a:cs typeface="Vijaya" panose="020B0502040204020203" pitchFamily="18" charset="0"/>
                  </a:rPr>
                  <a:t>a</a:t>
                </a:r>
                <a:r>
                  <a:rPr lang="cs-CZ" sz="2400" dirty="0">
                    <a:latin typeface="Cambria Math" panose="02040503050406030204" pitchFamily="18" charset="0"/>
                    <a:ea typeface="Cambria Math" panose="02040503050406030204" pitchFamily="18" charset="0"/>
                  </a:rPr>
                  <a:t> = b</a:t>
                </a:r>
                <a:r>
                  <a:rPr lang="en-US" sz="2400" dirty="0">
                    <a:latin typeface="Cambria Math" panose="02040503050406030204" pitchFamily="18" charset="0"/>
                    <a:ea typeface="Cambria Math" panose="02040503050406030204" pitchFamily="18" charset="0"/>
                  </a:rPr>
                  <a:t>]</a:t>
                </a:r>
                <a:endParaRPr lang="cs-CZ" sz="2400" dirty="0">
                  <a:latin typeface="Cambria Math" panose="02040503050406030204" pitchFamily="18" charset="0"/>
                  <a:ea typeface="Cambria Math" panose="02040503050406030204" pitchFamily="18" charset="0"/>
                </a:endParaRPr>
              </a:p>
              <a:p>
                <a:pPr marL="0" indent="0">
                  <a:buNone/>
                </a:pPr>
                <a:endParaRPr lang="cs-CZ" sz="2400" dirty="0">
                  <a:latin typeface="Cambria Math" panose="02040503050406030204" pitchFamily="18" charset="0"/>
                  <a:ea typeface="Cambria Math" panose="02040503050406030204" pitchFamily="18" charset="0"/>
                </a:endParaRPr>
              </a:p>
              <a:p>
                <a:pPr marL="0" indent="0">
                  <a:buNone/>
                </a:pPr>
                <a:endParaRPr lang="cs-CZ" sz="2400" dirty="0">
                  <a:latin typeface="Cambria Math" panose="02040503050406030204" pitchFamily="18" charset="0"/>
                  <a:ea typeface="Cambria Math" panose="02040503050406030204" pitchFamily="18" charset="0"/>
                </a:endParaRPr>
              </a:p>
              <a:p>
                <a:pPr marL="0" indent="0">
                  <a:buNone/>
                </a:pPr>
                <a:endParaRPr lang="cs-CZ" sz="2400" dirty="0">
                  <a:latin typeface="Cambria Math" panose="02040503050406030204" pitchFamily="18" charset="0"/>
                  <a:ea typeface="Cambria Math" panose="02040503050406030204" pitchFamily="18" charset="0"/>
                </a:endParaRPr>
              </a:p>
              <a:p>
                <a:pPr marL="0" indent="0">
                  <a:buNone/>
                </a:pPr>
                <a:endParaRPr lang="cs-CZ" sz="2400" dirty="0">
                  <a:latin typeface="Cambria Math" panose="02040503050406030204" pitchFamily="18" charset="0"/>
                  <a:ea typeface="Cambria Math" panose="02040503050406030204" pitchFamily="18" charset="0"/>
                </a:endParaRPr>
              </a:p>
              <a:p>
                <a:pPr marL="0" indent="0">
                  <a:buNone/>
                </a:pPr>
                <a:endParaRPr lang="cs-CZ" sz="2400" dirty="0"/>
              </a:p>
              <a:p>
                <a:endParaRPr lang="cs-CZ" sz="2400" dirty="0"/>
              </a:p>
              <a:p>
                <a:endParaRPr lang="cs-CZ" sz="2400" dirty="0"/>
              </a:p>
            </p:txBody>
          </p:sp>
        </mc:Choice>
        <mc:Fallback xmlns="">
          <p:sp>
            <p:nvSpPr>
              <p:cNvPr id="27" name="Zástupný obsah 2">
                <a:extLst>
                  <a:ext uri="{FF2B5EF4-FFF2-40B4-BE49-F238E27FC236}">
                    <a16:creationId xmlns:a16="http://schemas.microsoft.com/office/drawing/2014/main" id="{4D00E443-8A33-4273-B895-F7C2CD2CDA2A}"/>
                  </a:ext>
                </a:extLst>
              </p:cNvPr>
              <p:cNvSpPr>
                <a:spLocks noGrp="1" noRot="1" noChangeAspect="1" noMove="1" noResize="1" noEditPoints="1" noAdjustHandles="1" noChangeArrowheads="1" noChangeShapeType="1" noTextEdit="1"/>
              </p:cNvSpPr>
              <p:nvPr>
                <p:ph idx="1"/>
              </p:nvPr>
            </p:nvSpPr>
            <p:spPr>
              <a:xfrm>
                <a:off x="1303407" y="2253996"/>
                <a:ext cx="9367204" cy="4238244"/>
              </a:xfrm>
              <a:blipFill>
                <a:blip r:embed="rId2"/>
                <a:stretch>
                  <a:fillRect l="-651" t="-2734" r="-130"/>
                </a:stretch>
              </a:blipFill>
            </p:spPr>
            <p:txBody>
              <a:bodyPr/>
              <a:lstStyle/>
              <a:p>
                <a:r>
                  <a:rPr lang="cs-CZ">
                    <a:noFill/>
                  </a:rPr>
                  <a:t> </a:t>
                </a:r>
              </a:p>
            </p:txBody>
          </p:sp>
        </mc:Fallback>
      </mc:AlternateContent>
    </p:spTree>
    <p:extLst>
      <p:ext uri="{BB962C8B-B14F-4D97-AF65-F5344CB8AC3E}">
        <p14:creationId xmlns:p14="http://schemas.microsoft.com/office/powerpoint/2010/main" val="13004499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3. Vyvození operace sčítání </a:t>
            </a:r>
            <a:r>
              <a:rPr lang="cs-CZ" sz="4000" b="1" dirty="0"/>
              <a:t>přirozených čísel</a:t>
            </a:r>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303407" y="2253996"/>
            <a:ext cx="9367204" cy="4238244"/>
          </a:xfrm>
        </p:spPr>
        <p:txBody>
          <a:bodyPr anchor="t">
            <a:normAutofit/>
          </a:bodyPr>
          <a:lstStyle/>
          <a:p>
            <a:r>
              <a:rPr lang="cs-CZ" sz="2400" dirty="0"/>
              <a:t>Sčítání přirozených čísel vyvozujeme ze sčítání kardinálních čísel</a:t>
            </a:r>
          </a:p>
          <a:p>
            <a:r>
              <a:rPr lang="cs-CZ" sz="2400" dirty="0">
                <a:latin typeface="Cambria Math" panose="02040503050406030204" pitchFamily="18" charset="0"/>
                <a:ea typeface="Cambria Math" panose="02040503050406030204" pitchFamily="18" charset="0"/>
              </a:rPr>
              <a:t>|A| + |B| = |A ⋃ B|, kde A </a:t>
            </a:r>
            <a:r>
              <a:rPr lang="cs-CZ" sz="2400" dirty="0">
                <a:latin typeface="Calibri" panose="020F0502020204030204" pitchFamily="34" charset="0"/>
                <a:ea typeface="Cambria Math" panose="02040503050406030204" pitchFamily="18" charset="0"/>
                <a:cs typeface="Calibri" panose="020F0502020204030204" pitchFamily="34" charset="0"/>
              </a:rPr>
              <a:t>ꓵ B = ø.</a:t>
            </a:r>
            <a:endParaRPr lang="cs-CZ" sz="2400" dirty="0">
              <a:latin typeface="Cambria Math" panose="02040503050406030204" pitchFamily="18" charset="0"/>
              <a:ea typeface="Cambria Math" panose="02040503050406030204" pitchFamily="18" charset="0"/>
            </a:endParaRPr>
          </a:p>
          <a:p>
            <a:pPr marL="0" indent="0">
              <a:buNone/>
            </a:pPr>
            <a:endParaRPr lang="cs-CZ" sz="2400" dirty="0">
              <a:latin typeface="Cambria Math" panose="02040503050406030204" pitchFamily="18" charset="0"/>
              <a:ea typeface="Cambria Math" panose="02040503050406030204" pitchFamily="18" charset="0"/>
            </a:endParaRPr>
          </a:p>
          <a:p>
            <a:pPr marL="0" indent="0">
              <a:buNone/>
            </a:pPr>
            <a:endParaRPr lang="cs-CZ" sz="2400" dirty="0">
              <a:latin typeface="Cambria Math" panose="02040503050406030204" pitchFamily="18" charset="0"/>
              <a:ea typeface="Cambria Math" panose="02040503050406030204" pitchFamily="18" charset="0"/>
            </a:endParaRPr>
          </a:p>
          <a:p>
            <a:pPr marL="0" indent="0">
              <a:buNone/>
            </a:pPr>
            <a:endParaRPr lang="cs-CZ" sz="2400" dirty="0">
              <a:latin typeface="Cambria Math" panose="02040503050406030204" pitchFamily="18" charset="0"/>
              <a:ea typeface="Cambria Math" panose="02040503050406030204" pitchFamily="18" charset="0"/>
            </a:endParaRPr>
          </a:p>
          <a:p>
            <a:pPr marL="0" indent="0">
              <a:buNone/>
            </a:pPr>
            <a:endParaRPr lang="cs-CZ" sz="2400" dirty="0">
              <a:latin typeface="Cambria Math" panose="02040503050406030204" pitchFamily="18" charset="0"/>
              <a:ea typeface="Cambria Math" panose="02040503050406030204" pitchFamily="18" charset="0"/>
            </a:endParaRPr>
          </a:p>
          <a:p>
            <a:pPr marL="0" indent="0">
              <a:buNone/>
            </a:pPr>
            <a:endParaRPr lang="cs-CZ" sz="2400" dirty="0"/>
          </a:p>
          <a:p>
            <a:endParaRPr lang="cs-CZ" sz="2400" dirty="0"/>
          </a:p>
          <a:p>
            <a:endParaRPr lang="cs-CZ" sz="2400" dirty="0"/>
          </a:p>
        </p:txBody>
      </p:sp>
    </p:spTree>
    <p:extLst>
      <p:ext uri="{BB962C8B-B14F-4D97-AF65-F5344CB8AC3E}">
        <p14:creationId xmlns:p14="http://schemas.microsoft.com/office/powerpoint/2010/main" val="4735130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3. Vyvození operace sčítání </a:t>
            </a:r>
            <a:r>
              <a:rPr lang="cs-CZ" sz="4000" b="1" dirty="0"/>
              <a:t>přirozených čísel do 10</a:t>
            </a:r>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303407" y="2253996"/>
            <a:ext cx="9367204" cy="4238244"/>
          </a:xfrm>
        </p:spPr>
        <p:txBody>
          <a:bodyPr anchor="t">
            <a:normAutofit/>
          </a:bodyPr>
          <a:lstStyle/>
          <a:p>
            <a:r>
              <a:rPr lang="cs-CZ" sz="2400" dirty="0"/>
              <a:t>Učitel si jasně zformuluje cíl: Děti porozumí principu sčítání do 10</a:t>
            </a:r>
          </a:p>
          <a:p>
            <a:r>
              <a:rPr lang="cs-CZ" sz="2400" dirty="0"/>
              <a:t>Téma: Sčítání přirozených čísel do 10</a:t>
            </a:r>
          </a:p>
          <a:p>
            <a:r>
              <a:rPr lang="cs-CZ" sz="2400" dirty="0"/>
              <a:t>Jaké znalosti mají mít děti, aby novou látku pochopily: číselná řada do 10, určení počtu prvků dané množiny, znázornění množiny o daném počtu prvků</a:t>
            </a:r>
          </a:p>
          <a:p>
            <a:r>
              <a:rPr lang="cs-CZ" sz="2400" dirty="0"/>
              <a:t>Připravím si motivační úlohu</a:t>
            </a:r>
          </a:p>
          <a:p>
            <a:pPr marL="0" indent="0">
              <a:buNone/>
            </a:pPr>
            <a:endParaRPr lang="cs-CZ" sz="2400" dirty="0">
              <a:latin typeface="Cambria Math" panose="02040503050406030204" pitchFamily="18" charset="0"/>
              <a:ea typeface="Cambria Math" panose="02040503050406030204" pitchFamily="18" charset="0"/>
            </a:endParaRPr>
          </a:p>
          <a:p>
            <a:pPr marL="0" indent="0">
              <a:buNone/>
            </a:pPr>
            <a:endParaRPr lang="cs-CZ" sz="2400" dirty="0">
              <a:latin typeface="Cambria Math" panose="02040503050406030204" pitchFamily="18" charset="0"/>
              <a:ea typeface="Cambria Math" panose="02040503050406030204" pitchFamily="18" charset="0"/>
            </a:endParaRPr>
          </a:p>
          <a:p>
            <a:pPr marL="0" indent="0">
              <a:buNone/>
            </a:pPr>
            <a:endParaRPr lang="cs-CZ" sz="2400" dirty="0"/>
          </a:p>
          <a:p>
            <a:endParaRPr lang="cs-CZ" sz="2400" dirty="0"/>
          </a:p>
          <a:p>
            <a:endParaRPr lang="cs-CZ" sz="2400" dirty="0"/>
          </a:p>
        </p:txBody>
      </p:sp>
    </p:spTree>
    <p:extLst>
      <p:ext uri="{BB962C8B-B14F-4D97-AF65-F5344CB8AC3E}">
        <p14:creationId xmlns:p14="http://schemas.microsoft.com/office/powerpoint/2010/main" val="700454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xmlns="" id="{7D9D36D6-2AC5-46A1-A849-4C82D5264A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6095999" y="552182"/>
            <a:ext cx="5257795" cy="3343135"/>
          </a:xfrm>
          <a:noFill/>
        </p:spPr>
        <p:txBody>
          <a:bodyPr vert="horz" lIns="91440" tIns="45720" rIns="91440" bIns="45720" rtlCol="0" anchor="b">
            <a:normAutofit fontScale="90000"/>
          </a:bodyPr>
          <a:lstStyle/>
          <a:p>
            <a:r>
              <a:rPr lang="en-US" sz="5200" dirty="0" err="1"/>
              <a:t>Učebnice</a:t>
            </a:r>
            <a:r>
              <a:rPr lang="en-US" sz="5200" dirty="0"/>
              <a:t> </a:t>
            </a:r>
            <a:r>
              <a:rPr lang="en-US" sz="5200" dirty="0" err="1"/>
              <a:t>matematiky</a:t>
            </a:r>
            <a:r>
              <a:rPr lang="en-US" sz="5200" dirty="0"/>
              <a:t> pro 1. </a:t>
            </a:r>
            <a:r>
              <a:rPr lang="en-US" sz="5200" dirty="0" err="1"/>
              <a:t>ročník</a:t>
            </a:r>
            <a:r>
              <a:rPr lang="en-US" sz="5200" dirty="0"/>
              <a:t> </a:t>
            </a:r>
            <a:r>
              <a:rPr lang="en-US" sz="5200" dirty="0" err="1"/>
              <a:t>nakladatelství</a:t>
            </a:r>
            <a:r>
              <a:rPr lang="en-US" sz="5200" dirty="0"/>
              <a:t> 					</a:t>
            </a:r>
            <a:r>
              <a:rPr lang="en-US" sz="5200" b="1" dirty="0" err="1"/>
              <a:t>Didaktis</a:t>
            </a:r>
            <a:endParaRPr lang="en-US" sz="5200" b="1" dirty="0"/>
          </a:p>
        </p:txBody>
      </p:sp>
      <p:pic>
        <p:nvPicPr>
          <p:cNvPr id="4" name="Zástupný obsah 3">
            <a:extLst>
              <a:ext uri="{FF2B5EF4-FFF2-40B4-BE49-F238E27FC236}">
                <a16:creationId xmlns:a16="http://schemas.microsoft.com/office/drawing/2014/main" xmlns="" id="{70F469F2-CD68-46A8-A16C-F6836CA0627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926"/>
          <a:stretch/>
        </p:blipFill>
        <p:spPr>
          <a:xfrm>
            <a:off x="20" y="9"/>
            <a:ext cx="4994011" cy="6859399"/>
          </a:xfrm>
          <a:prstGeom prst="rect">
            <a:avLst/>
          </a:prstGeom>
        </p:spPr>
      </p:pic>
    </p:spTree>
    <p:extLst>
      <p:ext uri="{BB962C8B-B14F-4D97-AF65-F5344CB8AC3E}">
        <p14:creationId xmlns:p14="http://schemas.microsoft.com/office/powerpoint/2010/main" val="4112159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3. Vyvození operace sčítání </a:t>
            </a:r>
            <a:r>
              <a:rPr lang="cs-CZ" sz="4000" b="1" dirty="0"/>
              <a:t>přirozených čísel do 10</a:t>
            </a:r>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303407" y="1695372"/>
            <a:ext cx="9367204" cy="4796868"/>
          </a:xfrm>
        </p:spPr>
        <p:txBody>
          <a:bodyPr anchor="t">
            <a:normAutofit lnSpcReduction="10000"/>
          </a:bodyPr>
          <a:lstStyle/>
          <a:p>
            <a:pPr marL="0" indent="0">
              <a:buNone/>
            </a:pPr>
            <a:r>
              <a:rPr lang="cs-CZ" sz="2400" dirty="0"/>
              <a:t>Úloha:</a:t>
            </a:r>
          </a:p>
          <a:p>
            <a:pPr marL="0" indent="0">
              <a:buNone/>
            </a:pPr>
            <a:r>
              <a:rPr lang="cs-CZ" sz="2400" dirty="0"/>
              <a:t>Pepíček má 3 jablíčka a Anička má 2 jablíčka. Kolik jablíček mají dohromady?</a:t>
            </a:r>
          </a:p>
          <a:p>
            <a:pPr marL="0" indent="0">
              <a:buNone/>
            </a:pPr>
            <a:endParaRPr lang="cs-CZ" sz="2400" dirty="0"/>
          </a:p>
          <a:p>
            <a:pPr marL="0" indent="0">
              <a:buNone/>
            </a:pPr>
            <a:r>
              <a:rPr lang="cs-CZ" sz="2400" dirty="0"/>
              <a:t>Potřeba modelovat situaci s reálnými předměty (každé dítě samo za sebe). Tři jablíčka a dvě jablíčka. Po jedné spočítáme, že děti mají celkem 5 jablíček.</a:t>
            </a:r>
          </a:p>
          <a:p>
            <a:pPr marL="0" indent="0">
              <a:buNone/>
            </a:pPr>
            <a:endParaRPr lang="cs-CZ" sz="2400" dirty="0"/>
          </a:p>
          <a:p>
            <a:pPr marL="0" indent="0">
              <a:buNone/>
            </a:pPr>
            <a:endParaRPr lang="cs-CZ" sz="2400" dirty="0"/>
          </a:p>
          <a:p>
            <a:pPr marL="0" indent="0">
              <a:buNone/>
            </a:pPr>
            <a:endParaRPr lang="cs-CZ" sz="2400" dirty="0"/>
          </a:p>
          <a:p>
            <a:pPr marL="0" indent="0">
              <a:buNone/>
            </a:pPr>
            <a:endParaRPr lang="cs-CZ" sz="2400" dirty="0"/>
          </a:p>
          <a:p>
            <a:pPr marL="0" indent="0">
              <a:buNone/>
            </a:pPr>
            <a:r>
              <a:rPr lang="cs-CZ" sz="2400" dirty="0"/>
              <a:t>Úlohu si znázorníme univerzálním modelem – počitadlo.</a:t>
            </a:r>
          </a:p>
          <a:p>
            <a:pPr marL="0" indent="0">
              <a:buNone/>
            </a:pPr>
            <a:endParaRPr lang="cs-CZ" sz="2400" dirty="0">
              <a:latin typeface="Cambria Math" panose="02040503050406030204" pitchFamily="18" charset="0"/>
              <a:ea typeface="Cambria Math" panose="02040503050406030204" pitchFamily="18" charset="0"/>
            </a:endParaRPr>
          </a:p>
          <a:p>
            <a:pPr marL="0" indent="0">
              <a:buNone/>
            </a:pPr>
            <a:endParaRPr lang="cs-CZ" sz="2400" dirty="0">
              <a:latin typeface="Cambria Math" panose="02040503050406030204" pitchFamily="18" charset="0"/>
              <a:ea typeface="Cambria Math" panose="02040503050406030204" pitchFamily="18" charset="0"/>
            </a:endParaRPr>
          </a:p>
          <a:p>
            <a:pPr marL="0" indent="0">
              <a:buNone/>
            </a:pPr>
            <a:endParaRPr lang="cs-CZ" sz="2400" dirty="0"/>
          </a:p>
          <a:p>
            <a:endParaRPr lang="cs-CZ" sz="2400" dirty="0"/>
          </a:p>
          <a:p>
            <a:endParaRPr lang="cs-CZ" sz="2400" dirty="0"/>
          </a:p>
        </p:txBody>
      </p:sp>
      <p:pic>
        <p:nvPicPr>
          <p:cNvPr id="3" name="Obrázek 2">
            <a:extLst>
              <a:ext uri="{FF2B5EF4-FFF2-40B4-BE49-F238E27FC236}">
                <a16:creationId xmlns:a16="http://schemas.microsoft.com/office/drawing/2014/main" xmlns="" id="{E1BE153F-CE76-4184-92EA-063381B45DFD}"/>
              </a:ext>
            </a:extLst>
          </p:cNvPr>
          <p:cNvPicPr>
            <a:picLocks noChangeAspect="1"/>
          </p:cNvPicPr>
          <p:nvPr/>
        </p:nvPicPr>
        <p:blipFill rotWithShape="1">
          <a:blip r:embed="rId2">
            <a:extLst>
              <a:ext uri="{28A0092B-C50C-407E-A947-70E740481C1C}">
                <a14:useLocalDpi xmlns:a14="http://schemas.microsoft.com/office/drawing/2010/main" val="0"/>
              </a:ext>
            </a:extLst>
          </a:blip>
          <a:srcRect t="23342" r="22465" b="52692"/>
          <a:stretch/>
        </p:blipFill>
        <p:spPr>
          <a:xfrm>
            <a:off x="2853335" y="4373118"/>
            <a:ext cx="5140853" cy="1287625"/>
          </a:xfrm>
          <a:prstGeom prst="rect">
            <a:avLst/>
          </a:prstGeom>
        </p:spPr>
      </p:pic>
      <p:sp>
        <p:nvSpPr>
          <p:cNvPr id="4" name="TextovéPole 3">
            <a:extLst>
              <a:ext uri="{FF2B5EF4-FFF2-40B4-BE49-F238E27FC236}">
                <a16:creationId xmlns:a16="http://schemas.microsoft.com/office/drawing/2014/main" xmlns="" id="{C570E4E9-C29B-4314-AE4F-0006241173CC}"/>
              </a:ext>
            </a:extLst>
          </p:cNvPr>
          <p:cNvSpPr txBox="1"/>
          <p:nvPr/>
        </p:nvSpPr>
        <p:spPr>
          <a:xfrm>
            <a:off x="8854828" y="4516297"/>
            <a:ext cx="2961120" cy="707886"/>
          </a:xfrm>
          <a:prstGeom prst="rect">
            <a:avLst/>
          </a:prstGeom>
          <a:noFill/>
        </p:spPr>
        <p:txBody>
          <a:bodyPr wrap="square" rtlCol="0">
            <a:spAutoFit/>
          </a:bodyPr>
          <a:lstStyle/>
          <a:p>
            <a:r>
              <a:rPr lang="cs-CZ" sz="2000" dirty="0"/>
              <a:t>Tuto situaci mají děti na lavici</a:t>
            </a:r>
          </a:p>
        </p:txBody>
      </p:sp>
      <p:cxnSp>
        <p:nvCxnSpPr>
          <p:cNvPr id="11" name="Přímá spojnice se šipkou 10">
            <a:extLst>
              <a:ext uri="{FF2B5EF4-FFF2-40B4-BE49-F238E27FC236}">
                <a16:creationId xmlns:a16="http://schemas.microsoft.com/office/drawing/2014/main" xmlns="" id="{F43B49E4-E974-459D-9B5C-D02240E9C9C3}"/>
              </a:ext>
            </a:extLst>
          </p:cNvPr>
          <p:cNvCxnSpPr>
            <a:cxnSpLocks/>
          </p:cNvCxnSpPr>
          <p:nvPr/>
        </p:nvCxnSpPr>
        <p:spPr>
          <a:xfrm flipH="1">
            <a:off x="8066473" y="4870240"/>
            <a:ext cx="673766" cy="14669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0220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3. Vyvození operace sčítání </a:t>
            </a:r>
            <a:r>
              <a:rPr lang="cs-CZ" sz="4000" b="1" dirty="0"/>
              <a:t>přirozených čísel do 10</a:t>
            </a:r>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303406" y="2253996"/>
            <a:ext cx="10346287" cy="4238244"/>
          </a:xfrm>
        </p:spPr>
        <p:txBody>
          <a:bodyPr anchor="t">
            <a:normAutofit fontScale="92500" lnSpcReduction="10000"/>
          </a:bodyPr>
          <a:lstStyle/>
          <a:p>
            <a:pPr marL="0" indent="0">
              <a:buNone/>
            </a:pPr>
            <a:endParaRPr lang="cs-CZ" sz="2400" dirty="0"/>
          </a:p>
          <a:p>
            <a:pPr marL="0" indent="0">
              <a:buNone/>
            </a:pPr>
            <a:r>
              <a:rPr lang="cs-CZ" dirty="0"/>
              <a:t>Jablíčka </a:t>
            </a:r>
          </a:p>
          <a:p>
            <a:pPr marL="0" indent="0">
              <a:buNone/>
            </a:pPr>
            <a:r>
              <a:rPr lang="cs-CZ" dirty="0"/>
              <a:t>na lavici</a:t>
            </a:r>
          </a:p>
          <a:p>
            <a:pPr marL="0" indent="0">
              <a:buNone/>
            </a:pPr>
            <a:endParaRPr lang="cs-CZ" sz="2400" dirty="0"/>
          </a:p>
          <a:p>
            <a:pPr marL="0" indent="0">
              <a:buNone/>
            </a:pPr>
            <a:endParaRPr lang="cs-CZ" sz="2400" dirty="0"/>
          </a:p>
          <a:p>
            <a:pPr marL="0" indent="0">
              <a:buNone/>
            </a:pPr>
            <a:r>
              <a:rPr lang="cs-CZ" u="sng" dirty="0"/>
              <a:t>Znázorníme si danou situaci na tabuli:</a:t>
            </a:r>
          </a:p>
          <a:p>
            <a:pPr marL="0" indent="0">
              <a:buNone/>
            </a:pPr>
            <a:r>
              <a:rPr lang="cs-CZ" sz="2400" dirty="0"/>
              <a:t>             </a:t>
            </a:r>
          </a:p>
          <a:p>
            <a:pPr marL="0" indent="0">
              <a:buNone/>
            </a:pPr>
            <a:r>
              <a:rPr lang="cs-CZ" dirty="0"/>
              <a:t>Zástupné </a:t>
            </a:r>
          </a:p>
          <a:p>
            <a:pPr marL="0" indent="0">
              <a:buNone/>
            </a:pPr>
            <a:r>
              <a:rPr lang="cs-CZ" dirty="0"/>
              <a:t>symboly na </a:t>
            </a:r>
          </a:p>
          <a:p>
            <a:pPr marL="0" indent="0">
              <a:buNone/>
            </a:pPr>
            <a:r>
              <a:rPr lang="cs-CZ" dirty="0"/>
              <a:t>tabuli</a:t>
            </a:r>
          </a:p>
          <a:p>
            <a:endParaRPr lang="cs-CZ" sz="2400" dirty="0"/>
          </a:p>
          <a:p>
            <a:endParaRPr lang="cs-CZ" sz="2400" dirty="0"/>
          </a:p>
        </p:txBody>
      </p:sp>
      <p:pic>
        <p:nvPicPr>
          <p:cNvPr id="4" name="Obrázek 3">
            <a:extLst>
              <a:ext uri="{FF2B5EF4-FFF2-40B4-BE49-F238E27FC236}">
                <a16:creationId xmlns:a16="http://schemas.microsoft.com/office/drawing/2014/main" xmlns="" id="{48B2F039-C8FF-4F2E-857D-EE6BA02341F9}"/>
              </a:ext>
            </a:extLst>
          </p:cNvPr>
          <p:cNvPicPr>
            <a:picLocks noChangeAspect="1"/>
          </p:cNvPicPr>
          <p:nvPr/>
        </p:nvPicPr>
        <p:blipFill rotWithShape="1">
          <a:blip r:embed="rId2">
            <a:extLst>
              <a:ext uri="{28A0092B-C50C-407E-A947-70E740481C1C}">
                <a14:useLocalDpi xmlns:a14="http://schemas.microsoft.com/office/drawing/2010/main" val="0"/>
              </a:ext>
            </a:extLst>
          </a:blip>
          <a:srcRect t="23342" r="22465" b="52692"/>
          <a:stretch/>
        </p:blipFill>
        <p:spPr>
          <a:xfrm>
            <a:off x="2948338" y="2392223"/>
            <a:ext cx="5140853" cy="1287625"/>
          </a:xfrm>
          <a:prstGeom prst="rect">
            <a:avLst/>
          </a:prstGeom>
        </p:spPr>
      </p:pic>
      <p:pic>
        <p:nvPicPr>
          <p:cNvPr id="6" name="Obrázek 5">
            <a:extLst>
              <a:ext uri="{FF2B5EF4-FFF2-40B4-BE49-F238E27FC236}">
                <a16:creationId xmlns:a16="http://schemas.microsoft.com/office/drawing/2014/main" xmlns="" id="{0D628E1F-273A-402C-B823-755179ED1C08}"/>
              </a:ext>
            </a:extLst>
          </p:cNvPr>
          <p:cNvPicPr>
            <a:picLocks noChangeAspect="1"/>
          </p:cNvPicPr>
          <p:nvPr/>
        </p:nvPicPr>
        <p:blipFill rotWithShape="1">
          <a:blip r:embed="rId3">
            <a:extLst>
              <a:ext uri="{28A0092B-C50C-407E-A947-70E740481C1C}">
                <a14:useLocalDpi xmlns:a14="http://schemas.microsoft.com/office/drawing/2010/main" val="0"/>
              </a:ext>
            </a:extLst>
          </a:blip>
          <a:srcRect l="10550" t="25578" r="23731" b="57728"/>
          <a:stretch/>
        </p:blipFill>
        <p:spPr>
          <a:xfrm>
            <a:off x="3075066" y="5146811"/>
            <a:ext cx="4357396" cy="896953"/>
          </a:xfrm>
          <a:prstGeom prst="rect">
            <a:avLst/>
          </a:prstGeom>
        </p:spPr>
      </p:pic>
      <p:sp>
        <p:nvSpPr>
          <p:cNvPr id="3" name="TextovéPole 2">
            <a:extLst>
              <a:ext uri="{FF2B5EF4-FFF2-40B4-BE49-F238E27FC236}">
                <a16:creationId xmlns:a16="http://schemas.microsoft.com/office/drawing/2014/main" xmlns="" id="{24F59E0B-B073-4554-BD9E-08A292F1D372}"/>
              </a:ext>
            </a:extLst>
          </p:cNvPr>
          <p:cNvSpPr txBox="1"/>
          <p:nvPr/>
        </p:nvSpPr>
        <p:spPr>
          <a:xfrm>
            <a:off x="8931399" y="2083056"/>
            <a:ext cx="2731911" cy="646331"/>
          </a:xfrm>
          <a:prstGeom prst="rect">
            <a:avLst/>
          </a:prstGeom>
          <a:noFill/>
        </p:spPr>
        <p:txBody>
          <a:bodyPr wrap="square" rtlCol="0">
            <a:spAutoFit/>
          </a:bodyPr>
          <a:lstStyle/>
          <a:p>
            <a:r>
              <a:rPr lang="cs-CZ" dirty="0"/>
              <a:t>Tuto situaci mají děti na lavici</a:t>
            </a:r>
          </a:p>
        </p:txBody>
      </p:sp>
      <p:cxnSp>
        <p:nvCxnSpPr>
          <p:cNvPr id="9" name="Přímá spojnice se šipkou 8">
            <a:extLst>
              <a:ext uri="{FF2B5EF4-FFF2-40B4-BE49-F238E27FC236}">
                <a16:creationId xmlns:a16="http://schemas.microsoft.com/office/drawing/2014/main" xmlns="" id="{537EEFD6-8E35-44CE-83DD-12EDED286FC4}"/>
              </a:ext>
            </a:extLst>
          </p:cNvPr>
          <p:cNvCxnSpPr>
            <a:cxnSpLocks/>
            <a:stCxn id="3" idx="1"/>
          </p:cNvCxnSpPr>
          <p:nvPr/>
        </p:nvCxnSpPr>
        <p:spPr>
          <a:xfrm flipH="1">
            <a:off x="8145041" y="2406222"/>
            <a:ext cx="786358" cy="36560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ovéPole 9">
            <a:extLst>
              <a:ext uri="{FF2B5EF4-FFF2-40B4-BE49-F238E27FC236}">
                <a16:creationId xmlns:a16="http://schemas.microsoft.com/office/drawing/2014/main" xmlns="" id="{AAF4E23E-90D9-4DB4-94B7-CD74FDEB50D7}"/>
              </a:ext>
            </a:extLst>
          </p:cNvPr>
          <p:cNvSpPr txBox="1"/>
          <p:nvPr/>
        </p:nvSpPr>
        <p:spPr>
          <a:xfrm>
            <a:off x="8385341" y="5814449"/>
            <a:ext cx="2731911" cy="369332"/>
          </a:xfrm>
          <a:prstGeom prst="rect">
            <a:avLst/>
          </a:prstGeom>
          <a:noFill/>
        </p:spPr>
        <p:txBody>
          <a:bodyPr wrap="square" rtlCol="0">
            <a:spAutoFit/>
          </a:bodyPr>
          <a:lstStyle/>
          <a:p>
            <a:r>
              <a:rPr lang="cs-CZ" dirty="0"/>
              <a:t>Tento zápis je na tabuli</a:t>
            </a:r>
          </a:p>
        </p:txBody>
      </p:sp>
      <p:cxnSp>
        <p:nvCxnSpPr>
          <p:cNvPr id="16" name="Přímá spojnice se šipkou 15">
            <a:extLst>
              <a:ext uri="{FF2B5EF4-FFF2-40B4-BE49-F238E27FC236}">
                <a16:creationId xmlns:a16="http://schemas.microsoft.com/office/drawing/2014/main" xmlns="" id="{307F9179-95E6-4290-9D9B-2424749A0E10}"/>
              </a:ext>
            </a:extLst>
          </p:cNvPr>
          <p:cNvCxnSpPr>
            <a:cxnSpLocks/>
            <a:stCxn id="10" idx="1"/>
          </p:cNvCxnSpPr>
          <p:nvPr/>
        </p:nvCxnSpPr>
        <p:spPr>
          <a:xfrm flipH="1" flipV="1">
            <a:off x="7585117" y="5698439"/>
            <a:ext cx="800224" cy="30067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Přímá spojnice se šipkou 19">
            <a:extLst>
              <a:ext uri="{FF2B5EF4-FFF2-40B4-BE49-F238E27FC236}">
                <a16:creationId xmlns:a16="http://schemas.microsoft.com/office/drawing/2014/main" xmlns="" id="{006FD604-227D-4BD3-A4AB-9DAC209C3AF5}"/>
              </a:ext>
            </a:extLst>
          </p:cNvPr>
          <p:cNvCxnSpPr>
            <a:cxnSpLocks/>
          </p:cNvCxnSpPr>
          <p:nvPr/>
        </p:nvCxnSpPr>
        <p:spPr>
          <a:xfrm flipH="1">
            <a:off x="8145039" y="2355284"/>
            <a:ext cx="909215" cy="41654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5980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3. Vyvození operace sčítání </a:t>
            </a:r>
            <a:r>
              <a:rPr lang="cs-CZ" sz="4000" b="1" dirty="0"/>
              <a:t>přirozených čísel do 10</a:t>
            </a:r>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303407" y="2253996"/>
            <a:ext cx="9367204" cy="4238244"/>
          </a:xfrm>
        </p:spPr>
        <p:txBody>
          <a:bodyPr anchor="t">
            <a:normAutofit/>
          </a:bodyPr>
          <a:lstStyle/>
          <a:p>
            <a:pPr marL="0" indent="0">
              <a:buNone/>
            </a:pPr>
            <a:r>
              <a:rPr lang="cs-CZ" sz="2400" u="sng" dirty="0"/>
              <a:t>Znázorníme si danou situaci na tabuli:</a:t>
            </a:r>
          </a:p>
          <a:p>
            <a:pPr marL="0" indent="0">
              <a:buNone/>
            </a:pPr>
            <a:r>
              <a:rPr lang="cs-CZ" sz="2400" dirty="0"/>
              <a:t>             </a:t>
            </a:r>
          </a:p>
          <a:p>
            <a:pPr marL="0" indent="0">
              <a:buNone/>
            </a:pPr>
            <a:endParaRPr lang="cs-CZ" sz="2400" dirty="0">
              <a:latin typeface="Cambria Math" panose="02040503050406030204" pitchFamily="18" charset="0"/>
              <a:ea typeface="Cambria Math" panose="02040503050406030204" pitchFamily="18" charset="0"/>
            </a:endParaRPr>
          </a:p>
          <a:p>
            <a:pPr marL="0" indent="0">
              <a:buNone/>
            </a:pPr>
            <a:endParaRPr lang="cs-CZ" sz="2400" dirty="0">
              <a:latin typeface="Cambria Math" panose="02040503050406030204" pitchFamily="18" charset="0"/>
              <a:ea typeface="Cambria Math" panose="02040503050406030204" pitchFamily="18" charset="0"/>
            </a:endParaRPr>
          </a:p>
          <a:p>
            <a:pPr marL="0" indent="0">
              <a:buNone/>
            </a:pPr>
            <a:endParaRPr lang="cs-CZ" sz="2400" dirty="0"/>
          </a:p>
          <a:p>
            <a:endParaRPr lang="cs-CZ" sz="2400" dirty="0"/>
          </a:p>
          <a:p>
            <a:endParaRPr lang="cs-CZ" sz="2400" dirty="0"/>
          </a:p>
        </p:txBody>
      </p:sp>
      <p:pic>
        <p:nvPicPr>
          <p:cNvPr id="6" name="Obrázek 5">
            <a:extLst>
              <a:ext uri="{FF2B5EF4-FFF2-40B4-BE49-F238E27FC236}">
                <a16:creationId xmlns:a16="http://schemas.microsoft.com/office/drawing/2014/main" xmlns="" id="{0D628E1F-273A-402C-B823-755179ED1C08}"/>
              </a:ext>
            </a:extLst>
          </p:cNvPr>
          <p:cNvPicPr>
            <a:picLocks noChangeAspect="1"/>
          </p:cNvPicPr>
          <p:nvPr/>
        </p:nvPicPr>
        <p:blipFill rotWithShape="1">
          <a:blip r:embed="rId2">
            <a:extLst>
              <a:ext uri="{28A0092B-C50C-407E-A947-70E740481C1C}">
                <a14:useLocalDpi xmlns:a14="http://schemas.microsoft.com/office/drawing/2010/main" val="0"/>
              </a:ext>
            </a:extLst>
          </a:blip>
          <a:srcRect l="10550" t="25578" r="23731" b="57728"/>
          <a:stretch/>
        </p:blipFill>
        <p:spPr>
          <a:xfrm>
            <a:off x="2204541" y="2999994"/>
            <a:ext cx="4357396" cy="896953"/>
          </a:xfrm>
          <a:prstGeom prst="rect">
            <a:avLst/>
          </a:prstGeom>
        </p:spPr>
      </p:pic>
      <p:sp>
        <p:nvSpPr>
          <p:cNvPr id="3" name="TextovéPole 2">
            <a:extLst>
              <a:ext uri="{FF2B5EF4-FFF2-40B4-BE49-F238E27FC236}">
                <a16:creationId xmlns:a16="http://schemas.microsoft.com/office/drawing/2014/main" xmlns="" id="{70B21A52-5C6D-4EA1-BBD6-7AB1EEF1C2BC}"/>
              </a:ext>
            </a:extLst>
          </p:cNvPr>
          <p:cNvSpPr txBox="1"/>
          <p:nvPr/>
        </p:nvSpPr>
        <p:spPr>
          <a:xfrm>
            <a:off x="2843240" y="3832191"/>
            <a:ext cx="4619831" cy="1107996"/>
          </a:xfrm>
          <a:prstGeom prst="rect">
            <a:avLst/>
          </a:prstGeom>
          <a:noFill/>
        </p:spPr>
        <p:txBody>
          <a:bodyPr wrap="square" rtlCol="0">
            <a:spAutoFit/>
          </a:bodyPr>
          <a:lstStyle/>
          <a:p>
            <a:r>
              <a:rPr lang="cs-CZ" sz="6600" dirty="0"/>
              <a:t>  3</a:t>
            </a:r>
            <a:r>
              <a:rPr lang="cs-CZ" dirty="0"/>
              <a:t>          </a:t>
            </a:r>
            <a:r>
              <a:rPr lang="cs-CZ" sz="6600" dirty="0"/>
              <a:t>   </a:t>
            </a:r>
            <a:r>
              <a:rPr lang="cs-CZ" dirty="0"/>
              <a:t>          </a:t>
            </a:r>
            <a:r>
              <a:rPr lang="cs-CZ" sz="6600" dirty="0"/>
              <a:t>2 </a:t>
            </a:r>
          </a:p>
        </p:txBody>
      </p:sp>
      <p:sp>
        <p:nvSpPr>
          <p:cNvPr id="24" name="TextovéPole 23">
            <a:extLst>
              <a:ext uri="{FF2B5EF4-FFF2-40B4-BE49-F238E27FC236}">
                <a16:creationId xmlns:a16="http://schemas.microsoft.com/office/drawing/2014/main" xmlns="" id="{30382BF0-BB67-4EB9-BF3E-9334ACBD5EA2}"/>
              </a:ext>
            </a:extLst>
          </p:cNvPr>
          <p:cNvSpPr txBox="1"/>
          <p:nvPr/>
        </p:nvSpPr>
        <p:spPr>
          <a:xfrm>
            <a:off x="1220279" y="5013126"/>
            <a:ext cx="2959835" cy="830997"/>
          </a:xfrm>
          <a:prstGeom prst="rect">
            <a:avLst/>
          </a:prstGeom>
          <a:noFill/>
        </p:spPr>
        <p:txBody>
          <a:bodyPr wrap="square" rtlCol="0">
            <a:spAutoFit/>
          </a:bodyPr>
          <a:lstStyle/>
          <a:p>
            <a:r>
              <a:rPr lang="cs-CZ" sz="2400" dirty="0"/>
              <a:t>Pepíček má 3 jablíčka, </a:t>
            </a:r>
          </a:p>
          <a:p>
            <a:r>
              <a:rPr lang="cs-CZ" sz="2400" dirty="0"/>
              <a:t>zapíši 3</a:t>
            </a:r>
          </a:p>
        </p:txBody>
      </p:sp>
      <p:sp>
        <p:nvSpPr>
          <p:cNvPr id="25" name="TextovéPole 24">
            <a:extLst>
              <a:ext uri="{FF2B5EF4-FFF2-40B4-BE49-F238E27FC236}">
                <a16:creationId xmlns:a16="http://schemas.microsoft.com/office/drawing/2014/main" xmlns="" id="{86926F60-3F7A-4788-9687-5CCEB04F5120}"/>
              </a:ext>
            </a:extLst>
          </p:cNvPr>
          <p:cNvSpPr txBox="1"/>
          <p:nvPr/>
        </p:nvSpPr>
        <p:spPr>
          <a:xfrm>
            <a:off x="5493416" y="5013125"/>
            <a:ext cx="2959835" cy="830997"/>
          </a:xfrm>
          <a:prstGeom prst="rect">
            <a:avLst/>
          </a:prstGeom>
          <a:noFill/>
        </p:spPr>
        <p:txBody>
          <a:bodyPr wrap="square" rtlCol="0">
            <a:spAutoFit/>
          </a:bodyPr>
          <a:lstStyle/>
          <a:p>
            <a:r>
              <a:rPr lang="cs-CZ" sz="2400" dirty="0"/>
              <a:t>Anička má 2 jablíčka, </a:t>
            </a:r>
          </a:p>
          <a:p>
            <a:r>
              <a:rPr lang="cs-CZ" sz="2400" dirty="0"/>
              <a:t>zapíši 2</a:t>
            </a:r>
          </a:p>
        </p:txBody>
      </p:sp>
      <p:cxnSp>
        <p:nvCxnSpPr>
          <p:cNvPr id="37" name="Přímá spojnice se šipkou 36">
            <a:extLst>
              <a:ext uri="{FF2B5EF4-FFF2-40B4-BE49-F238E27FC236}">
                <a16:creationId xmlns:a16="http://schemas.microsoft.com/office/drawing/2014/main" xmlns="" id="{BBD74246-E401-45B8-AEE6-F1C1C277112B}"/>
              </a:ext>
            </a:extLst>
          </p:cNvPr>
          <p:cNvCxnSpPr>
            <a:cxnSpLocks/>
          </p:cNvCxnSpPr>
          <p:nvPr/>
        </p:nvCxnSpPr>
        <p:spPr>
          <a:xfrm flipH="1" flipV="1">
            <a:off x="5987010" y="4523674"/>
            <a:ext cx="574927" cy="41651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Přímá spojnice se šipkou 37">
            <a:extLst>
              <a:ext uri="{FF2B5EF4-FFF2-40B4-BE49-F238E27FC236}">
                <a16:creationId xmlns:a16="http://schemas.microsoft.com/office/drawing/2014/main" xmlns="" id="{FC11B7C0-DAC7-42EA-9978-6FA67493961B}"/>
              </a:ext>
            </a:extLst>
          </p:cNvPr>
          <p:cNvCxnSpPr>
            <a:cxnSpLocks/>
          </p:cNvCxnSpPr>
          <p:nvPr/>
        </p:nvCxnSpPr>
        <p:spPr>
          <a:xfrm flipV="1">
            <a:off x="2178114" y="4640944"/>
            <a:ext cx="998500" cy="41553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916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3. Vyvození operace sčítání </a:t>
            </a:r>
            <a:r>
              <a:rPr lang="cs-CZ" sz="4000" b="1" dirty="0"/>
              <a:t>přirozených čísel do 10</a:t>
            </a:r>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303407" y="2253996"/>
            <a:ext cx="9367204" cy="4238244"/>
          </a:xfrm>
        </p:spPr>
        <p:txBody>
          <a:bodyPr anchor="t">
            <a:normAutofit/>
          </a:bodyPr>
          <a:lstStyle/>
          <a:p>
            <a:r>
              <a:rPr lang="cs-CZ" sz="2400" dirty="0"/>
              <a:t>Zjišťujeme, kolik jablíček mají děti dohromady, matematicky to zapíšeme pomocí znaménka + a čteme: „</a:t>
            </a:r>
            <a:r>
              <a:rPr lang="cs-CZ" sz="2400" b="1" dirty="0"/>
              <a:t>Tři plus dva se rovná pět.“ </a:t>
            </a:r>
          </a:p>
          <a:p>
            <a:pPr marL="0" indent="0">
              <a:buNone/>
            </a:pPr>
            <a:r>
              <a:rPr lang="cs-CZ" sz="2400" dirty="0"/>
              <a:t>             </a:t>
            </a:r>
          </a:p>
          <a:p>
            <a:pPr marL="0" indent="0">
              <a:buNone/>
            </a:pPr>
            <a:endParaRPr lang="cs-CZ" sz="2400" dirty="0">
              <a:latin typeface="Cambria Math" panose="02040503050406030204" pitchFamily="18" charset="0"/>
              <a:ea typeface="Cambria Math" panose="02040503050406030204" pitchFamily="18" charset="0"/>
            </a:endParaRPr>
          </a:p>
          <a:p>
            <a:pPr marL="0" indent="0">
              <a:buNone/>
            </a:pPr>
            <a:endParaRPr lang="cs-CZ" sz="2400" dirty="0">
              <a:latin typeface="Cambria Math" panose="02040503050406030204" pitchFamily="18" charset="0"/>
              <a:ea typeface="Cambria Math" panose="02040503050406030204" pitchFamily="18" charset="0"/>
            </a:endParaRPr>
          </a:p>
          <a:p>
            <a:pPr marL="0" indent="0">
              <a:buNone/>
            </a:pPr>
            <a:endParaRPr lang="cs-CZ" sz="2400" dirty="0"/>
          </a:p>
          <a:p>
            <a:endParaRPr lang="cs-CZ" sz="2400" dirty="0"/>
          </a:p>
          <a:p>
            <a:endParaRPr lang="cs-CZ" sz="2400" dirty="0"/>
          </a:p>
        </p:txBody>
      </p:sp>
      <p:pic>
        <p:nvPicPr>
          <p:cNvPr id="6" name="Obrázek 5">
            <a:extLst>
              <a:ext uri="{FF2B5EF4-FFF2-40B4-BE49-F238E27FC236}">
                <a16:creationId xmlns:a16="http://schemas.microsoft.com/office/drawing/2014/main" xmlns="" id="{0D628E1F-273A-402C-B823-755179ED1C08}"/>
              </a:ext>
            </a:extLst>
          </p:cNvPr>
          <p:cNvPicPr>
            <a:picLocks noChangeAspect="1"/>
          </p:cNvPicPr>
          <p:nvPr/>
        </p:nvPicPr>
        <p:blipFill rotWithShape="1">
          <a:blip r:embed="rId2">
            <a:extLst>
              <a:ext uri="{28A0092B-C50C-407E-A947-70E740481C1C}">
                <a14:useLocalDpi xmlns:a14="http://schemas.microsoft.com/office/drawing/2010/main" val="0"/>
              </a:ext>
            </a:extLst>
          </a:blip>
          <a:srcRect l="10550" t="25578" r="23731" b="57728"/>
          <a:stretch/>
        </p:blipFill>
        <p:spPr>
          <a:xfrm>
            <a:off x="2347045" y="4042628"/>
            <a:ext cx="4357396" cy="896953"/>
          </a:xfrm>
          <a:prstGeom prst="rect">
            <a:avLst/>
          </a:prstGeom>
        </p:spPr>
      </p:pic>
      <p:sp>
        <p:nvSpPr>
          <p:cNvPr id="3" name="TextovéPole 2">
            <a:extLst>
              <a:ext uri="{FF2B5EF4-FFF2-40B4-BE49-F238E27FC236}">
                <a16:creationId xmlns:a16="http://schemas.microsoft.com/office/drawing/2014/main" xmlns="" id="{70B21A52-5C6D-4EA1-BBD6-7AB1EEF1C2BC}"/>
              </a:ext>
            </a:extLst>
          </p:cNvPr>
          <p:cNvSpPr txBox="1"/>
          <p:nvPr/>
        </p:nvSpPr>
        <p:spPr>
          <a:xfrm>
            <a:off x="3105937" y="4830247"/>
            <a:ext cx="5980126" cy="1107996"/>
          </a:xfrm>
          <a:prstGeom prst="rect">
            <a:avLst/>
          </a:prstGeom>
          <a:noFill/>
        </p:spPr>
        <p:txBody>
          <a:bodyPr wrap="square" rtlCol="0">
            <a:spAutoFit/>
          </a:bodyPr>
          <a:lstStyle/>
          <a:p>
            <a:r>
              <a:rPr lang="cs-CZ" sz="6600" dirty="0"/>
              <a:t>   3   +   2   =  5</a:t>
            </a:r>
          </a:p>
        </p:txBody>
      </p:sp>
    </p:spTree>
    <p:extLst>
      <p:ext uri="{BB962C8B-B14F-4D97-AF65-F5344CB8AC3E}">
        <p14:creationId xmlns:p14="http://schemas.microsoft.com/office/powerpoint/2010/main" val="3167208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3. Vyvození operace sčítání </a:t>
            </a:r>
            <a:r>
              <a:rPr lang="cs-CZ" sz="4000" b="1" dirty="0"/>
              <a:t>přirozených čísel do 10</a:t>
            </a:r>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303407" y="2253996"/>
            <a:ext cx="9367204" cy="4238244"/>
          </a:xfrm>
        </p:spPr>
        <p:txBody>
          <a:bodyPr anchor="t">
            <a:normAutofit/>
          </a:bodyPr>
          <a:lstStyle/>
          <a:p>
            <a:r>
              <a:rPr lang="cs-CZ" sz="2400" dirty="0"/>
              <a:t>Celou situaci si odkrokujeme</a:t>
            </a:r>
          </a:p>
          <a:p>
            <a:r>
              <a:rPr lang="cs-CZ" sz="2400" dirty="0"/>
              <a:t>Vymyslíme podobné úlohy</a:t>
            </a:r>
          </a:p>
          <a:p>
            <a:r>
              <a:rPr lang="cs-CZ" sz="2400" dirty="0"/>
              <a:t>Necháme děti vymyslet podobné úlohy</a:t>
            </a:r>
          </a:p>
          <a:p>
            <a:pPr marL="0" indent="0">
              <a:buNone/>
            </a:pPr>
            <a:r>
              <a:rPr lang="cs-CZ" sz="2400" dirty="0"/>
              <a:t>             </a:t>
            </a:r>
          </a:p>
          <a:p>
            <a:pPr marL="0" indent="0">
              <a:buNone/>
            </a:pPr>
            <a:endParaRPr lang="cs-CZ" sz="2400" dirty="0">
              <a:latin typeface="Cambria Math" panose="02040503050406030204" pitchFamily="18" charset="0"/>
              <a:ea typeface="Cambria Math" panose="02040503050406030204" pitchFamily="18" charset="0"/>
            </a:endParaRPr>
          </a:p>
          <a:p>
            <a:pPr marL="0" indent="0">
              <a:buNone/>
            </a:pPr>
            <a:endParaRPr lang="cs-CZ" sz="2400" dirty="0">
              <a:latin typeface="Cambria Math" panose="02040503050406030204" pitchFamily="18" charset="0"/>
              <a:ea typeface="Cambria Math" panose="02040503050406030204" pitchFamily="18" charset="0"/>
            </a:endParaRPr>
          </a:p>
          <a:p>
            <a:pPr marL="0" indent="0">
              <a:buNone/>
            </a:pPr>
            <a:endParaRPr lang="cs-CZ" sz="2400" dirty="0"/>
          </a:p>
          <a:p>
            <a:endParaRPr lang="cs-CZ" sz="2400" dirty="0"/>
          </a:p>
          <a:p>
            <a:endParaRPr lang="cs-CZ" sz="2400" dirty="0"/>
          </a:p>
        </p:txBody>
      </p:sp>
    </p:spTree>
    <p:extLst>
      <p:ext uri="{BB962C8B-B14F-4D97-AF65-F5344CB8AC3E}">
        <p14:creationId xmlns:p14="http://schemas.microsoft.com/office/powerpoint/2010/main" val="29905633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E933F950-6406-4472-A1E5-64C983032E9D}"/>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xmlns="" id="{89522B04-9D96-4A2D-95AB-E948A08EEAF1}"/>
              </a:ext>
            </a:extLst>
          </p:cNvPr>
          <p:cNvSpPr>
            <a:spLocks noGrp="1"/>
          </p:cNvSpPr>
          <p:nvPr>
            <p:ph idx="1"/>
          </p:nvPr>
        </p:nvSpPr>
        <p:spPr/>
        <p:txBody>
          <a:bodyPr/>
          <a:lstStyle/>
          <a:p>
            <a:r>
              <a:rPr lang="cs-CZ" dirty="0">
                <a:hlinkClick r:id="rId2"/>
              </a:rPr>
              <a:t>https://web.microsoftstream.com/video/f10f384c-b9c2-4de0-8ad8-97b4dcd1db52</a:t>
            </a:r>
            <a:endParaRPr lang="cs-CZ" dirty="0"/>
          </a:p>
          <a:p>
            <a:endParaRPr lang="cs-CZ" dirty="0"/>
          </a:p>
        </p:txBody>
      </p:sp>
    </p:spTree>
    <p:extLst>
      <p:ext uri="{BB962C8B-B14F-4D97-AF65-F5344CB8AC3E}">
        <p14:creationId xmlns:p14="http://schemas.microsoft.com/office/powerpoint/2010/main" val="1273705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xmlns="" id="{7D9D36D6-2AC5-46A1-A849-4C82D5264A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5354955" y="552182"/>
            <a:ext cx="5998840" cy="3343135"/>
          </a:xfrm>
          <a:noFill/>
        </p:spPr>
        <p:txBody>
          <a:bodyPr vert="horz" lIns="91440" tIns="45720" rIns="91440" bIns="45720" rtlCol="0" anchor="b">
            <a:normAutofit/>
          </a:bodyPr>
          <a:lstStyle/>
          <a:p>
            <a:r>
              <a:rPr lang="en-US" sz="5200" dirty="0" err="1"/>
              <a:t>Učebnice</a:t>
            </a:r>
            <a:r>
              <a:rPr lang="en-US" sz="5200" dirty="0"/>
              <a:t> </a:t>
            </a:r>
            <a:r>
              <a:rPr lang="en-US" sz="5200" dirty="0" err="1"/>
              <a:t>matematiky</a:t>
            </a:r>
            <a:r>
              <a:rPr lang="en-US" sz="5200" dirty="0"/>
              <a:t> pro 1. </a:t>
            </a:r>
            <a:r>
              <a:rPr lang="en-US" sz="5200" dirty="0" err="1"/>
              <a:t>ročník</a:t>
            </a:r>
            <a:r>
              <a:rPr lang="en-US" sz="5200" dirty="0"/>
              <a:t> </a:t>
            </a:r>
            <a:r>
              <a:rPr lang="en-US" sz="5200" b="1" dirty="0"/>
              <a:t>H-mat</a:t>
            </a:r>
          </a:p>
        </p:txBody>
      </p:sp>
      <p:pic>
        <p:nvPicPr>
          <p:cNvPr id="4" name="Zástupný obsah 3" descr="Obsah obrázku text&#10;&#10;Popis byl vytvořen automaticky">
            <a:extLst>
              <a:ext uri="{FF2B5EF4-FFF2-40B4-BE49-F238E27FC236}">
                <a16:creationId xmlns:a16="http://schemas.microsoft.com/office/drawing/2014/main" xmlns="" id="{992D5084-7641-421B-8AB1-5D1576C2AFB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2926"/>
          <a:stretch/>
        </p:blipFill>
        <p:spPr>
          <a:xfrm rot="5400000">
            <a:off x="-932497" y="932497"/>
            <a:ext cx="6858000" cy="4993005"/>
          </a:xfrm>
          <a:prstGeom prst="rect">
            <a:avLst/>
          </a:prstGeom>
        </p:spPr>
      </p:pic>
    </p:spTree>
    <p:extLst>
      <p:ext uri="{BB962C8B-B14F-4D97-AF65-F5344CB8AC3E}">
        <p14:creationId xmlns:p14="http://schemas.microsoft.com/office/powerpoint/2010/main" val="178526372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dirty="0" smtClean="0"/>
              <a:t>Hledejte odpovědi na otázky:</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659876" y="1920240"/>
            <a:ext cx="10360691" cy="4297680"/>
          </a:xfrm>
        </p:spPr>
        <p:txBody>
          <a:bodyPr anchor="t">
            <a:normAutofit fontScale="92500" lnSpcReduction="20000"/>
          </a:bodyPr>
          <a:lstStyle/>
          <a:p>
            <a:endParaRPr lang="cs-CZ" sz="2400" dirty="0"/>
          </a:p>
          <a:p>
            <a:endParaRPr lang="cs-CZ" sz="4800" dirty="0" smtClean="0">
              <a:solidFill>
                <a:srgbClr val="201F1E"/>
              </a:solidFill>
              <a:latin typeface="Calibri" panose="020F0502020204030204" pitchFamily="34" charset="0"/>
            </a:endParaRPr>
          </a:p>
          <a:p>
            <a:r>
              <a:rPr lang="cs-CZ" sz="4800" dirty="0" smtClean="0">
                <a:solidFill>
                  <a:srgbClr val="201F1E"/>
                </a:solidFill>
                <a:latin typeface="Calibri" panose="020F0502020204030204" pitchFamily="34" charset="0"/>
              </a:rPr>
              <a:t>Co je to číslo?</a:t>
            </a:r>
          </a:p>
          <a:p>
            <a:r>
              <a:rPr lang="cs-CZ" sz="4800" dirty="0" smtClean="0">
                <a:solidFill>
                  <a:srgbClr val="201F1E"/>
                </a:solidFill>
                <a:latin typeface="Calibri" panose="020F0502020204030204" pitchFamily="34" charset="0"/>
              </a:rPr>
              <a:t>Co je to číslice?</a:t>
            </a:r>
          </a:p>
          <a:p>
            <a:r>
              <a:rPr lang="cs-CZ" sz="4800" dirty="0" smtClean="0">
                <a:solidFill>
                  <a:srgbClr val="201F1E"/>
                </a:solidFill>
                <a:latin typeface="Calibri" panose="020F0502020204030204" pitchFamily="34" charset="0"/>
              </a:rPr>
              <a:t>Co je to číslovka?</a:t>
            </a:r>
          </a:p>
          <a:p>
            <a:endParaRPr lang="cs-CZ" sz="4800" dirty="0" smtClean="0">
              <a:solidFill>
                <a:srgbClr val="201F1E"/>
              </a:solidFill>
              <a:latin typeface="Calibri" panose="020F0502020204030204" pitchFamily="34" charset="0"/>
            </a:endParaRPr>
          </a:p>
          <a:p>
            <a:pPr marL="0" indent="0" algn="l">
              <a:buNone/>
            </a:pPr>
            <a:r>
              <a:rPr lang="cs-CZ" sz="4800" dirty="0" smtClean="0">
                <a:solidFill>
                  <a:srgbClr val="201F1E"/>
                </a:solidFill>
                <a:latin typeface="Calibri" panose="020F0502020204030204" pitchFamily="34" charset="0"/>
              </a:rPr>
              <a:t>        </a:t>
            </a:r>
            <a:endParaRPr lang="cs-CZ" sz="2400" dirty="0"/>
          </a:p>
        </p:txBody>
      </p:sp>
    </p:spTree>
    <p:extLst>
      <p:ext uri="{BB962C8B-B14F-4D97-AF65-F5344CB8AC3E}">
        <p14:creationId xmlns:p14="http://schemas.microsoft.com/office/powerpoint/2010/main" val="2351298308"/>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dirty="0" smtClean="0"/>
              <a:t>Význam čísla </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659876" y="1920240"/>
            <a:ext cx="10360691" cy="4297680"/>
          </a:xfrm>
        </p:spPr>
        <p:txBody>
          <a:bodyPr anchor="t">
            <a:normAutofit fontScale="77500" lnSpcReduction="20000"/>
          </a:bodyPr>
          <a:lstStyle/>
          <a:p>
            <a:endParaRPr lang="cs-CZ" sz="2400" dirty="0"/>
          </a:p>
          <a:p>
            <a:r>
              <a:rPr lang="cs-CZ" altLang="cs-CZ" sz="4400" dirty="0" smtClean="0"/>
              <a:t>Množství</a:t>
            </a:r>
            <a:endParaRPr lang="cs-CZ" altLang="cs-CZ" sz="4400" dirty="0"/>
          </a:p>
          <a:p>
            <a:r>
              <a:rPr lang="cs-CZ" altLang="cs-CZ" sz="4400" dirty="0"/>
              <a:t>Pořadí</a:t>
            </a:r>
          </a:p>
          <a:p>
            <a:r>
              <a:rPr lang="cs-CZ" altLang="cs-CZ" sz="4400" dirty="0"/>
              <a:t>Adresa</a:t>
            </a:r>
          </a:p>
          <a:p>
            <a:r>
              <a:rPr lang="cs-CZ" altLang="cs-CZ" sz="4400" dirty="0"/>
              <a:t>Kód</a:t>
            </a:r>
          </a:p>
          <a:p>
            <a:r>
              <a:rPr lang="cs-CZ" altLang="cs-CZ" sz="4400" dirty="0"/>
              <a:t>Veličina</a:t>
            </a:r>
          </a:p>
          <a:p>
            <a:r>
              <a:rPr lang="cs-CZ" altLang="cs-CZ" sz="4400" dirty="0"/>
              <a:t>Operátor</a:t>
            </a:r>
          </a:p>
          <a:p>
            <a:endParaRPr lang="cs-CZ" sz="4800" dirty="0" smtClean="0">
              <a:solidFill>
                <a:srgbClr val="201F1E"/>
              </a:solidFill>
              <a:latin typeface="Calibri" panose="020F0502020204030204" pitchFamily="34" charset="0"/>
            </a:endParaRPr>
          </a:p>
          <a:p>
            <a:pPr marL="0" indent="0" algn="l">
              <a:buNone/>
            </a:pPr>
            <a:r>
              <a:rPr lang="cs-CZ" sz="4800" dirty="0" smtClean="0">
                <a:solidFill>
                  <a:srgbClr val="201F1E"/>
                </a:solidFill>
                <a:latin typeface="Calibri" panose="020F0502020204030204" pitchFamily="34" charset="0"/>
              </a:rPr>
              <a:t>        </a:t>
            </a:r>
            <a:endParaRPr lang="cs-CZ" sz="2400" dirty="0"/>
          </a:p>
        </p:txBody>
      </p:sp>
    </p:spTree>
    <p:extLst>
      <p:ext uri="{BB962C8B-B14F-4D97-AF65-F5344CB8AC3E}">
        <p14:creationId xmlns:p14="http://schemas.microsoft.com/office/powerpoint/2010/main" val="3762813155"/>
      </p:ext>
    </p:extLst>
  </p:cSld>
  <p:clrMapOvr>
    <a:masterClrMapping/>
  </p:clrMapOvr>
  <p:transition spd="slow">
    <p:cover/>
  </p:transition>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1240</TotalTime>
  <Words>2885</Words>
  <Application>Microsoft Office PowerPoint</Application>
  <PresentationFormat>Širokoúhlá obrazovka</PresentationFormat>
  <Paragraphs>461</Paragraphs>
  <Slides>65</Slides>
  <Notes>0</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65</vt:i4>
      </vt:variant>
    </vt:vector>
  </HeadingPairs>
  <TitlesOfParts>
    <vt:vector size="75" baseType="lpstr">
      <vt:lpstr>Arial</vt:lpstr>
      <vt:lpstr>Calibri</vt:lpstr>
      <vt:lpstr>Calibri Light</vt:lpstr>
      <vt:lpstr>Cambria Math</vt:lpstr>
      <vt:lpstr>French Script MT</vt:lpstr>
      <vt:lpstr>Open Sans</vt:lpstr>
      <vt:lpstr>Times New Roman</vt:lpstr>
      <vt:lpstr>Vijaya</vt:lpstr>
      <vt:lpstr>Wingdings</vt:lpstr>
      <vt:lpstr>Motiv Office</vt:lpstr>
      <vt:lpstr>Seminář k didaktice matematiky IMAp07 podzimní semestr 2024 </vt:lpstr>
      <vt:lpstr>Doporučená literatura</vt:lpstr>
      <vt:lpstr>Doporučená literatura</vt:lpstr>
      <vt:lpstr>Učebnice matematiky pro 1. ročník nakladatelství      Alter</vt:lpstr>
      <vt:lpstr>Učebnice matematiky pro 1. ročník nakladatelství     Studio 1 + 1</vt:lpstr>
      <vt:lpstr>Učebnice matematiky pro 1. ročník nakladatelství      Didaktis</vt:lpstr>
      <vt:lpstr>Učebnice matematiky pro 1. ročník H-mat</vt:lpstr>
      <vt:lpstr>Hledejte odpovědi na otázky:</vt:lpstr>
      <vt:lpstr>Význam čísla </vt:lpstr>
      <vt:lpstr>Číslo – čísla přirozená</vt:lpstr>
      <vt:lpstr>Zápis čísla – číslice, cifra</vt:lpstr>
      <vt:lpstr>Čtení čísel - číslovky</vt:lpstr>
      <vt:lpstr>Otázky:</vt:lpstr>
      <vt:lpstr>Otázky:</vt:lpstr>
      <vt:lpstr>Otázky:</vt:lpstr>
      <vt:lpstr>Otázky:</vt:lpstr>
      <vt:lpstr>Shrnutí otázek</vt:lpstr>
      <vt:lpstr>Učivo na 1. stupni - matematika</vt:lpstr>
      <vt:lpstr>Matematika na 1. stupni – oblast ARITMETIKA</vt:lpstr>
      <vt:lpstr>Předčíselné představy dětí před příchodem na ZŠ</vt:lpstr>
      <vt:lpstr>Předčíselné představy dětí před příchodem na ZŠ</vt:lpstr>
      <vt:lpstr>Předčíselné představy dětí před příchodem na ZŠ</vt:lpstr>
      <vt:lpstr>Vytváření pojmu přirozeného čísla</vt:lpstr>
      <vt:lpstr>Vytváření pojmu přirozeného čísla</vt:lpstr>
      <vt:lpstr>Vytváření pojmu přirozeného čísla</vt:lpstr>
      <vt:lpstr>1. Zavedení čísel 1 - 5</vt:lpstr>
      <vt:lpstr>Vytváření pojmu přirozeného čísla</vt:lpstr>
      <vt:lpstr>Vytváření pojmu přirozeného čísla</vt:lpstr>
      <vt:lpstr>Vytváření pojmu přirozeného čísla</vt:lpstr>
      <vt:lpstr>1. Zavedení čísel 1 - 5</vt:lpstr>
      <vt:lpstr>1. Zavedení čísel 1 - 5</vt:lpstr>
      <vt:lpstr>1. Zavedení čísel 1 - 5</vt:lpstr>
      <vt:lpstr>1. Zavedení čísel 1 - 5</vt:lpstr>
      <vt:lpstr>1. Zavedení čísel 1 - 5</vt:lpstr>
      <vt:lpstr>1. Zavádění přirozených čísel</vt:lpstr>
      <vt:lpstr>1. Zavádění přirozených čísel</vt:lpstr>
      <vt:lpstr>1. Zavádění přirozených čísel</vt:lpstr>
      <vt:lpstr>1. Zavádění přirozených čísel</vt:lpstr>
      <vt:lpstr>2. Porovnávání přirozených čísel</vt:lpstr>
      <vt:lpstr>2. Porovnávání přirozených čísel</vt:lpstr>
      <vt:lpstr>2. Porovnávání přirozených čísel</vt:lpstr>
      <vt:lpstr>2. Porovnávání přirozených čísel</vt:lpstr>
      <vt:lpstr>2. Porovnávání přirozených čísel</vt:lpstr>
      <vt:lpstr>2. Porovnávání přirozených čísel</vt:lpstr>
      <vt:lpstr>2. Porovnávání přirozených čísel</vt:lpstr>
      <vt:lpstr>2. Porovnávání přirozených čísel</vt:lpstr>
      <vt:lpstr>2. Porovnávání přirozených čísel</vt:lpstr>
      <vt:lpstr>2. Porovnávání přirozených čísel</vt:lpstr>
      <vt:lpstr>2. Porovnávání přirozených čísel</vt:lpstr>
      <vt:lpstr>2. Porovnávání přirozených čísel</vt:lpstr>
      <vt:lpstr>2. Porovnávání přirozených čísel</vt:lpstr>
      <vt:lpstr>2. Porovnávání přirozených čísel</vt:lpstr>
      <vt:lpstr>2. Porovnávání přirozených čísel</vt:lpstr>
      <vt:lpstr>2. Porovnávání přirozených čísel</vt:lpstr>
      <vt:lpstr>2. Porovnávání přirozených čísel – vybrané úlohy z učebnic matematiky pro 1. ročník</vt:lpstr>
      <vt:lpstr>2. Porovnávání přirozených čísel</vt:lpstr>
      <vt:lpstr>3. Vyvození operace sčítání přirozených čísel</vt:lpstr>
      <vt:lpstr>3. Vyvození operace sčítání přirozených čísel</vt:lpstr>
      <vt:lpstr>3. Vyvození operace sčítání přirozených čísel do 10</vt:lpstr>
      <vt:lpstr>3. Vyvození operace sčítání přirozených čísel do 10</vt:lpstr>
      <vt:lpstr>3. Vyvození operace sčítání přirozených čísel do 10</vt:lpstr>
      <vt:lpstr>3. Vyvození operace sčítání přirozených čísel do 10</vt:lpstr>
      <vt:lpstr>3. Vyvození operace sčítání přirozených čísel do 10</vt:lpstr>
      <vt:lpstr>3. Vyvození operace sčítání přirozených čísel do 10</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Seminář k didaktice matematiky</dc:title>
  <dc:creator>Jitka Panáčová</dc:creator>
  <cp:lastModifiedBy>Panáčová</cp:lastModifiedBy>
  <cp:revision>51</cp:revision>
  <dcterms:created xsi:type="dcterms:W3CDTF">2020-10-05T06:17:01Z</dcterms:created>
  <dcterms:modified xsi:type="dcterms:W3CDTF">2025-01-15T19:37:50Z</dcterms:modified>
</cp:coreProperties>
</file>