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0"/>
  </p:notesMasterIdLst>
  <p:sldIdLst>
    <p:sldId id="256" r:id="rId2"/>
    <p:sldId id="277" r:id="rId3"/>
    <p:sldId id="267" r:id="rId4"/>
    <p:sldId id="274" r:id="rId5"/>
    <p:sldId id="271" r:id="rId6"/>
    <p:sldId id="275" r:id="rId7"/>
    <p:sldId id="259" r:id="rId8"/>
    <p:sldId id="260" r:id="rId9"/>
    <p:sldId id="261" r:id="rId10"/>
    <p:sldId id="276" r:id="rId11"/>
    <p:sldId id="262" r:id="rId12"/>
    <p:sldId id="263" r:id="rId13"/>
    <p:sldId id="264" r:id="rId14"/>
    <p:sldId id="265" r:id="rId15"/>
    <p:sldId id="266" r:id="rId16"/>
    <p:sldId id="268" r:id="rId17"/>
    <p:sldId id="278" r:id="rId18"/>
    <p:sldId id="273" r:id="rId19"/>
    <p:sldId id="272" r:id="rId20"/>
    <p:sldId id="279" r:id="rId21"/>
    <p:sldId id="280" r:id="rId22"/>
    <p:sldId id="281" r:id="rId23"/>
    <p:sldId id="283" r:id="rId24"/>
    <p:sldId id="282" r:id="rId25"/>
    <p:sldId id="284" r:id="rId26"/>
    <p:sldId id="285" r:id="rId27"/>
    <p:sldId id="269" r:id="rId28"/>
    <p:sldId id="257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A46E1-E192-47A7-A7B1-4B63E856187D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E1DC7-1BF7-45F5-B4F0-9DD2847D559F}">
      <dgm:prSet custT="1"/>
      <dgm:spPr/>
      <dgm:t>
        <a:bodyPr/>
        <a:lstStyle/>
        <a:p>
          <a:r>
            <a:rPr lang="cs-CZ" sz="2400" b="0" dirty="0"/>
            <a:t>Učitel pomocí učiva zprostředkovává vědění a zároveň kultivuje a rozvíjí žákovu osobnost</a:t>
          </a:r>
          <a:endParaRPr lang="en-US" sz="2400" dirty="0"/>
        </a:p>
      </dgm:t>
    </dgm:pt>
    <dgm:pt modelId="{63808253-BD47-4D07-BFAC-779760F2D77B}" type="parTrans" cxnId="{7D9F4FD0-6A6A-403C-8021-9BBCF5ECE7C1}">
      <dgm:prSet/>
      <dgm:spPr/>
      <dgm:t>
        <a:bodyPr/>
        <a:lstStyle/>
        <a:p>
          <a:endParaRPr lang="en-US"/>
        </a:p>
      </dgm:t>
    </dgm:pt>
    <dgm:pt modelId="{48022AC1-A263-4215-A347-ACD21F9B0EF9}" type="sibTrans" cxnId="{7D9F4FD0-6A6A-403C-8021-9BBCF5ECE7C1}">
      <dgm:prSet/>
      <dgm:spPr/>
      <dgm:t>
        <a:bodyPr/>
        <a:lstStyle/>
        <a:p>
          <a:endParaRPr lang="en-US"/>
        </a:p>
      </dgm:t>
    </dgm:pt>
    <dgm:pt modelId="{7C9F50EF-8DC3-4DD9-B176-51543D85C0AF}">
      <dgm:prSet custT="1"/>
      <dgm:spPr/>
      <dgm:t>
        <a:bodyPr/>
        <a:lstStyle/>
        <a:p>
          <a:r>
            <a:rPr lang="cs-CZ" sz="2400" b="0" dirty="0"/>
            <a:t>Vyučovací styl  zahrnuje odborné, pedagogické, didaktické a psychologické kompetence, včetně osobních charakteristik každého učitele. </a:t>
          </a:r>
          <a:endParaRPr lang="en-US" sz="2400" dirty="0"/>
        </a:p>
      </dgm:t>
    </dgm:pt>
    <dgm:pt modelId="{E76AC975-ED76-4EC0-B3CF-628D24CD56CC}" type="parTrans" cxnId="{B380FE74-310D-40CE-847C-984D90FF98D6}">
      <dgm:prSet/>
      <dgm:spPr/>
      <dgm:t>
        <a:bodyPr/>
        <a:lstStyle/>
        <a:p>
          <a:endParaRPr lang="en-US"/>
        </a:p>
      </dgm:t>
    </dgm:pt>
    <dgm:pt modelId="{0842D33A-4EBE-4CA6-91C5-6FC919822C43}" type="sibTrans" cxnId="{B380FE74-310D-40CE-847C-984D90FF98D6}">
      <dgm:prSet/>
      <dgm:spPr/>
      <dgm:t>
        <a:bodyPr/>
        <a:lstStyle/>
        <a:p>
          <a:endParaRPr lang="en-US"/>
        </a:p>
      </dgm:t>
    </dgm:pt>
    <dgm:pt modelId="{FDF32D3C-7BA1-40C5-BF5C-361EDDD87704}">
      <dgm:prSet custT="1"/>
      <dgm:spPr/>
      <dgm:t>
        <a:bodyPr/>
        <a:lstStyle/>
        <a:p>
          <a:r>
            <a:rPr lang="cs-CZ" sz="2400" b="0" dirty="0"/>
            <a:t>Nejhlubší vrstvou je </a:t>
          </a:r>
          <a:r>
            <a:rPr lang="cs-CZ" sz="2400" b="1" dirty="0"/>
            <a:t>kognitivní styl</a:t>
          </a:r>
          <a:r>
            <a:rPr lang="cs-CZ" sz="2400" b="0" dirty="0"/>
            <a:t>, dále </a:t>
          </a:r>
          <a:r>
            <a:rPr lang="cs-CZ" sz="2400" b="1" dirty="0"/>
            <a:t>učitelovo pojetí výuky </a:t>
          </a:r>
          <a:r>
            <a:rPr lang="cs-CZ" sz="2400" b="0" dirty="0"/>
            <a:t>a učitelovy </a:t>
          </a:r>
          <a:r>
            <a:rPr lang="cs-CZ" sz="2400" b="1" dirty="0"/>
            <a:t>způsoby řešení pedagogických situací</a:t>
          </a:r>
          <a:r>
            <a:rPr lang="cs-CZ" sz="2400" b="0" dirty="0"/>
            <a:t>, které jsou ovlivněny jeho zkušenostmi a vzděláním a nejvíce ovlivnitelná je vrstva </a:t>
          </a:r>
          <a:r>
            <a:rPr lang="cs-CZ" sz="2400" b="1" dirty="0"/>
            <a:t>učitelových pedagogických vědomostí a dovedností. </a:t>
          </a:r>
          <a:endParaRPr lang="en-US" sz="2400" dirty="0"/>
        </a:p>
      </dgm:t>
    </dgm:pt>
    <dgm:pt modelId="{CAD2ADB2-EE2A-41F4-A7C0-8CEA93DFCBD6}" type="parTrans" cxnId="{6BF9C7CF-2D26-4544-87F4-6D2DF9379A9D}">
      <dgm:prSet/>
      <dgm:spPr/>
      <dgm:t>
        <a:bodyPr/>
        <a:lstStyle/>
        <a:p>
          <a:endParaRPr lang="en-US"/>
        </a:p>
      </dgm:t>
    </dgm:pt>
    <dgm:pt modelId="{0EDA5F3E-2856-4A3A-871B-03F62A0B9F42}" type="sibTrans" cxnId="{6BF9C7CF-2D26-4544-87F4-6D2DF9379A9D}">
      <dgm:prSet/>
      <dgm:spPr/>
      <dgm:t>
        <a:bodyPr/>
        <a:lstStyle/>
        <a:p>
          <a:endParaRPr lang="en-US"/>
        </a:p>
      </dgm:t>
    </dgm:pt>
    <dgm:pt modelId="{AEE833C6-B8EC-484D-BC41-8A2648DD2F14}" type="pres">
      <dgm:prSet presAssocID="{C00A46E1-E192-47A7-A7B1-4B63E856187D}" presName="outerComposite" presStyleCnt="0">
        <dgm:presLayoutVars>
          <dgm:chMax val="5"/>
          <dgm:dir/>
          <dgm:resizeHandles val="exact"/>
        </dgm:presLayoutVars>
      </dgm:prSet>
      <dgm:spPr/>
    </dgm:pt>
    <dgm:pt modelId="{A3861835-1866-4B5C-BD4B-05C0C21036CA}" type="pres">
      <dgm:prSet presAssocID="{C00A46E1-E192-47A7-A7B1-4B63E856187D}" presName="dummyMaxCanvas" presStyleCnt="0">
        <dgm:presLayoutVars/>
      </dgm:prSet>
      <dgm:spPr/>
    </dgm:pt>
    <dgm:pt modelId="{698BAB53-8432-4BE5-9DC0-95CC6E63DBE3}" type="pres">
      <dgm:prSet presAssocID="{C00A46E1-E192-47A7-A7B1-4B63E856187D}" presName="ThreeNodes_1" presStyleLbl="node1" presStyleIdx="0" presStyleCnt="3">
        <dgm:presLayoutVars>
          <dgm:bulletEnabled val="1"/>
        </dgm:presLayoutVars>
      </dgm:prSet>
      <dgm:spPr/>
    </dgm:pt>
    <dgm:pt modelId="{A8E7BD18-24EF-4B25-ABF4-1B6CD9EBC665}" type="pres">
      <dgm:prSet presAssocID="{C00A46E1-E192-47A7-A7B1-4B63E856187D}" presName="ThreeNodes_2" presStyleLbl="node1" presStyleIdx="1" presStyleCnt="3">
        <dgm:presLayoutVars>
          <dgm:bulletEnabled val="1"/>
        </dgm:presLayoutVars>
      </dgm:prSet>
      <dgm:spPr/>
    </dgm:pt>
    <dgm:pt modelId="{66D50B20-4655-41A9-9A72-2990C1E2A75E}" type="pres">
      <dgm:prSet presAssocID="{C00A46E1-E192-47A7-A7B1-4B63E856187D}" presName="ThreeNodes_3" presStyleLbl="node1" presStyleIdx="2" presStyleCnt="3">
        <dgm:presLayoutVars>
          <dgm:bulletEnabled val="1"/>
        </dgm:presLayoutVars>
      </dgm:prSet>
      <dgm:spPr/>
    </dgm:pt>
    <dgm:pt modelId="{F381A594-4092-44A2-A79E-96B83525A40D}" type="pres">
      <dgm:prSet presAssocID="{C00A46E1-E192-47A7-A7B1-4B63E856187D}" presName="ThreeConn_1-2" presStyleLbl="fgAccFollowNode1" presStyleIdx="0" presStyleCnt="2">
        <dgm:presLayoutVars>
          <dgm:bulletEnabled val="1"/>
        </dgm:presLayoutVars>
      </dgm:prSet>
      <dgm:spPr/>
    </dgm:pt>
    <dgm:pt modelId="{F7F33109-44D3-4CD8-B845-59453ACB9D54}" type="pres">
      <dgm:prSet presAssocID="{C00A46E1-E192-47A7-A7B1-4B63E856187D}" presName="ThreeConn_2-3" presStyleLbl="fgAccFollowNode1" presStyleIdx="1" presStyleCnt="2">
        <dgm:presLayoutVars>
          <dgm:bulletEnabled val="1"/>
        </dgm:presLayoutVars>
      </dgm:prSet>
      <dgm:spPr/>
    </dgm:pt>
    <dgm:pt modelId="{2620B5D5-CFFB-4151-A350-3B9BF967CD8F}" type="pres">
      <dgm:prSet presAssocID="{C00A46E1-E192-47A7-A7B1-4B63E856187D}" presName="ThreeNodes_1_text" presStyleLbl="node1" presStyleIdx="2" presStyleCnt="3">
        <dgm:presLayoutVars>
          <dgm:bulletEnabled val="1"/>
        </dgm:presLayoutVars>
      </dgm:prSet>
      <dgm:spPr/>
    </dgm:pt>
    <dgm:pt modelId="{76ECF91F-D6B5-43F1-9F57-4C8D07782A97}" type="pres">
      <dgm:prSet presAssocID="{C00A46E1-E192-47A7-A7B1-4B63E856187D}" presName="ThreeNodes_2_text" presStyleLbl="node1" presStyleIdx="2" presStyleCnt="3">
        <dgm:presLayoutVars>
          <dgm:bulletEnabled val="1"/>
        </dgm:presLayoutVars>
      </dgm:prSet>
      <dgm:spPr/>
    </dgm:pt>
    <dgm:pt modelId="{6C121533-72BF-4CCE-8B64-C9664E4AD017}" type="pres">
      <dgm:prSet presAssocID="{C00A46E1-E192-47A7-A7B1-4B63E856187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17CF00A-2221-4E90-94BF-746A980143BE}" type="presOf" srcId="{E3CE1DC7-1BF7-45F5-B4F0-9DD2847D559F}" destId="{2620B5D5-CFFB-4151-A350-3B9BF967CD8F}" srcOrd="1" destOrd="0" presId="urn:microsoft.com/office/officeart/2005/8/layout/vProcess5"/>
    <dgm:cxn modelId="{6F365D5C-E119-4181-86D4-2087DFE7489B}" type="presOf" srcId="{0842D33A-4EBE-4CA6-91C5-6FC919822C43}" destId="{F7F33109-44D3-4CD8-B845-59453ACB9D54}" srcOrd="0" destOrd="0" presId="urn:microsoft.com/office/officeart/2005/8/layout/vProcess5"/>
    <dgm:cxn modelId="{B380FE74-310D-40CE-847C-984D90FF98D6}" srcId="{C00A46E1-E192-47A7-A7B1-4B63E856187D}" destId="{7C9F50EF-8DC3-4DD9-B176-51543D85C0AF}" srcOrd="1" destOrd="0" parTransId="{E76AC975-ED76-4EC0-B3CF-628D24CD56CC}" sibTransId="{0842D33A-4EBE-4CA6-91C5-6FC919822C43}"/>
    <dgm:cxn modelId="{9313AA76-2D7C-401E-9392-FDCE9AD56F73}" type="presOf" srcId="{7C9F50EF-8DC3-4DD9-B176-51543D85C0AF}" destId="{76ECF91F-D6B5-43F1-9F57-4C8D07782A97}" srcOrd="1" destOrd="0" presId="urn:microsoft.com/office/officeart/2005/8/layout/vProcess5"/>
    <dgm:cxn modelId="{F8728777-E868-46F8-A348-44D31FDDF341}" type="presOf" srcId="{C00A46E1-E192-47A7-A7B1-4B63E856187D}" destId="{AEE833C6-B8EC-484D-BC41-8A2648DD2F14}" srcOrd="0" destOrd="0" presId="urn:microsoft.com/office/officeart/2005/8/layout/vProcess5"/>
    <dgm:cxn modelId="{363AA98E-7AB4-455B-9329-20A6D9963452}" type="presOf" srcId="{48022AC1-A263-4215-A347-ACD21F9B0EF9}" destId="{F381A594-4092-44A2-A79E-96B83525A40D}" srcOrd="0" destOrd="0" presId="urn:microsoft.com/office/officeart/2005/8/layout/vProcess5"/>
    <dgm:cxn modelId="{07C520AA-7F85-468C-BC36-4689B1EAA273}" type="presOf" srcId="{FDF32D3C-7BA1-40C5-BF5C-361EDDD87704}" destId="{66D50B20-4655-41A9-9A72-2990C1E2A75E}" srcOrd="0" destOrd="0" presId="urn:microsoft.com/office/officeart/2005/8/layout/vProcess5"/>
    <dgm:cxn modelId="{96AA43C3-04E2-41E8-B921-0589C51EE187}" type="presOf" srcId="{E3CE1DC7-1BF7-45F5-B4F0-9DD2847D559F}" destId="{698BAB53-8432-4BE5-9DC0-95CC6E63DBE3}" srcOrd="0" destOrd="0" presId="urn:microsoft.com/office/officeart/2005/8/layout/vProcess5"/>
    <dgm:cxn modelId="{247B53C3-9EAB-4AD1-832E-592E660ABAEC}" type="presOf" srcId="{7C9F50EF-8DC3-4DD9-B176-51543D85C0AF}" destId="{A8E7BD18-24EF-4B25-ABF4-1B6CD9EBC665}" srcOrd="0" destOrd="0" presId="urn:microsoft.com/office/officeart/2005/8/layout/vProcess5"/>
    <dgm:cxn modelId="{6BF9C7CF-2D26-4544-87F4-6D2DF9379A9D}" srcId="{C00A46E1-E192-47A7-A7B1-4B63E856187D}" destId="{FDF32D3C-7BA1-40C5-BF5C-361EDDD87704}" srcOrd="2" destOrd="0" parTransId="{CAD2ADB2-EE2A-41F4-A7C0-8CEA93DFCBD6}" sibTransId="{0EDA5F3E-2856-4A3A-871B-03F62A0B9F42}"/>
    <dgm:cxn modelId="{7D9F4FD0-6A6A-403C-8021-9BBCF5ECE7C1}" srcId="{C00A46E1-E192-47A7-A7B1-4B63E856187D}" destId="{E3CE1DC7-1BF7-45F5-B4F0-9DD2847D559F}" srcOrd="0" destOrd="0" parTransId="{63808253-BD47-4D07-BFAC-779760F2D77B}" sibTransId="{48022AC1-A263-4215-A347-ACD21F9B0EF9}"/>
    <dgm:cxn modelId="{534AFDF4-732B-46E2-BE90-C8D68D684E70}" type="presOf" srcId="{FDF32D3C-7BA1-40C5-BF5C-361EDDD87704}" destId="{6C121533-72BF-4CCE-8B64-C9664E4AD017}" srcOrd="1" destOrd="0" presId="urn:microsoft.com/office/officeart/2005/8/layout/vProcess5"/>
    <dgm:cxn modelId="{21861CDD-3FD9-4B89-8EAA-CF577AB0C1D0}" type="presParOf" srcId="{AEE833C6-B8EC-484D-BC41-8A2648DD2F14}" destId="{A3861835-1866-4B5C-BD4B-05C0C21036CA}" srcOrd="0" destOrd="0" presId="urn:microsoft.com/office/officeart/2005/8/layout/vProcess5"/>
    <dgm:cxn modelId="{5FBD7F75-BFF5-4824-92AE-AB8317E37650}" type="presParOf" srcId="{AEE833C6-B8EC-484D-BC41-8A2648DD2F14}" destId="{698BAB53-8432-4BE5-9DC0-95CC6E63DBE3}" srcOrd="1" destOrd="0" presId="urn:microsoft.com/office/officeart/2005/8/layout/vProcess5"/>
    <dgm:cxn modelId="{0F517923-F053-47CB-BFC2-3E041B2CFB3E}" type="presParOf" srcId="{AEE833C6-B8EC-484D-BC41-8A2648DD2F14}" destId="{A8E7BD18-24EF-4B25-ABF4-1B6CD9EBC665}" srcOrd="2" destOrd="0" presId="urn:microsoft.com/office/officeart/2005/8/layout/vProcess5"/>
    <dgm:cxn modelId="{5CDC2913-4C29-496B-B04F-78AFC7E081D2}" type="presParOf" srcId="{AEE833C6-B8EC-484D-BC41-8A2648DD2F14}" destId="{66D50B20-4655-41A9-9A72-2990C1E2A75E}" srcOrd="3" destOrd="0" presId="urn:microsoft.com/office/officeart/2005/8/layout/vProcess5"/>
    <dgm:cxn modelId="{92F157B3-6F72-429A-ADF5-B80B6372B24C}" type="presParOf" srcId="{AEE833C6-B8EC-484D-BC41-8A2648DD2F14}" destId="{F381A594-4092-44A2-A79E-96B83525A40D}" srcOrd="4" destOrd="0" presId="urn:microsoft.com/office/officeart/2005/8/layout/vProcess5"/>
    <dgm:cxn modelId="{8BB2704D-9E18-477B-AE60-B73105616ABA}" type="presParOf" srcId="{AEE833C6-B8EC-484D-BC41-8A2648DD2F14}" destId="{F7F33109-44D3-4CD8-B845-59453ACB9D54}" srcOrd="5" destOrd="0" presId="urn:microsoft.com/office/officeart/2005/8/layout/vProcess5"/>
    <dgm:cxn modelId="{78BB4929-8AF2-464E-8B26-6D44DA72057A}" type="presParOf" srcId="{AEE833C6-B8EC-484D-BC41-8A2648DD2F14}" destId="{2620B5D5-CFFB-4151-A350-3B9BF967CD8F}" srcOrd="6" destOrd="0" presId="urn:microsoft.com/office/officeart/2005/8/layout/vProcess5"/>
    <dgm:cxn modelId="{07B3B139-7662-40CC-A928-B3582CC4B18B}" type="presParOf" srcId="{AEE833C6-B8EC-484D-BC41-8A2648DD2F14}" destId="{76ECF91F-D6B5-43F1-9F57-4C8D07782A97}" srcOrd="7" destOrd="0" presId="urn:microsoft.com/office/officeart/2005/8/layout/vProcess5"/>
    <dgm:cxn modelId="{7A1128B6-A20A-49EC-89B5-1028AAECE3E9}" type="presParOf" srcId="{AEE833C6-B8EC-484D-BC41-8A2648DD2F14}" destId="{6C121533-72BF-4CCE-8B64-C9664E4AD01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ED752-E8BC-47D7-A217-D56CC45A2C7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4394CC-DD75-4393-9958-313034E6A0E1}">
      <dgm:prSet phldrT="[Text]"/>
      <dgm:spPr/>
      <dgm:t>
        <a:bodyPr/>
        <a:lstStyle/>
        <a:p>
          <a:r>
            <a:rPr lang="cs-CZ" dirty="0"/>
            <a:t>Osobnost, motivace</a:t>
          </a:r>
        </a:p>
      </dgm:t>
    </dgm:pt>
    <dgm:pt modelId="{2B38C50B-6FDB-4872-B13D-2D33CDAE23C1}" type="parTrans" cxnId="{7ED9B52B-88E1-4675-AA7C-4116153661E7}">
      <dgm:prSet/>
      <dgm:spPr/>
      <dgm:t>
        <a:bodyPr/>
        <a:lstStyle/>
        <a:p>
          <a:endParaRPr lang="cs-CZ"/>
        </a:p>
      </dgm:t>
    </dgm:pt>
    <dgm:pt modelId="{70228D8F-5D30-4335-83F3-06ED6D303C6E}" type="sibTrans" cxnId="{7ED9B52B-88E1-4675-AA7C-4116153661E7}">
      <dgm:prSet/>
      <dgm:spPr/>
      <dgm:t>
        <a:bodyPr/>
        <a:lstStyle/>
        <a:p>
          <a:endParaRPr lang="cs-CZ"/>
        </a:p>
      </dgm:t>
    </dgm:pt>
    <dgm:pt modelId="{A358CC82-363B-4D39-9A7D-3FD451A7C396}">
      <dgm:prSet phldrT="[Text]"/>
      <dgm:spPr/>
      <dgm:t>
        <a:bodyPr/>
        <a:lstStyle/>
        <a:p>
          <a:r>
            <a:rPr lang="cs-CZ" dirty="0"/>
            <a:t>Styl učení</a:t>
          </a:r>
        </a:p>
      </dgm:t>
    </dgm:pt>
    <dgm:pt modelId="{49CFAF6B-F158-4F59-B87F-5CF24494928F}" type="parTrans" cxnId="{3E80F468-56C1-4D56-B9C1-E0B5952A6ACB}">
      <dgm:prSet/>
      <dgm:spPr/>
      <dgm:t>
        <a:bodyPr/>
        <a:lstStyle/>
        <a:p>
          <a:endParaRPr lang="cs-CZ"/>
        </a:p>
      </dgm:t>
    </dgm:pt>
    <dgm:pt modelId="{98E17405-EA64-4FB0-8051-B61CB816B810}" type="sibTrans" cxnId="{3E80F468-56C1-4D56-B9C1-E0B5952A6ACB}">
      <dgm:prSet/>
      <dgm:spPr/>
      <dgm:t>
        <a:bodyPr/>
        <a:lstStyle/>
        <a:p>
          <a:endParaRPr lang="cs-CZ"/>
        </a:p>
      </dgm:t>
    </dgm:pt>
    <dgm:pt modelId="{665F0F12-00E1-4A42-916F-E14E7226EC00}">
      <dgm:prSet phldrT="[Text]"/>
      <dgm:spPr/>
      <dgm:t>
        <a:bodyPr/>
        <a:lstStyle/>
        <a:p>
          <a:r>
            <a:rPr lang="cs-CZ" dirty="0"/>
            <a:t>Strategie učení</a:t>
          </a:r>
        </a:p>
      </dgm:t>
    </dgm:pt>
    <dgm:pt modelId="{B3B403ED-1929-42FB-B9BF-F6465EA74D7A}" type="parTrans" cxnId="{CA3A370D-90C2-4538-8CE5-A32D4E3FBB37}">
      <dgm:prSet/>
      <dgm:spPr/>
      <dgm:t>
        <a:bodyPr/>
        <a:lstStyle/>
        <a:p>
          <a:endParaRPr lang="cs-CZ"/>
        </a:p>
      </dgm:t>
    </dgm:pt>
    <dgm:pt modelId="{9E6BAC93-7320-41FE-84D1-E20E48EF3E30}" type="sibTrans" cxnId="{CA3A370D-90C2-4538-8CE5-A32D4E3FBB37}">
      <dgm:prSet/>
      <dgm:spPr/>
      <dgm:t>
        <a:bodyPr/>
        <a:lstStyle/>
        <a:p>
          <a:endParaRPr lang="cs-CZ"/>
        </a:p>
      </dgm:t>
    </dgm:pt>
    <dgm:pt modelId="{24916BEB-62E8-4F38-9D1A-BD4E9D275431}">
      <dgm:prSet/>
      <dgm:spPr/>
      <dgm:t>
        <a:bodyPr/>
        <a:lstStyle/>
        <a:p>
          <a:r>
            <a:rPr lang="cs-CZ" dirty="0"/>
            <a:t>Taktiky učení</a:t>
          </a:r>
        </a:p>
      </dgm:t>
    </dgm:pt>
    <dgm:pt modelId="{88A70FEB-889D-4D57-834A-E0A0DC600DD5}" type="parTrans" cxnId="{E500C635-6FB1-4380-9067-DE2DAF720192}">
      <dgm:prSet/>
      <dgm:spPr/>
      <dgm:t>
        <a:bodyPr/>
        <a:lstStyle/>
        <a:p>
          <a:endParaRPr lang="cs-CZ"/>
        </a:p>
      </dgm:t>
    </dgm:pt>
    <dgm:pt modelId="{6037FD99-99FC-4DF9-92E0-1B0AF5062047}" type="sibTrans" cxnId="{E500C635-6FB1-4380-9067-DE2DAF720192}">
      <dgm:prSet/>
      <dgm:spPr/>
      <dgm:t>
        <a:bodyPr/>
        <a:lstStyle/>
        <a:p>
          <a:endParaRPr lang="cs-CZ"/>
        </a:p>
      </dgm:t>
    </dgm:pt>
    <dgm:pt modelId="{46D67AD2-2096-47A5-A37B-840ED57193DF}">
      <dgm:prSet/>
      <dgm:spPr/>
      <dgm:t>
        <a:bodyPr/>
        <a:lstStyle/>
        <a:p>
          <a:r>
            <a:rPr lang="cs-CZ" dirty="0"/>
            <a:t>Výsledky učení</a:t>
          </a:r>
        </a:p>
      </dgm:t>
    </dgm:pt>
    <dgm:pt modelId="{D915308B-F1E7-4640-AECE-9516E124C5B6}" type="parTrans" cxnId="{5A783DA8-47DE-4A17-83E0-E6891C33CCDB}">
      <dgm:prSet/>
      <dgm:spPr/>
      <dgm:t>
        <a:bodyPr/>
        <a:lstStyle/>
        <a:p>
          <a:endParaRPr lang="cs-CZ"/>
        </a:p>
      </dgm:t>
    </dgm:pt>
    <dgm:pt modelId="{4F346196-437C-4FB7-AD0A-D0546ED82A53}" type="sibTrans" cxnId="{5A783DA8-47DE-4A17-83E0-E6891C33CCDB}">
      <dgm:prSet/>
      <dgm:spPr/>
      <dgm:t>
        <a:bodyPr/>
        <a:lstStyle/>
        <a:p>
          <a:endParaRPr lang="cs-CZ"/>
        </a:p>
      </dgm:t>
    </dgm:pt>
    <dgm:pt modelId="{92FC53E7-F24F-4413-9391-D925267F503E}" type="pres">
      <dgm:prSet presAssocID="{999ED752-E8BC-47D7-A217-D56CC45A2C7E}" presName="outerComposite" presStyleCnt="0">
        <dgm:presLayoutVars>
          <dgm:chMax val="5"/>
          <dgm:dir/>
          <dgm:resizeHandles val="exact"/>
        </dgm:presLayoutVars>
      </dgm:prSet>
      <dgm:spPr/>
    </dgm:pt>
    <dgm:pt modelId="{1D55D7BB-D6D7-4CF1-9250-A17C54098AE2}" type="pres">
      <dgm:prSet presAssocID="{999ED752-E8BC-47D7-A217-D56CC45A2C7E}" presName="dummyMaxCanvas" presStyleCnt="0">
        <dgm:presLayoutVars/>
      </dgm:prSet>
      <dgm:spPr/>
    </dgm:pt>
    <dgm:pt modelId="{80E87807-DBEB-4B82-A611-0BC2DE96A33D}" type="pres">
      <dgm:prSet presAssocID="{999ED752-E8BC-47D7-A217-D56CC45A2C7E}" presName="FiveNodes_1" presStyleLbl="node1" presStyleIdx="0" presStyleCnt="5">
        <dgm:presLayoutVars>
          <dgm:bulletEnabled val="1"/>
        </dgm:presLayoutVars>
      </dgm:prSet>
      <dgm:spPr/>
    </dgm:pt>
    <dgm:pt modelId="{FD87C677-CA26-4412-89C7-15DB90D33816}" type="pres">
      <dgm:prSet presAssocID="{999ED752-E8BC-47D7-A217-D56CC45A2C7E}" presName="FiveNodes_2" presStyleLbl="node1" presStyleIdx="1" presStyleCnt="5">
        <dgm:presLayoutVars>
          <dgm:bulletEnabled val="1"/>
        </dgm:presLayoutVars>
      </dgm:prSet>
      <dgm:spPr/>
    </dgm:pt>
    <dgm:pt modelId="{EEC69420-2AD2-4EFC-8B8A-AF4EBCDD5235}" type="pres">
      <dgm:prSet presAssocID="{999ED752-E8BC-47D7-A217-D56CC45A2C7E}" presName="FiveNodes_3" presStyleLbl="node1" presStyleIdx="2" presStyleCnt="5">
        <dgm:presLayoutVars>
          <dgm:bulletEnabled val="1"/>
        </dgm:presLayoutVars>
      </dgm:prSet>
      <dgm:spPr/>
    </dgm:pt>
    <dgm:pt modelId="{A01F84C1-09D9-44CB-82FB-667D610C1D2B}" type="pres">
      <dgm:prSet presAssocID="{999ED752-E8BC-47D7-A217-D56CC45A2C7E}" presName="FiveNodes_4" presStyleLbl="node1" presStyleIdx="3" presStyleCnt="5">
        <dgm:presLayoutVars>
          <dgm:bulletEnabled val="1"/>
        </dgm:presLayoutVars>
      </dgm:prSet>
      <dgm:spPr/>
    </dgm:pt>
    <dgm:pt modelId="{454633D6-187A-4F95-A7DC-C3205D3BE749}" type="pres">
      <dgm:prSet presAssocID="{999ED752-E8BC-47D7-A217-D56CC45A2C7E}" presName="FiveNodes_5" presStyleLbl="node1" presStyleIdx="4" presStyleCnt="5">
        <dgm:presLayoutVars>
          <dgm:bulletEnabled val="1"/>
        </dgm:presLayoutVars>
      </dgm:prSet>
      <dgm:spPr/>
    </dgm:pt>
    <dgm:pt modelId="{187C0306-F94F-47BB-AA03-3177808CB2E6}" type="pres">
      <dgm:prSet presAssocID="{999ED752-E8BC-47D7-A217-D56CC45A2C7E}" presName="FiveConn_1-2" presStyleLbl="fgAccFollowNode1" presStyleIdx="0" presStyleCnt="4">
        <dgm:presLayoutVars>
          <dgm:bulletEnabled val="1"/>
        </dgm:presLayoutVars>
      </dgm:prSet>
      <dgm:spPr/>
    </dgm:pt>
    <dgm:pt modelId="{D1A44470-D400-46D6-AE51-019A34261E14}" type="pres">
      <dgm:prSet presAssocID="{999ED752-E8BC-47D7-A217-D56CC45A2C7E}" presName="FiveConn_2-3" presStyleLbl="fgAccFollowNode1" presStyleIdx="1" presStyleCnt="4">
        <dgm:presLayoutVars>
          <dgm:bulletEnabled val="1"/>
        </dgm:presLayoutVars>
      </dgm:prSet>
      <dgm:spPr/>
    </dgm:pt>
    <dgm:pt modelId="{39824D76-E126-49EA-85D5-BB47842E7AB2}" type="pres">
      <dgm:prSet presAssocID="{999ED752-E8BC-47D7-A217-D56CC45A2C7E}" presName="FiveConn_3-4" presStyleLbl="fgAccFollowNode1" presStyleIdx="2" presStyleCnt="4">
        <dgm:presLayoutVars>
          <dgm:bulletEnabled val="1"/>
        </dgm:presLayoutVars>
      </dgm:prSet>
      <dgm:spPr/>
    </dgm:pt>
    <dgm:pt modelId="{B5B3E61F-2B37-43E6-808A-BA464BA8EDD5}" type="pres">
      <dgm:prSet presAssocID="{999ED752-E8BC-47D7-A217-D56CC45A2C7E}" presName="FiveConn_4-5" presStyleLbl="fgAccFollowNode1" presStyleIdx="3" presStyleCnt="4">
        <dgm:presLayoutVars>
          <dgm:bulletEnabled val="1"/>
        </dgm:presLayoutVars>
      </dgm:prSet>
      <dgm:spPr/>
    </dgm:pt>
    <dgm:pt modelId="{47502C47-9FF4-4BA9-8303-F3FE2062987F}" type="pres">
      <dgm:prSet presAssocID="{999ED752-E8BC-47D7-A217-D56CC45A2C7E}" presName="FiveNodes_1_text" presStyleLbl="node1" presStyleIdx="4" presStyleCnt="5">
        <dgm:presLayoutVars>
          <dgm:bulletEnabled val="1"/>
        </dgm:presLayoutVars>
      </dgm:prSet>
      <dgm:spPr/>
    </dgm:pt>
    <dgm:pt modelId="{3430A215-2CE1-439C-B285-E7A743295A54}" type="pres">
      <dgm:prSet presAssocID="{999ED752-E8BC-47D7-A217-D56CC45A2C7E}" presName="FiveNodes_2_text" presStyleLbl="node1" presStyleIdx="4" presStyleCnt="5">
        <dgm:presLayoutVars>
          <dgm:bulletEnabled val="1"/>
        </dgm:presLayoutVars>
      </dgm:prSet>
      <dgm:spPr/>
    </dgm:pt>
    <dgm:pt modelId="{E0E2CC54-8702-4FFF-AFB3-8ECB5EDDC048}" type="pres">
      <dgm:prSet presAssocID="{999ED752-E8BC-47D7-A217-D56CC45A2C7E}" presName="FiveNodes_3_text" presStyleLbl="node1" presStyleIdx="4" presStyleCnt="5">
        <dgm:presLayoutVars>
          <dgm:bulletEnabled val="1"/>
        </dgm:presLayoutVars>
      </dgm:prSet>
      <dgm:spPr/>
    </dgm:pt>
    <dgm:pt modelId="{F5ED5F5B-1546-4479-AB08-28D4788301FC}" type="pres">
      <dgm:prSet presAssocID="{999ED752-E8BC-47D7-A217-D56CC45A2C7E}" presName="FiveNodes_4_text" presStyleLbl="node1" presStyleIdx="4" presStyleCnt="5">
        <dgm:presLayoutVars>
          <dgm:bulletEnabled val="1"/>
        </dgm:presLayoutVars>
      </dgm:prSet>
      <dgm:spPr/>
    </dgm:pt>
    <dgm:pt modelId="{F5AEF511-E6B0-4CC8-9AD9-9B7C2E25D87A}" type="pres">
      <dgm:prSet presAssocID="{999ED752-E8BC-47D7-A217-D56CC45A2C7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9F0160B-5FE2-4C68-9D82-C824AC661A1E}" type="presOf" srcId="{98E17405-EA64-4FB0-8051-B61CB816B810}" destId="{D1A44470-D400-46D6-AE51-019A34261E14}" srcOrd="0" destOrd="0" presId="urn:microsoft.com/office/officeart/2005/8/layout/vProcess5"/>
    <dgm:cxn modelId="{CA3A370D-90C2-4538-8CE5-A32D4E3FBB37}" srcId="{999ED752-E8BC-47D7-A217-D56CC45A2C7E}" destId="{665F0F12-00E1-4A42-916F-E14E7226EC00}" srcOrd="2" destOrd="0" parTransId="{B3B403ED-1929-42FB-B9BF-F6465EA74D7A}" sibTransId="{9E6BAC93-7320-41FE-84D1-E20E48EF3E30}"/>
    <dgm:cxn modelId="{8A81430E-154A-4B6D-AF20-BD060D648090}" type="presOf" srcId="{665F0F12-00E1-4A42-916F-E14E7226EC00}" destId="{EEC69420-2AD2-4EFC-8B8A-AF4EBCDD5235}" srcOrd="0" destOrd="0" presId="urn:microsoft.com/office/officeart/2005/8/layout/vProcess5"/>
    <dgm:cxn modelId="{16269D18-5491-48F0-87A0-F80AA73DE2DF}" type="presOf" srcId="{70228D8F-5D30-4335-83F3-06ED6D303C6E}" destId="{187C0306-F94F-47BB-AA03-3177808CB2E6}" srcOrd="0" destOrd="0" presId="urn:microsoft.com/office/officeart/2005/8/layout/vProcess5"/>
    <dgm:cxn modelId="{219AFC1F-A71C-4209-9A81-513FB2728148}" type="presOf" srcId="{46D67AD2-2096-47A5-A37B-840ED57193DF}" destId="{F5AEF511-E6B0-4CC8-9AD9-9B7C2E25D87A}" srcOrd="1" destOrd="0" presId="urn:microsoft.com/office/officeart/2005/8/layout/vProcess5"/>
    <dgm:cxn modelId="{A52B0028-8AC5-4D41-9952-604E0B3ADDAF}" type="presOf" srcId="{24916BEB-62E8-4F38-9D1A-BD4E9D275431}" destId="{A01F84C1-09D9-44CB-82FB-667D610C1D2B}" srcOrd="0" destOrd="0" presId="urn:microsoft.com/office/officeart/2005/8/layout/vProcess5"/>
    <dgm:cxn modelId="{7ED9B52B-88E1-4675-AA7C-4116153661E7}" srcId="{999ED752-E8BC-47D7-A217-D56CC45A2C7E}" destId="{694394CC-DD75-4393-9958-313034E6A0E1}" srcOrd="0" destOrd="0" parTransId="{2B38C50B-6FDB-4872-B13D-2D33CDAE23C1}" sibTransId="{70228D8F-5D30-4335-83F3-06ED6D303C6E}"/>
    <dgm:cxn modelId="{E500C635-6FB1-4380-9067-DE2DAF720192}" srcId="{999ED752-E8BC-47D7-A217-D56CC45A2C7E}" destId="{24916BEB-62E8-4F38-9D1A-BD4E9D275431}" srcOrd="3" destOrd="0" parTransId="{88A70FEB-889D-4D57-834A-E0A0DC600DD5}" sibTransId="{6037FD99-99FC-4DF9-92E0-1B0AF5062047}"/>
    <dgm:cxn modelId="{4E6D0D5C-2E1E-4327-8AD0-232068F79C75}" type="presOf" srcId="{6037FD99-99FC-4DF9-92E0-1B0AF5062047}" destId="{B5B3E61F-2B37-43E6-808A-BA464BA8EDD5}" srcOrd="0" destOrd="0" presId="urn:microsoft.com/office/officeart/2005/8/layout/vProcess5"/>
    <dgm:cxn modelId="{3E80F468-56C1-4D56-B9C1-E0B5952A6ACB}" srcId="{999ED752-E8BC-47D7-A217-D56CC45A2C7E}" destId="{A358CC82-363B-4D39-9A7D-3FD451A7C396}" srcOrd="1" destOrd="0" parTransId="{49CFAF6B-F158-4F59-B87F-5CF24494928F}" sibTransId="{98E17405-EA64-4FB0-8051-B61CB816B810}"/>
    <dgm:cxn modelId="{2F9C1052-2AAF-48F1-B8F0-B69C9551BB53}" type="presOf" srcId="{694394CC-DD75-4393-9958-313034E6A0E1}" destId="{80E87807-DBEB-4B82-A611-0BC2DE96A33D}" srcOrd="0" destOrd="0" presId="urn:microsoft.com/office/officeart/2005/8/layout/vProcess5"/>
    <dgm:cxn modelId="{CA8F47A5-6588-4386-B6B6-78216CBD5831}" type="presOf" srcId="{A358CC82-363B-4D39-9A7D-3FD451A7C396}" destId="{FD87C677-CA26-4412-89C7-15DB90D33816}" srcOrd="0" destOrd="0" presId="urn:microsoft.com/office/officeart/2005/8/layout/vProcess5"/>
    <dgm:cxn modelId="{5A783DA8-47DE-4A17-83E0-E6891C33CCDB}" srcId="{999ED752-E8BC-47D7-A217-D56CC45A2C7E}" destId="{46D67AD2-2096-47A5-A37B-840ED57193DF}" srcOrd="4" destOrd="0" parTransId="{D915308B-F1E7-4640-AECE-9516E124C5B6}" sibTransId="{4F346196-437C-4FB7-AD0A-D0546ED82A53}"/>
    <dgm:cxn modelId="{196931AD-A227-479F-834A-CF4BAB92C2B3}" type="presOf" srcId="{A358CC82-363B-4D39-9A7D-3FD451A7C396}" destId="{3430A215-2CE1-439C-B285-E7A743295A54}" srcOrd="1" destOrd="0" presId="urn:microsoft.com/office/officeart/2005/8/layout/vProcess5"/>
    <dgm:cxn modelId="{CB51EDBF-F0EF-498F-B14D-97899DC61E9D}" type="presOf" srcId="{665F0F12-00E1-4A42-916F-E14E7226EC00}" destId="{E0E2CC54-8702-4FFF-AFB3-8ECB5EDDC048}" srcOrd="1" destOrd="0" presId="urn:microsoft.com/office/officeart/2005/8/layout/vProcess5"/>
    <dgm:cxn modelId="{9A24E8CC-C80A-4C9C-87CD-CA05C9811615}" type="presOf" srcId="{999ED752-E8BC-47D7-A217-D56CC45A2C7E}" destId="{92FC53E7-F24F-4413-9391-D925267F503E}" srcOrd="0" destOrd="0" presId="urn:microsoft.com/office/officeart/2005/8/layout/vProcess5"/>
    <dgm:cxn modelId="{3C8226D5-7323-4F8D-BC14-ED5EFA2FE0ED}" type="presOf" srcId="{24916BEB-62E8-4F38-9D1A-BD4E9D275431}" destId="{F5ED5F5B-1546-4479-AB08-28D4788301FC}" srcOrd="1" destOrd="0" presId="urn:microsoft.com/office/officeart/2005/8/layout/vProcess5"/>
    <dgm:cxn modelId="{160256DB-ED10-44C5-A30A-B9DCB09ED80F}" type="presOf" srcId="{694394CC-DD75-4393-9958-313034E6A0E1}" destId="{47502C47-9FF4-4BA9-8303-F3FE2062987F}" srcOrd="1" destOrd="0" presId="urn:microsoft.com/office/officeart/2005/8/layout/vProcess5"/>
    <dgm:cxn modelId="{5FDD90DB-5086-415E-9EE7-EDC6318968C1}" type="presOf" srcId="{46D67AD2-2096-47A5-A37B-840ED57193DF}" destId="{454633D6-187A-4F95-A7DC-C3205D3BE749}" srcOrd="0" destOrd="0" presId="urn:microsoft.com/office/officeart/2005/8/layout/vProcess5"/>
    <dgm:cxn modelId="{CF8D11DF-8CAC-45BA-A78C-8D3BD2AC7027}" type="presOf" srcId="{9E6BAC93-7320-41FE-84D1-E20E48EF3E30}" destId="{39824D76-E126-49EA-85D5-BB47842E7AB2}" srcOrd="0" destOrd="0" presId="urn:microsoft.com/office/officeart/2005/8/layout/vProcess5"/>
    <dgm:cxn modelId="{685BF446-7223-45F4-978D-54B8F3E7A402}" type="presParOf" srcId="{92FC53E7-F24F-4413-9391-D925267F503E}" destId="{1D55D7BB-D6D7-4CF1-9250-A17C54098AE2}" srcOrd="0" destOrd="0" presId="urn:microsoft.com/office/officeart/2005/8/layout/vProcess5"/>
    <dgm:cxn modelId="{EFD3C99C-C432-4A64-AEBC-663C4446E5C8}" type="presParOf" srcId="{92FC53E7-F24F-4413-9391-D925267F503E}" destId="{80E87807-DBEB-4B82-A611-0BC2DE96A33D}" srcOrd="1" destOrd="0" presId="urn:microsoft.com/office/officeart/2005/8/layout/vProcess5"/>
    <dgm:cxn modelId="{86F4FBD8-3A9E-4F61-BC9B-7A60902F8A68}" type="presParOf" srcId="{92FC53E7-F24F-4413-9391-D925267F503E}" destId="{FD87C677-CA26-4412-89C7-15DB90D33816}" srcOrd="2" destOrd="0" presId="urn:microsoft.com/office/officeart/2005/8/layout/vProcess5"/>
    <dgm:cxn modelId="{D4B86337-3904-4898-9150-8077909BAC07}" type="presParOf" srcId="{92FC53E7-F24F-4413-9391-D925267F503E}" destId="{EEC69420-2AD2-4EFC-8B8A-AF4EBCDD5235}" srcOrd="3" destOrd="0" presId="urn:microsoft.com/office/officeart/2005/8/layout/vProcess5"/>
    <dgm:cxn modelId="{22AB637F-E665-493A-9835-38BBEF2BEF50}" type="presParOf" srcId="{92FC53E7-F24F-4413-9391-D925267F503E}" destId="{A01F84C1-09D9-44CB-82FB-667D610C1D2B}" srcOrd="4" destOrd="0" presId="urn:microsoft.com/office/officeart/2005/8/layout/vProcess5"/>
    <dgm:cxn modelId="{492BEC23-53AF-4484-894B-4EFE70FEC69A}" type="presParOf" srcId="{92FC53E7-F24F-4413-9391-D925267F503E}" destId="{454633D6-187A-4F95-A7DC-C3205D3BE749}" srcOrd="5" destOrd="0" presId="urn:microsoft.com/office/officeart/2005/8/layout/vProcess5"/>
    <dgm:cxn modelId="{2489F5DC-37A2-4D64-AF7F-F429FC0746D4}" type="presParOf" srcId="{92FC53E7-F24F-4413-9391-D925267F503E}" destId="{187C0306-F94F-47BB-AA03-3177808CB2E6}" srcOrd="6" destOrd="0" presId="urn:microsoft.com/office/officeart/2005/8/layout/vProcess5"/>
    <dgm:cxn modelId="{AD63438C-ECE0-4BE4-B80A-751562C88CA4}" type="presParOf" srcId="{92FC53E7-F24F-4413-9391-D925267F503E}" destId="{D1A44470-D400-46D6-AE51-019A34261E14}" srcOrd="7" destOrd="0" presId="urn:microsoft.com/office/officeart/2005/8/layout/vProcess5"/>
    <dgm:cxn modelId="{60EFCB60-6E0E-4A2F-AF46-865847710B8C}" type="presParOf" srcId="{92FC53E7-F24F-4413-9391-D925267F503E}" destId="{39824D76-E126-49EA-85D5-BB47842E7AB2}" srcOrd="8" destOrd="0" presId="urn:microsoft.com/office/officeart/2005/8/layout/vProcess5"/>
    <dgm:cxn modelId="{66A0A3F9-D672-45F0-A265-1ADA1CE2D71F}" type="presParOf" srcId="{92FC53E7-F24F-4413-9391-D925267F503E}" destId="{B5B3E61F-2B37-43E6-808A-BA464BA8EDD5}" srcOrd="9" destOrd="0" presId="urn:microsoft.com/office/officeart/2005/8/layout/vProcess5"/>
    <dgm:cxn modelId="{AF2F6566-BBD6-45E8-B42D-33D3B9CEFCFA}" type="presParOf" srcId="{92FC53E7-F24F-4413-9391-D925267F503E}" destId="{47502C47-9FF4-4BA9-8303-F3FE2062987F}" srcOrd="10" destOrd="0" presId="urn:microsoft.com/office/officeart/2005/8/layout/vProcess5"/>
    <dgm:cxn modelId="{DF0EBB98-B5BA-4B85-A15A-15DA0597B258}" type="presParOf" srcId="{92FC53E7-F24F-4413-9391-D925267F503E}" destId="{3430A215-2CE1-439C-B285-E7A743295A54}" srcOrd="11" destOrd="0" presId="urn:microsoft.com/office/officeart/2005/8/layout/vProcess5"/>
    <dgm:cxn modelId="{74C7B485-3FEB-42D7-821D-500490963010}" type="presParOf" srcId="{92FC53E7-F24F-4413-9391-D925267F503E}" destId="{E0E2CC54-8702-4FFF-AFB3-8ECB5EDDC048}" srcOrd="12" destOrd="0" presId="urn:microsoft.com/office/officeart/2005/8/layout/vProcess5"/>
    <dgm:cxn modelId="{643EA43F-A8FD-4747-9407-FD3DC3F2D82E}" type="presParOf" srcId="{92FC53E7-F24F-4413-9391-D925267F503E}" destId="{F5ED5F5B-1546-4479-AB08-28D4788301FC}" srcOrd="13" destOrd="0" presId="urn:microsoft.com/office/officeart/2005/8/layout/vProcess5"/>
    <dgm:cxn modelId="{6E2EEF41-A1E7-44CB-9F8A-25A5A869EE51}" type="presParOf" srcId="{92FC53E7-F24F-4413-9391-D925267F503E}" destId="{F5AEF511-E6B0-4CC8-9AD9-9B7C2E25D87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BAB53-8432-4BE5-9DC0-95CC6E63DBE3}">
      <dsp:nvSpPr>
        <dsp:cNvPr id="0" name=""/>
        <dsp:cNvSpPr/>
      </dsp:nvSpPr>
      <dsp:spPr>
        <a:xfrm>
          <a:off x="0" y="0"/>
          <a:ext cx="10121684" cy="1832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Učitel pomocí učiva zprostředkovává vědění a zároveň kultivuje a rozvíjí žákovu osobnost</a:t>
          </a:r>
          <a:endParaRPr lang="en-US" sz="2400" kern="1200" dirty="0"/>
        </a:p>
      </dsp:txBody>
      <dsp:txXfrm>
        <a:off x="53668" y="53668"/>
        <a:ext cx="8144436" cy="1725013"/>
      </dsp:txXfrm>
    </dsp:sp>
    <dsp:sp modelId="{A8E7BD18-24EF-4B25-ABF4-1B6CD9EBC665}">
      <dsp:nvSpPr>
        <dsp:cNvPr id="0" name=""/>
        <dsp:cNvSpPr/>
      </dsp:nvSpPr>
      <dsp:spPr>
        <a:xfrm>
          <a:off x="893089" y="2137740"/>
          <a:ext cx="10121684" cy="1832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Vyučovací styl  zahrnuje odborné, pedagogické, didaktické a psychologické kompetence, včetně osobních charakteristik každého učitele. </a:t>
          </a:r>
          <a:endParaRPr lang="en-US" sz="2400" kern="1200" dirty="0"/>
        </a:p>
      </dsp:txBody>
      <dsp:txXfrm>
        <a:off x="946757" y="2191408"/>
        <a:ext cx="7930231" cy="1725013"/>
      </dsp:txXfrm>
    </dsp:sp>
    <dsp:sp modelId="{66D50B20-4655-41A9-9A72-2990C1E2A75E}">
      <dsp:nvSpPr>
        <dsp:cNvPr id="0" name=""/>
        <dsp:cNvSpPr/>
      </dsp:nvSpPr>
      <dsp:spPr>
        <a:xfrm>
          <a:off x="1786179" y="4275481"/>
          <a:ext cx="10121684" cy="1832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Nejhlubší vrstvou je </a:t>
          </a:r>
          <a:r>
            <a:rPr lang="cs-CZ" sz="2400" b="1" kern="1200" dirty="0"/>
            <a:t>kognitivní styl</a:t>
          </a:r>
          <a:r>
            <a:rPr lang="cs-CZ" sz="2400" b="0" kern="1200" dirty="0"/>
            <a:t>, dále </a:t>
          </a:r>
          <a:r>
            <a:rPr lang="cs-CZ" sz="2400" b="1" kern="1200" dirty="0"/>
            <a:t>učitelovo pojetí výuky </a:t>
          </a:r>
          <a:r>
            <a:rPr lang="cs-CZ" sz="2400" b="0" kern="1200" dirty="0"/>
            <a:t>a učitelovy </a:t>
          </a:r>
          <a:r>
            <a:rPr lang="cs-CZ" sz="2400" b="1" kern="1200" dirty="0"/>
            <a:t>způsoby řešení pedagogických situací</a:t>
          </a:r>
          <a:r>
            <a:rPr lang="cs-CZ" sz="2400" b="0" kern="1200" dirty="0"/>
            <a:t>, které jsou ovlivněny jeho zkušenostmi a vzděláním a nejvíce ovlivnitelná je vrstva </a:t>
          </a:r>
          <a:r>
            <a:rPr lang="cs-CZ" sz="2400" b="1" kern="1200" dirty="0"/>
            <a:t>učitelových pedagogických vědomostí a dovedností. </a:t>
          </a:r>
          <a:endParaRPr lang="en-US" sz="2400" kern="1200" dirty="0"/>
        </a:p>
      </dsp:txBody>
      <dsp:txXfrm>
        <a:off x="1839847" y="4329149"/>
        <a:ext cx="7930231" cy="1725013"/>
      </dsp:txXfrm>
    </dsp:sp>
    <dsp:sp modelId="{F381A594-4092-44A2-A79E-96B83525A40D}">
      <dsp:nvSpPr>
        <dsp:cNvPr id="0" name=""/>
        <dsp:cNvSpPr/>
      </dsp:nvSpPr>
      <dsp:spPr>
        <a:xfrm>
          <a:off x="8930657" y="1389531"/>
          <a:ext cx="1191026" cy="1191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98638" y="1389531"/>
        <a:ext cx="655064" cy="896247"/>
      </dsp:txXfrm>
    </dsp:sp>
    <dsp:sp modelId="{F7F33109-44D3-4CD8-B845-59453ACB9D54}">
      <dsp:nvSpPr>
        <dsp:cNvPr id="0" name=""/>
        <dsp:cNvSpPr/>
      </dsp:nvSpPr>
      <dsp:spPr>
        <a:xfrm>
          <a:off x="9823747" y="3515056"/>
          <a:ext cx="1191026" cy="1191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091728" y="3515056"/>
        <a:ext cx="655064" cy="896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87807-DBEB-4B82-A611-0BC2DE96A33D}">
      <dsp:nvSpPr>
        <dsp:cNvPr id="0" name=""/>
        <dsp:cNvSpPr/>
      </dsp:nvSpPr>
      <dsp:spPr>
        <a:xfrm>
          <a:off x="0" y="0"/>
          <a:ext cx="8279146" cy="925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Osobnost, motivace</a:t>
          </a:r>
        </a:p>
      </dsp:txBody>
      <dsp:txXfrm>
        <a:off x="27100" y="27100"/>
        <a:ext cx="7172464" cy="871058"/>
      </dsp:txXfrm>
    </dsp:sp>
    <dsp:sp modelId="{FD87C677-CA26-4412-89C7-15DB90D33816}">
      <dsp:nvSpPr>
        <dsp:cNvPr id="0" name=""/>
        <dsp:cNvSpPr/>
      </dsp:nvSpPr>
      <dsp:spPr>
        <a:xfrm>
          <a:off x="618247" y="1053766"/>
          <a:ext cx="8279146" cy="925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Styl učení</a:t>
          </a:r>
        </a:p>
      </dsp:txBody>
      <dsp:txXfrm>
        <a:off x="645347" y="1080866"/>
        <a:ext cx="7005280" cy="871058"/>
      </dsp:txXfrm>
    </dsp:sp>
    <dsp:sp modelId="{EEC69420-2AD2-4EFC-8B8A-AF4EBCDD5235}">
      <dsp:nvSpPr>
        <dsp:cNvPr id="0" name=""/>
        <dsp:cNvSpPr/>
      </dsp:nvSpPr>
      <dsp:spPr>
        <a:xfrm>
          <a:off x="1236495" y="2107533"/>
          <a:ext cx="8279146" cy="925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Strategie učení</a:t>
          </a:r>
        </a:p>
      </dsp:txBody>
      <dsp:txXfrm>
        <a:off x="1263595" y="2134633"/>
        <a:ext cx="7005280" cy="871058"/>
      </dsp:txXfrm>
    </dsp:sp>
    <dsp:sp modelId="{A01F84C1-09D9-44CB-82FB-667D610C1D2B}">
      <dsp:nvSpPr>
        <dsp:cNvPr id="0" name=""/>
        <dsp:cNvSpPr/>
      </dsp:nvSpPr>
      <dsp:spPr>
        <a:xfrm>
          <a:off x="1854743" y="3161299"/>
          <a:ext cx="8279146" cy="925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Taktiky učení</a:t>
          </a:r>
        </a:p>
      </dsp:txBody>
      <dsp:txXfrm>
        <a:off x="1881843" y="3188399"/>
        <a:ext cx="7005280" cy="871058"/>
      </dsp:txXfrm>
    </dsp:sp>
    <dsp:sp modelId="{454633D6-187A-4F95-A7DC-C3205D3BE749}">
      <dsp:nvSpPr>
        <dsp:cNvPr id="0" name=""/>
        <dsp:cNvSpPr/>
      </dsp:nvSpPr>
      <dsp:spPr>
        <a:xfrm>
          <a:off x="2472991" y="4215066"/>
          <a:ext cx="8279146" cy="925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Výsledky učení</a:t>
          </a:r>
        </a:p>
      </dsp:txBody>
      <dsp:txXfrm>
        <a:off x="2500091" y="4242166"/>
        <a:ext cx="7005280" cy="871058"/>
      </dsp:txXfrm>
    </dsp:sp>
    <dsp:sp modelId="{187C0306-F94F-47BB-AA03-3177808CB2E6}">
      <dsp:nvSpPr>
        <dsp:cNvPr id="0" name=""/>
        <dsp:cNvSpPr/>
      </dsp:nvSpPr>
      <dsp:spPr>
        <a:xfrm>
          <a:off x="7677728" y="675952"/>
          <a:ext cx="601418" cy="6014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7813047" y="675952"/>
        <a:ext cx="330780" cy="452567"/>
      </dsp:txXfrm>
    </dsp:sp>
    <dsp:sp modelId="{D1A44470-D400-46D6-AE51-019A34261E14}">
      <dsp:nvSpPr>
        <dsp:cNvPr id="0" name=""/>
        <dsp:cNvSpPr/>
      </dsp:nvSpPr>
      <dsp:spPr>
        <a:xfrm>
          <a:off x="8295976" y="1729719"/>
          <a:ext cx="601418" cy="6014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8431295" y="1729719"/>
        <a:ext cx="330780" cy="452567"/>
      </dsp:txXfrm>
    </dsp:sp>
    <dsp:sp modelId="{39824D76-E126-49EA-85D5-BB47842E7AB2}">
      <dsp:nvSpPr>
        <dsp:cNvPr id="0" name=""/>
        <dsp:cNvSpPr/>
      </dsp:nvSpPr>
      <dsp:spPr>
        <a:xfrm>
          <a:off x="8914224" y="2768065"/>
          <a:ext cx="601418" cy="6014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9049543" y="2768065"/>
        <a:ext cx="330780" cy="452567"/>
      </dsp:txXfrm>
    </dsp:sp>
    <dsp:sp modelId="{B5B3E61F-2B37-43E6-808A-BA464BA8EDD5}">
      <dsp:nvSpPr>
        <dsp:cNvPr id="0" name=""/>
        <dsp:cNvSpPr/>
      </dsp:nvSpPr>
      <dsp:spPr>
        <a:xfrm>
          <a:off x="9532472" y="3832112"/>
          <a:ext cx="601418" cy="6014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9667791" y="3832112"/>
        <a:ext cx="330780" cy="45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6047-615F-4557-81A7-510AE583300F}" type="datetimeFigureOut">
              <a:rPr lang="cs-CZ" smtClean="0"/>
              <a:t>24.03.2024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1876E-3DBD-48E4-A776-A7CC2EE44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6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1876E-3DBD-48E4-A776-A7CC2EE44A2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17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1876E-3DBD-48E4-A776-A7CC2EE44A2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06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2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8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60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262774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4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7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F66DF-8A9A-52A0-85A5-FCF18D448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B5005-E0F6-D1FE-5C6B-DF931CA31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8855-E62E-62A6-390E-30E4FEC9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8-431E-48EC-BE15-43C0618F86D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EB4E-D508-2E6B-F35D-64857A5F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C961-474D-F434-C948-FE69DF9C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00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8-431E-48EC-BE15-43C0618F86D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73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8-431E-48EC-BE15-43C0618F86D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63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7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8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6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870BB2A-6B72-4BA9-9C5E-56DE147238D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34327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lindif.2009.06.003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565D-C4E8-9385-1C8C-F3C8B9D4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Vyučovací styly a styly učení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93D67-0E35-FC59-961D-305E1D325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Mgr. Jana Sklepníková, Ph. D. (411635)</a:t>
            </a:r>
          </a:p>
        </p:txBody>
      </p:sp>
    </p:spTree>
    <p:extLst>
      <p:ext uri="{BB962C8B-B14F-4D97-AF65-F5344CB8AC3E}">
        <p14:creationId xmlns:p14="http://schemas.microsoft.com/office/powerpoint/2010/main" val="49303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2B07-ABBD-D23C-650E-77F94EE7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styly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0A9B-430A-1719-B736-11C116A4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0472"/>
            <a:ext cx="10753200" cy="4341528"/>
          </a:xfrm>
        </p:spPr>
        <p:txBody>
          <a:bodyPr/>
          <a:lstStyle/>
          <a:p>
            <a:r>
              <a:rPr lang="cs-CZ" dirty="0"/>
              <a:t>Není ucelená definice toho co vlastně jsou, názory mezi jednotlivými odborníky se liší</a:t>
            </a:r>
          </a:p>
          <a:p>
            <a:r>
              <a:rPr lang="cs-CZ" dirty="0"/>
              <a:t>Výzkum (</a:t>
            </a:r>
            <a:r>
              <a:rPr lang="cs-CZ" dirty="0" err="1"/>
              <a:t>Peterson</a:t>
            </a:r>
            <a:r>
              <a:rPr lang="cs-CZ" dirty="0"/>
              <a:t> et al., 2009)</a:t>
            </a:r>
          </a:p>
          <a:p>
            <a:pPr lvl="1"/>
            <a:r>
              <a:rPr lang="cs-CZ" dirty="0"/>
              <a:t>Oslovili 94 odborníků na dané téma a na základě jejich výpovědí utvořili 4 definice, na této se jich shodlo nejvíce</a:t>
            </a:r>
          </a:p>
          <a:p>
            <a:pPr algn="ctr"/>
            <a:r>
              <a:rPr lang="cs-CZ" dirty="0"/>
              <a:t>„Kognitivní styly jsou individuální rozdíly ve zpracování, které jsou úzce spojeny s kognitivním systémem osoby. Konkrétněji se jedná o preferovaný způsob zpracování (vnímání, organizace a analýzy) informací pomocí kognitivních mechanismů a struktur v mozku. Jsou to částečně ustálené, poměrně stabilní a možná vrozené preference.“</a:t>
            </a:r>
          </a:p>
        </p:txBody>
      </p:sp>
    </p:spTree>
    <p:extLst>
      <p:ext uri="{BB962C8B-B14F-4D97-AF65-F5344CB8AC3E}">
        <p14:creationId xmlns:p14="http://schemas.microsoft.com/office/powerpoint/2010/main" val="396789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057E-3837-0E78-B605-592ADF49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styl – </a:t>
            </a:r>
            <a:r>
              <a:rPr lang="cs-CZ" dirty="0" err="1"/>
              <a:t>Witkin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557F-B34E-AB1C-FF5D-7A4757B8B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472185"/>
            <a:ext cx="10753200" cy="4569178"/>
          </a:xfrm>
        </p:spPr>
        <p:txBody>
          <a:bodyPr>
            <a:normAutofit lnSpcReduction="10000"/>
          </a:bodyPr>
          <a:lstStyle/>
          <a:p>
            <a:pPr marL="342900" lvl="0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GLOBÁLNÍ</a:t>
            </a:r>
            <a:r>
              <a:rPr lang="cs-CZ" dirty="0"/>
              <a:t> (závislost na poli)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komplexní vnímání, prvky chápe v kontextu situace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err="1">
                <a:ea typeface="+mn-ea"/>
                <a:cs typeface="+mn-cs"/>
              </a:rPr>
              <a:t>Paidotrop</a:t>
            </a:r>
            <a:endParaRPr lang="cs-CZ" sz="2800" dirty="0">
              <a:ea typeface="+mn-ea"/>
              <a:cs typeface="+mn-cs"/>
            </a:endParaRPr>
          </a:p>
          <a:p>
            <a:pPr marL="1714500" lvl="3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zaměřený na žáka</a:t>
            </a:r>
          </a:p>
          <a:p>
            <a:pPr marL="1714500" lvl="3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empatičtější, častěji se přizpůsobuje potřebám a přáním žáků, rovnoměrný rozvoj všech složek osobnosti, ne jen získávání vědomostí</a:t>
            </a:r>
            <a:endParaRPr lang="en-US" sz="2800" dirty="0">
              <a:ea typeface="+mn-ea"/>
              <a:cs typeface="+mn-cs"/>
            </a:endParaRPr>
          </a:p>
          <a:p>
            <a:pPr marL="342900" lvl="0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ANALYTICKÝ</a:t>
            </a:r>
            <a:r>
              <a:rPr lang="cs-CZ" dirty="0"/>
              <a:t> (nezávislost na poli)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vnímá více jednotlivé prvky, odlišuje od kontextu situace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err="1">
                <a:ea typeface="+mn-ea"/>
                <a:cs typeface="+mn-cs"/>
              </a:rPr>
              <a:t>Logotrop</a:t>
            </a:r>
            <a:endParaRPr lang="cs-CZ" sz="2800" dirty="0">
              <a:ea typeface="+mn-ea"/>
              <a:cs typeface="+mn-cs"/>
            </a:endParaRPr>
          </a:p>
          <a:p>
            <a:pPr marL="1714500" lvl="3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zaměřený na svůj obor, na vědu</a:t>
            </a:r>
          </a:p>
          <a:p>
            <a:pPr marL="1714500" lvl="3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orientace na výkon</a:t>
            </a:r>
            <a:endParaRPr lang="en-US" sz="2800" dirty="0"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65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3D78-5A5B-FC8F-39E8-294DE110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vyučovacích stylů -</a:t>
            </a:r>
            <a:r>
              <a:rPr lang="cs-CZ" sz="3600" b="1" dirty="0" err="1"/>
              <a:t>Fenstermachera</a:t>
            </a:r>
            <a:r>
              <a:rPr lang="cs-CZ" sz="3600" b="1" dirty="0"/>
              <a:t>, </a:t>
            </a:r>
            <a:r>
              <a:rPr lang="cs-CZ" sz="3600" b="1" dirty="0" err="1"/>
              <a:t>Soltise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E703-D85F-5FBB-0A34-6E73A52FE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1889185"/>
            <a:ext cx="9224743" cy="4152177"/>
          </a:xfrm>
        </p:spPr>
        <p:txBody>
          <a:bodyPr>
            <a:normAutofit lnSpcReduction="10000"/>
          </a:bodyPr>
          <a:lstStyle/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3 typy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Manažerský (exekutivní)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Facilitační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Liberální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Rozlišují typy vyučovacích stylů podle společného rámce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M – metody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Ž – potřeby žáka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U – učivo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C – cíle</a:t>
            </a:r>
          </a:p>
          <a:p>
            <a:pPr marL="1257300" lvl="2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ea typeface="+mn-ea"/>
                <a:cs typeface="+mn-cs"/>
              </a:rPr>
              <a:t>I – interakce učitel  x žák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50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D535-3CDA-8F59-906A-E959B05F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Manažerský</a:t>
            </a:r>
            <a:r>
              <a:rPr lang="cs-CZ" b="1" dirty="0"/>
              <a:t> </a:t>
            </a:r>
            <a:r>
              <a:rPr lang="cs-CZ" dirty="0"/>
              <a:t>(exekutivní)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9E1-A1E4-AF95-1CD2-799EACD0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3" y="1463041"/>
            <a:ext cx="11484865" cy="45783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učitel manažer učení zaměřuje se na obsah vzdělávání a metody</a:t>
            </a:r>
            <a:r>
              <a:rPr lang="cs-CZ" dirty="0"/>
              <a:t>, dobrý organizátor, efektivní učení, systematický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zdůrazňuje </a:t>
            </a:r>
            <a:r>
              <a:rPr lang="cs-CZ" b="1" dirty="0"/>
              <a:t>metody M, učivo 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Zaměřuje se na výsledky, na to, jak znalosti získávat, hlavní cíl je dobré zvládnutí učiva, efektivní řízení učebních procesů, menší důraz na vnímání potřeb žáků (řízení třídy, nakládání s časem ve třídě).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Podporuje poslušnost a konformitu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66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0E2E-08F2-4934-5162-016A9698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Facilitační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D458-EF95-FDF8-5D98-32D242CA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527049"/>
            <a:ext cx="11183112" cy="45143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zaměřuje se, na žáka, vztahy, cíle. </a:t>
            </a:r>
            <a:r>
              <a:rPr lang="cs-CZ" dirty="0"/>
              <a:t>vztahy a interakce s žákem, zvládnutí učiva není cílem, ale prostředek k dosažení rozvoje individuality žáka,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rozvoj osobnosti žáka Ž</a:t>
            </a:r>
            <a:r>
              <a:rPr lang="cs-CZ" dirty="0"/>
              <a:t>, </a:t>
            </a:r>
            <a:r>
              <a:rPr lang="cs-CZ" b="1" dirty="0"/>
              <a:t>vzdělávací cíle C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Vnímá žáka jako někoho, kdo přichází do školy již s velkým množstvím znalostí a vědomostí,  povzbuzuje, pečuje o jeho osobnostní rozvoj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(humanistická psy, konstruktivismus, mnohočetná inteligence)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Podporuje individualitu a sociální vazby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4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CDC4-339D-5148-1F77-5FCEFED1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tx2"/>
                </a:solidFill>
              </a:rPr>
              <a:t>Liberální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/>
              <a:t>(</a:t>
            </a:r>
            <a:r>
              <a:rPr lang="cs-CZ" sz="3600" dirty="0"/>
              <a:t>pragmatický)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EC7F-CB98-16FB-4C03-A0CC2719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94" y="1508761"/>
            <a:ext cx="11391438" cy="45051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zaměřuje se na učivo a cíle. </a:t>
            </a:r>
            <a:r>
              <a:rPr lang="cs-CZ" dirty="0"/>
              <a:t>vedlejší jsou vyučovací metody, potřeby žáků, vztah mezi učitelem a žákem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dominantní jsou vzdělávací cíle C a znalost učiva U</a:t>
            </a:r>
            <a:r>
              <a:rPr lang="cs-CZ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Zabývá se primárně tím, k jakému účelu budou znalosti využity, znalosti nejsou cílem samy o sobě, ale prostředkem k uvádění žáka do vědění a poznání směřující k vývoji lidského druhu</a:t>
            </a:r>
            <a:r>
              <a:rPr lang="cs-CZ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Podporuje skepticismus a autonomii.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8353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99AD-FC7E-6F87-0327-40A97BA6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Typologie vyučovacích stylů </a:t>
            </a:r>
            <a:r>
              <a:rPr lang="cs-CZ" b="1" dirty="0" err="1"/>
              <a:t>Sternberga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0922-E5BF-260E-EF7A-E7B1842F7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481328"/>
            <a:ext cx="11320272" cy="53766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Monarchistický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/>
              <a:t>definován orientací na jednotlivý cíl nebo potřebu, připouští jedinou cestu k vytyčenému cíli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/>
              <a:t>netolerantní, rigidní, má tendenci zjednodušovat problémy, nezajímá se o příčiny.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Hierarchický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/>
              <a:t>definuje více cílů a pořadí jejich dosahování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/>
              <a:t>učitelé jsou tolerantní a flexibilní.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Oligarchický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/>
              <a:t>potíže s vymezováním priorit a cílů, je nerozhodný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/>
              <a:t>upřednostňuje komplexnost, která vede k složitosti a nepřehlednosti.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Anarchistický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/>
              <a:t>vymezuje velké množství cílů, nejasně chápané, přistupuje k problémům náhodně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/>
              <a:t>chová se nevyzpytatelně, zbrklý v rozhodování, jindy váhavý.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91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A9CD-B174-9402-D6FC-60734935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Styly učení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1F4FB-6180-6C4E-79D9-189696696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CF79C9-4415-2218-E49A-79ADCF34FC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4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31C59-881F-33BF-B46B-21DFF725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Styly učení dle Kolby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51779-631C-6DCF-BE5E-1F08AB6B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76" y="1270000"/>
            <a:ext cx="11526052" cy="5588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Aktivista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člověk, který je naplněn aktivitou.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Snaží se věci si nejdříve vyzkoušet, získat zkušenost. Často preferuje nejdříve zážitek a teprve pak o věcech přemýšlí.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Reflektor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člověk, který se učí především pozorováním a přemýšlením o tom, co vidí. Dívá se na věci z různých úhlů pohledu a promýšlí různé varianty.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Chvíli mu trvá, než dojde k závěru. Při jednáních a diskusích se většinou nezapojuje od počátku, spíše pozoruje věci z pozadí.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Teoretik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promýšlí problémy logickým způsobem krok za krokem, snaží se jednotlivá fakta spojit do nějaké teorie.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Usiluje o to, aby se nenechal ovlivnit pocity, své závěry dělá na základě zvážení všech předpokladů. Postupuje rigorózně.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Pragmatik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snaží se vyzkoušet nové myšlenky v praxi, zjistit, zda fungují. Rád řeší praktické problémy a na základě zkušenosti činí rozhodnutí.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Zdůrazňuje výsledek – nezáleží na tom, jak se k němu dojde.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69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diagram, Písmo, řada/pruh&#10;&#10;Popis byl vytvořen automaticky">
            <a:extLst>
              <a:ext uri="{FF2B5EF4-FFF2-40B4-BE49-F238E27FC236}">
                <a16:creationId xmlns:a16="http://schemas.microsoft.com/office/drawing/2014/main" id="{C30B9938-78B8-FE83-C311-477999657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3" y="70090"/>
            <a:ext cx="8129231" cy="67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371D-3EA6-4516-03EC-2D2CC7AC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BF6B-EF41-0415-6A9C-4173BE4E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Vyučovací styly a jejich typologie</a:t>
            </a:r>
          </a:p>
          <a:p>
            <a:pPr lvl="1"/>
            <a:r>
              <a:rPr lang="cs-CZ" sz="2400" dirty="0"/>
              <a:t>Kognitivní styly</a:t>
            </a:r>
          </a:p>
          <a:p>
            <a:pPr lvl="2"/>
            <a:r>
              <a:rPr lang="cs-CZ" sz="1800" dirty="0"/>
              <a:t>Závislost a nezávislost na poli</a:t>
            </a:r>
            <a:endParaRPr lang="cs-CZ" sz="2800" dirty="0">
              <a:ea typeface="+mn-ea"/>
              <a:cs typeface="+mn-cs"/>
            </a:endParaRPr>
          </a:p>
          <a:p>
            <a:r>
              <a:rPr lang="cs-CZ" dirty="0"/>
              <a:t>Styly učení a jejich typologie</a:t>
            </a:r>
          </a:p>
          <a:p>
            <a:r>
              <a:rPr lang="cs-CZ" dirty="0"/>
              <a:t>Strategie učení</a:t>
            </a:r>
          </a:p>
          <a:p>
            <a:pPr lvl="2"/>
            <a:r>
              <a:rPr lang="cs-CZ" sz="2800" dirty="0"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610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1214-1A98-710D-1B50-EE98748C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dělení – příliš zjednodušující, aktuální výzkum ukazuje, že neplatí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4A305-020D-D860-36A5-F80DE57F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Dle preferovaných smyslových podnětů</a:t>
            </a:r>
          </a:p>
          <a:p>
            <a:pPr lvl="1"/>
            <a:r>
              <a:rPr lang="cs-CZ" dirty="0"/>
              <a:t>Vizuální</a:t>
            </a:r>
          </a:p>
          <a:p>
            <a:pPr lvl="1"/>
            <a:r>
              <a:rPr lang="cs-CZ" dirty="0"/>
              <a:t>Auditivní</a:t>
            </a:r>
          </a:p>
          <a:p>
            <a:pPr lvl="1"/>
            <a:r>
              <a:rPr lang="cs-CZ" dirty="0"/>
              <a:t>Haptický</a:t>
            </a:r>
          </a:p>
          <a:p>
            <a:pPr lvl="1"/>
            <a:r>
              <a:rPr lang="cs-CZ" dirty="0"/>
              <a:t>Slovně-pojmový </a:t>
            </a:r>
          </a:p>
          <a:p>
            <a:endParaRPr lang="cs-CZ" dirty="0"/>
          </a:p>
          <a:p>
            <a:r>
              <a:rPr lang="cs-CZ" dirty="0"/>
              <a:t>Dle dominance hemisfér</a:t>
            </a:r>
          </a:p>
          <a:p>
            <a:pPr lvl="1"/>
            <a:r>
              <a:rPr lang="cs-CZ" dirty="0"/>
              <a:t>Pravá hemisféra (umělecký mozek)</a:t>
            </a:r>
          </a:p>
          <a:p>
            <a:pPr lvl="1"/>
            <a:r>
              <a:rPr lang="cs-CZ" dirty="0"/>
              <a:t>Levá hemisféra (vědecký mozek)</a:t>
            </a:r>
          </a:p>
        </p:txBody>
      </p:sp>
    </p:spTree>
    <p:extLst>
      <p:ext uri="{BB962C8B-B14F-4D97-AF65-F5344CB8AC3E}">
        <p14:creationId xmlns:p14="http://schemas.microsoft.com/office/powerpoint/2010/main" val="348702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5043-6CCA-9EBE-2BD1-6E58491F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motivace a záměru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ECA7B-CD04-BF38-E48B-771381055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380744"/>
            <a:ext cx="11594592" cy="4451256"/>
          </a:xfrm>
        </p:spPr>
        <p:txBody>
          <a:bodyPr/>
          <a:lstStyle/>
          <a:p>
            <a:r>
              <a:rPr lang="cs-CZ" dirty="0"/>
              <a:t>Povrchový styl</a:t>
            </a:r>
          </a:p>
          <a:p>
            <a:pPr lvl="1"/>
            <a:r>
              <a:rPr lang="cs-CZ" dirty="0"/>
              <a:t>Snaha vynaložit co nejmenší úsilí, není účelem učivo pochopit, pouze získat dobrou známku</a:t>
            </a:r>
          </a:p>
          <a:p>
            <a:pPr lvl="1"/>
            <a:r>
              <a:rPr lang="cs-CZ" dirty="0"/>
              <a:t>Strategie: izolované memorování, minimalizace času nutného k učení</a:t>
            </a:r>
          </a:p>
          <a:p>
            <a:pPr lvl="1"/>
            <a:r>
              <a:rPr lang="cs-CZ" dirty="0"/>
              <a:t>Důsledek: učivo není chápáno v souvislostech, znalosti se často po použití zcela vytratí a nejsou tak přenositelně do dalších kontextů</a:t>
            </a:r>
          </a:p>
          <a:p>
            <a:r>
              <a:rPr lang="cs-CZ" dirty="0"/>
              <a:t>Hloubkový styl</a:t>
            </a:r>
          </a:p>
          <a:p>
            <a:pPr lvl="1"/>
            <a:r>
              <a:rPr lang="cs-CZ" dirty="0"/>
              <a:t>Zájem o učivo, snaha pochopit a porozumět</a:t>
            </a:r>
          </a:p>
          <a:p>
            <a:pPr lvl="1"/>
            <a:r>
              <a:rPr lang="cs-CZ" dirty="0"/>
              <a:t>Strategie: Postupné učení (systematický postup zaměřený na detaily na úkor obecnějších principů), Souhrnné učení (zaměření na obecné principy a integraci poznatků), Pružné učení (pochopení obecných principů a osvojení si detailů za účelem ilustrace, argumentace aj.)</a:t>
            </a:r>
          </a:p>
          <a:p>
            <a:r>
              <a:rPr lang="cs-CZ" dirty="0"/>
              <a:t>Pragmatický styl</a:t>
            </a:r>
          </a:p>
          <a:p>
            <a:pPr lvl="1"/>
            <a:r>
              <a:rPr lang="cs-CZ" dirty="0"/>
              <a:t>Snaha o zalíbení a úspěch bez skutečného zájmu o učivo</a:t>
            </a:r>
          </a:p>
          <a:p>
            <a:pPr lvl="1"/>
            <a:r>
              <a:rPr lang="cs-CZ" dirty="0"/>
              <a:t>Strategie: Flexibilní přizpůsobování se různým požadavkům vyučujících za účelem získání úspěchu (schopnost rychle odhalit co platí na daného učitele)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132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D8055F-5ADB-A232-66E6-148524D7740B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190159469"/>
              </p:ext>
            </p:extLst>
          </p:nvPr>
        </p:nvGraphicFramePr>
        <p:xfrm>
          <a:off x="720725" y="692150"/>
          <a:ext cx="10752138" cy="514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70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0CC5-79CD-21DC-3CB9-BB67FE23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učení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D349-CAD2-69F3-85C8-565436BA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Paměťové</a:t>
            </a:r>
          </a:p>
          <a:p>
            <a:r>
              <a:rPr lang="cs-CZ" dirty="0"/>
              <a:t>Kompenzační</a:t>
            </a:r>
          </a:p>
          <a:p>
            <a:r>
              <a:rPr lang="cs-CZ" dirty="0"/>
              <a:t>Afektivní</a:t>
            </a:r>
          </a:p>
          <a:p>
            <a:r>
              <a:rPr lang="cs-CZ" dirty="0"/>
              <a:t>Kognitivní</a:t>
            </a:r>
          </a:p>
          <a:p>
            <a:r>
              <a:rPr lang="cs-CZ" dirty="0"/>
              <a:t>Smyslové a pohybové</a:t>
            </a:r>
          </a:p>
          <a:p>
            <a:r>
              <a:rPr lang="cs-CZ" dirty="0"/>
              <a:t>Sociální</a:t>
            </a:r>
          </a:p>
          <a:p>
            <a:r>
              <a:rPr lang="cs-CZ" dirty="0" err="1"/>
              <a:t>Metakognitivní</a:t>
            </a:r>
            <a:endParaRPr lang="cs-CZ" dirty="0"/>
          </a:p>
          <a:p>
            <a:r>
              <a:rPr lang="cs-CZ" dirty="0" err="1"/>
              <a:t>Automanažerské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406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8C4E-A5F6-DA3F-E273-AA96F753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učení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DE071-8183-2F9E-868F-8BECC696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888"/>
            <a:ext cx="11292840" cy="4507992"/>
          </a:xfrm>
        </p:spPr>
        <p:txBody>
          <a:bodyPr/>
          <a:lstStyle/>
          <a:p>
            <a:r>
              <a:rPr lang="cs-CZ" dirty="0"/>
              <a:t>Paměťové</a:t>
            </a:r>
          </a:p>
          <a:p>
            <a:pPr lvl="1"/>
            <a:r>
              <a:rPr lang="cs-CZ" sz="2200" dirty="0"/>
              <a:t>Existují důležité centrální poznatky, které by se měli stát součástí vnitřního poznatkového systému žáka</a:t>
            </a:r>
          </a:p>
          <a:p>
            <a:pPr lvl="1"/>
            <a:r>
              <a:rPr lang="cs-CZ" sz="2200" dirty="0"/>
              <a:t>Mnemotechnické pomůcky, akronymy, vizualizace, pojmové mapy aj.</a:t>
            </a:r>
          </a:p>
          <a:p>
            <a:r>
              <a:rPr lang="cs-CZ" dirty="0"/>
              <a:t>Kompenzační</a:t>
            </a:r>
          </a:p>
          <a:p>
            <a:pPr lvl="1"/>
            <a:r>
              <a:rPr lang="cs-CZ" sz="2200" dirty="0"/>
              <a:t>U cizích jazyků nebo i například některých SPU kdy žáci kompenzují chybějící porozumění/znalost/schopnost alternativními způsoby</a:t>
            </a:r>
          </a:p>
          <a:p>
            <a:pPr lvl="1"/>
            <a:r>
              <a:rPr lang="cs-CZ" sz="2200" dirty="0"/>
              <a:t>Odhadování významu, opis, synonyma, neverbální prvky, domýšlení se, pochopení na základě kontextu</a:t>
            </a:r>
          </a:p>
          <a:p>
            <a:r>
              <a:rPr lang="cs-CZ" dirty="0"/>
              <a:t>Afektivní</a:t>
            </a:r>
          </a:p>
          <a:p>
            <a:pPr lvl="1"/>
            <a:r>
              <a:rPr lang="cs-CZ" sz="2200" dirty="0"/>
              <a:t>Nepřímá strategie zaměřená na poznání a práci s vlastními emocemi (souvisejícími s učením nebo učebním cílem)</a:t>
            </a:r>
          </a:p>
          <a:p>
            <a:pPr lvl="1"/>
            <a:r>
              <a:rPr lang="cs-CZ" sz="2200" dirty="0"/>
              <a:t>Úzkost, tréma, stres aj.</a:t>
            </a:r>
          </a:p>
        </p:txBody>
      </p:sp>
    </p:spTree>
    <p:extLst>
      <p:ext uri="{BB962C8B-B14F-4D97-AF65-F5344CB8AC3E}">
        <p14:creationId xmlns:p14="http://schemas.microsoft.com/office/powerpoint/2010/main" val="3957509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9083-A6A3-0E2F-95D0-D8DEF778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učení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1A01-2C3C-28B6-2C1E-1039B7CF4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5608"/>
            <a:ext cx="10753200" cy="4396392"/>
          </a:xfrm>
        </p:spPr>
        <p:txBody>
          <a:bodyPr/>
          <a:lstStyle/>
          <a:p>
            <a:r>
              <a:rPr lang="cs-CZ" dirty="0"/>
              <a:t>Kognitivní</a:t>
            </a:r>
          </a:p>
          <a:p>
            <a:pPr lvl="1"/>
            <a:r>
              <a:rPr lang="cs-CZ" sz="2200" dirty="0"/>
              <a:t>Zaměření na kognitivní procesy, kladení si smysluplných cílů, udržování pozornosti, vytrvalá práce aj.</a:t>
            </a:r>
          </a:p>
          <a:p>
            <a:pPr lvl="1"/>
            <a:r>
              <a:rPr lang="cs-CZ" sz="2200" dirty="0"/>
              <a:t>Uvažování, analýza, syntéza, sumarizace, práce s informacemi aj.</a:t>
            </a:r>
          </a:p>
          <a:p>
            <a:r>
              <a:rPr lang="cs-CZ" dirty="0"/>
              <a:t>Smyslové a pohybové</a:t>
            </a:r>
          </a:p>
          <a:p>
            <a:pPr lvl="1"/>
            <a:r>
              <a:rPr lang="cs-CZ" sz="2200" dirty="0"/>
              <a:t>Čím více smyslů zapojíme, tím lépe si informaci zapamatujeme</a:t>
            </a:r>
          </a:p>
          <a:p>
            <a:pPr lvl="1"/>
            <a:r>
              <a:rPr lang="cs-CZ" sz="2200" dirty="0"/>
              <a:t>Je důležité zapojovat i pohyb např. během opakování, přestávek</a:t>
            </a:r>
          </a:p>
          <a:p>
            <a:r>
              <a:rPr lang="cs-CZ" dirty="0"/>
              <a:t>Sociální</a:t>
            </a:r>
          </a:p>
          <a:p>
            <a:pPr lvl="1"/>
            <a:r>
              <a:rPr lang="cs-CZ" sz="2200" dirty="0"/>
              <a:t>Kooperace se mezi žáky navzájem</a:t>
            </a:r>
          </a:p>
          <a:p>
            <a:pPr lvl="1"/>
            <a:r>
              <a:rPr lang="cs-CZ" sz="2200" dirty="0"/>
              <a:t>Diskuze, polemika, kritika, asertivní strategie a rozvoj vhodných komunikačních dovedností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48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3DD1-2C76-2120-86FA-2213CF8D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učení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C478A-935A-9125-58CF-F0B3BB5CC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9616"/>
            <a:ext cx="10753200" cy="4332384"/>
          </a:xfrm>
        </p:spPr>
        <p:txBody>
          <a:bodyPr/>
          <a:lstStyle/>
          <a:p>
            <a:r>
              <a:rPr lang="cs-CZ" dirty="0" err="1"/>
              <a:t>Metakognitivní</a:t>
            </a:r>
            <a:endParaRPr lang="cs-CZ" dirty="0"/>
          </a:p>
          <a:p>
            <a:pPr lvl="1"/>
            <a:r>
              <a:rPr lang="cs-CZ" sz="2200" dirty="0"/>
              <a:t>Uvědomování si vlastního procesu a strategie učení; individuální zdokonalování svého procesu poznávání v rámci řešení problémů</a:t>
            </a:r>
          </a:p>
          <a:p>
            <a:pPr lvl="1"/>
            <a:r>
              <a:rPr lang="cs-CZ" sz="2200" dirty="0"/>
              <a:t>Sebereflexe, kritické zhodnocení, optimalizace, PRÁCE S CHYBOU</a:t>
            </a:r>
          </a:p>
          <a:p>
            <a:r>
              <a:rPr lang="cs-CZ" dirty="0" err="1"/>
              <a:t>Automanažerské</a:t>
            </a:r>
            <a:endParaRPr lang="cs-CZ" dirty="0"/>
          </a:p>
          <a:p>
            <a:pPr lvl="1"/>
            <a:r>
              <a:rPr lang="cs-CZ" sz="2200" dirty="0" err="1"/>
              <a:t>Self</a:t>
            </a:r>
            <a:r>
              <a:rPr lang="cs-CZ" sz="2200" dirty="0"/>
              <a:t>-management, </a:t>
            </a:r>
            <a:r>
              <a:rPr lang="cs-CZ" sz="2200" dirty="0" err="1"/>
              <a:t>time</a:t>
            </a:r>
            <a:r>
              <a:rPr lang="cs-CZ" sz="2200" dirty="0"/>
              <a:t>-management a sebeorganizace</a:t>
            </a:r>
          </a:p>
          <a:p>
            <a:pPr lvl="1"/>
            <a:r>
              <a:rPr lang="cs-CZ" sz="2200" dirty="0"/>
              <a:t>Odstraňování bariér v učení, samostatné plánování, aktivní kladení si přiměřených cílů a úkolů</a:t>
            </a:r>
          </a:p>
        </p:txBody>
      </p:sp>
    </p:spTree>
    <p:extLst>
      <p:ext uri="{BB962C8B-B14F-4D97-AF65-F5344CB8AC3E}">
        <p14:creationId xmlns:p14="http://schemas.microsoft.com/office/powerpoint/2010/main" val="195586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1A76-81CC-F2D5-26DD-770BC02E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FA39-6695-E8BF-F937-698BCA67C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Volba vlastního vyučovacího stylu. Jaký učební styl vám vyhovuje?</a:t>
            </a:r>
          </a:p>
          <a:p>
            <a:pPr algn="ctr"/>
            <a:r>
              <a:rPr lang="cs-CZ" dirty="0"/>
              <a:t>Kdo je skutečně dobrý učitel?</a:t>
            </a:r>
          </a:p>
          <a:p>
            <a:pPr algn="ctr"/>
            <a:r>
              <a:rPr lang="cs-CZ" dirty="0"/>
              <a:t>Učební styl žáka  a  vyučovací styl učitele, je zde souvislost?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947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2A08-A243-22D8-EB19-3C0A9781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40E0-0C7D-5EAF-9ED6-00FFDBB1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872000"/>
            <a:ext cx="11360424" cy="3960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Fenstermacher</a:t>
            </a:r>
            <a:r>
              <a:rPr lang="cs-CZ" sz="2400" dirty="0"/>
              <a:t>, </a:t>
            </a:r>
            <a:r>
              <a:rPr lang="cs-CZ" sz="2400" dirty="0" err="1"/>
              <a:t>Soltis</a:t>
            </a:r>
            <a:r>
              <a:rPr lang="cs-CZ" sz="2400" dirty="0"/>
              <a:t>. (2008).</a:t>
            </a:r>
            <a:r>
              <a:rPr lang="cs-CZ" sz="2400" b="1" dirty="0"/>
              <a:t>Vyučovací styl</a:t>
            </a:r>
            <a:r>
              <a:rPr lang="cs-CZ" sz="2400" dirty="0"/>
              <a:t>. Portál.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Kosíková, V. (2011) </a:t>
            </a:r>
            <a:r>
              <a:rPr lang="cs-CZ" sz="2400" b="1" dirty="0"/>
              <a:t>Psychologie vzdělávání a její </a:t>
            </a:r>
            <a:r>
              <a:rPr lang="cs-CZ" sz="2400" b="1" dirty="0" err="1"/>
              <a:t>psychodidaktické</a:t>
            </a:r>
            <a:r>
              <a:rPr lang="cs-CZ" sz="2400" b="1" dirty="0"/>
              <a:t> aspekty</a:t>
            </a:r>
            <a:r>
              <a:rPr lang="cs-CZ" sz="2400" dirty="0"/>
              <a:t>. Grada.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Mareš, J. (2013). </a:t>
            </a:r>
            <a:r>
              <a:rPr lang="cs-CZ" sz="2400" b="1" dirty="0"/>
              <a:t>Pedagogická psychologie</a:t>
            </a:r>
            <a:r>
              <a:rPr lang="cs-CZ" sz="2400" dirty="0"/>
              <a:t>. Portál.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Peterson, E. R., Rayner, S. G., &amp; Armstrong, S. J. (2009). Researching the psychology of cognitive style and learning style: Is there really a future? </a:t>
            </a:r>
            <a:r>
              <a:rPr lang="en-US" sz="2400" i="1" dirty="0"/>
              <a:t>Learning and Individual Differences</a:t>
            </a:r>
            <a:r>
              <a:rPr lang="en-US" sz="2400" dirty="0"/>
              <a:t>, 19(4), 518.</a:t>
            </a:r>
            <a:r>
              <a:rPr lang="cs-CZ" sz="2400" dirty="0"/>
              <a:t> </a:t>
            </a:r>
            <a:r>
              <a:rPr lang="cs-CZ" sz="2400" dirty="0">
                <a:hlinkClick r:id="rId2"/>
              </a:rPr>
              <a:t>https://doi.org/10.1016/j.lindif.2009.06.003</a:t>
            </a:r>
            <a:endParaRPr lang="cs-C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Škoda, J., </a:t>
            </a:r>
            <a:r>
              <a:rPr lang="cs-CZ" sz="2400" dirty="0" err="1"/>
              <a:t>Doulík</a:t>
            </a:r>
            <a:r>
              <a:rPr lang="cs-CZ" sz="2400" dirty="0"/>
              <a:t>, P. (2011) </a:t>
            </a:r>
            <a:r>
              <a:rPr lang="cs-CZ" sz="2400" b="1" dirty="0"/>
              <a:t>Psychodidaktika.  </a:t>
            </a:r>
            <a:r>
              <a:rPr lang="cs-CZ" sz="2400" dirty="0"/>
              <a:t>Metody efektivního a smysluplného učení a vyučování. Vyd. 1. Grada.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22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EC16-FED7-9F9F-96B2-EDDEAF12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Zamyšlení úvodem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B76AD-2819-6C7F-22C6-CF63E247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3200" dirty="0"/>
              <a:t>Má učitel možnost ovlivňovat styly učení svých žáků?</a:t>
            </a:r>
          </a:p>
          <a:p>
            <a:pPr algn="ctr"/>
            <a:r>
              <a:rPr lang="cs-CZ" sz="3200" dirty="0"/>
              <a:t>Má možnost ovlivňovat vlastní vyučovací styl?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08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95616A-1D7B-DD4E-9DE5-22797FA9994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/>
            <a:endParaRPr lang="cs-CZ" i="1" dirty="0"/>
          </a:p>
          <a:p>
            <a:pPr algn="ctr"/>
            <a:endParaRPr lang="cs-CZ" i="1" dirty="0"/>
          </a:p>
          <a:p>
            <a:pPr algn="ctr"/>
            <a:r>
              <a:rPr lang="cs-CZ" i="1" dirty="0"/>
              <a:t>„Je však třeba si uvědomit, že styl učení zahrnuje vždy více složek, které se vzájemně podmiňují: vedle složky poznávací (kognitivní) je to složka motivační, emocionální a sociální, vliv vnějších a vnitřních podmínek a složka autoregulační (řízení vlastního učení).“</a:t>
            </a:r>
          </a:p>
          <a:p>
            <a:pPr algn="ctr"/>
            <a:r>
              <a:rPr lang="cs-CZ" i="1" dirty="0"/>
              <a:t>(Škoda </a:t>
            </a:r>
            <a:r>
              <a:rPr lang="en-US" i="1" dirty="0"/>
              <a:t>&amp;</a:t>
            </a:r>
            <a:r>
              <a:rPr lang="cs-CZ" i="1" dirty="0"/>
              <a:t> </a:t>
            </a:r>
            <a:r>
              <a:rPr lang="cs-CZ" i="1" dirty="0" err="1"/>
              <a:t>Doulík</a:t>
            </a:r>
            <a:r>
              <a:rPr lang="cs-CZ" i="1" dirty="0"/>
              <a:t>, 2011, p 46)</a:t>
            </a:r>
          </a:p>
        </p:txBody>
      </p:sp>
    </p:spTree>
    <p:extLst>
      <p:ext uri="{BB962C8B-B14F-4D97-AF65-F5344CB8AC3E}">
        <p14:creationId xmlns:p14="http://schemas.microsoft.com/office/powerpoint/2010/main" val="345153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kruh, menu, snímek obrazovky&#10;&#10;Popis byl vytvořen automaticky">
            <a:extLst>
              <a:ext uri="{FF2B5EF4-FFF2-40B4-BE49-F238E27FC236}">
                <a16:creationId xmlns:a16="http://schemas.microsoft.com/office/drawing/2014/main" id="{CEE15B49-9DEB-A793-29BC-062F7CB32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8" y="0"/>
            <a:ext cx="11275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9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BADE-C609-721A-EB57-34E1CCBF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Vyučovací styly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7AFF0-BD59-9FB9-F514-D0BFFB715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Placeholder 5" descr="A person standing in front of a chalkboard&#10;&#10;Description automatically generated">
            <a:extLst>
              <a:ext uri="{FF2B5EF4-FFF2-40B4-BE49-F238E27FC236}">
                <a16:creationId xmlns:a16="http://schemas.microsoft.com/office/drawing/2014/main" id="{79875547-A3D0-0404-E56A-486531D5DF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70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28A65D-6994-B5CE-820F-957402E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vlastně vyučovací styl?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0064CC-A4D3-B179-69C9-928CA20B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463041"/>
            <a:ext cx="11494008" cy="457832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Individuálně specifický způsob vyučování, který v určitém období a v určitém kontextu učitel preferuje</a:t>
            </a:r>
            <a:r>
              <a:rPr lang="cs-CZ" dirty="0"/>
              <a:t>. (Škoda, </a:t>
            </a:r>
            <a:r>
              <a:rPr lang="cs-CZ" dirty="0" err="1"/>
              <a:t>Doulík</a:t>
            </a:r>
            <a:r>
              <a:rPr lang="cs-CZ" dirty="0"/>
              <a:t>, 2011)</a:t>
            </a:r>
            <a:endParaRPr lang="en-US" dirty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Projevuje se konkrétními strategiemi a způsoby řízení učební činnosti žáků, volbou organizačních forem, metod a postupů, preferencí typů materiálních didaktických prostředků, volbou komunikačních schémat během vyučování.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Vychází z kognitivního stylu učitele a jeho preferencí určitých typů informací. (Škoda, </a:t>
            </a:r>
            <a:r>
              <a:rPr lang="cs-CZ" sz="2800" dirty="0" err="1">
                <a:ea typeface="+mn-ea"/>
                <a:cs typeface="+mn-cs"/>
              </a:rPr>
              <a:t>Doulík</a:t>
            </a:r>
            <a:r>
              <a:rPr lang="cs-CZ" sz="2800" dirty="0">
                <a:ea typeface="+mn-ea"/>
                <a:cs typeface="+mn-cs"/>
              </a:rPr>
              <a:t>, 2011, s.68)</a:t>
            </a:r>
            <a:endParaRPr lang="en-US" sz="2800" dirty="0"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Je to svébytný postup, jímž učitel vyučuje. Má charakter </a:t>
            </a:r>
            <a:r>
              <a:rPr lang="cs-CZ" dirty="0" err="1"/>
              <a:t>metastrategie</a:t>
            </a:r>
            <a:r>
              <a:rPr lang="cs-CZ" dirty="0"/>
              <a:t> (Mareš, 2003)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10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F9AB-DD5B-A992-63CF-06666A15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Vyučovací styl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8DB9-D653-1545-75C0-85647ECC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453897"/>
            <a:ext cx="11082528" cy="4587466"/>
          </a:xfrm>
        </p:spPr>
        <p:txBody>
          <a:bodyPr/>
          <a:lstStyle/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Společně s učebním stylem je jeho základem, jádrem kognitivní styl jedince, s jeho preferencí určitého typu informací (obtížně ovlivnitelný, vrozený).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Vyučovací styl je </a:t>
            </a:r>
            <a:r>
              <a:rPr lang="cs-CZ" b="1" dirty="0"/>
              <a:t>zejména ovlivněn učitelovým pojetím výuky</a:t>
            </a:r>
            <a:r>
              <a:rPr lang="cs-CZ" dirty="0"/>
              <a:t>.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Učitelovo pojetí je součástí učitelova profesního já. Učitelovo pojetí výuky (učitelova každodenní filosofie týkající se způsobu výběru učiva, výukových metod, komunikace se žáky apod.)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Nejvíce ovlivnitelné jsou učitelovy vědomosti a dovednosti a způsoby řešení </a:t>
            </a:r>
            <a:r>
              <a:rPr lang="cs-CZ" dirty="0" err="1"/>
              <a:t>ped</a:t>
            </a:r>
            <a:r>
              <a:rPr lang="cs-CZ" dirty="0"/>
              <a:t>. situací.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Často se překrývá s výchovnými styly (autoritativní, liberální, demokratický), nelze je však chápat jako synonyma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5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807A60E2-B21D-3CDB-E1F5-7DAD5E397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095461"/>
              </p:ext>
            </p:extLst>
          </p:nvPr>
        </p:nvGraphicFramePr>
        <p:xfrm>
          <a:off x="142068" y="375085"/>
          <a:ext cx="11907864" cy="610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5452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MUNI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MUNI" id="{6C450280-B357-4ED6-8A57-1096A0619224}" vid="{00631C21-BDCF-4D7F-80D5-1EDCB6378F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ThemeMUNI</Template>
  <TotalTime>3061</TotalTime>
  <Words>1647</Words>
  <Application>Microsoft Office PowerPoint</Application>
  <PresentationFormat>Widescreen</PresentationFormat>
  <Paragraphs>176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Tahoma</vt:lpstr>
      <vt:lpstr>Wingdings</vt:lpstr>
      <vt:lpstr>ThemeMUNI</vt:lpstr>
      <vt:lpstr>Vyučovací styly a styly učení </vt:lpstr>
      <vt:lpstr>Co nás dnes čeká?</vt:lpstr>
      <vt:lpstr>Zamyšlení úvodem</vt:lpstr>
      <vt:lpstr>PowerPoint Presentation</vt:lpstr>
      <vt:lpstr>PowerPoint Presentation</vt:lpstr>
      <vt:lpstr>Vyučovací styly</vt:lpstr>
      <vt:lpstr>Co je to vlastně vyučovací styl?</vt:lpstr>
      <vt:lpstr>Vyučovací styl</vt:lpstr>
      <vt:lpstr>PowerPoint Presentation</vt:lpstr>
      <vt:lpstr>Kognitivní styly</vt:lpstr>
      <vt:lpstr>Kognitivní styl – Witkin</vt:lpstr>
      <vt:lpstr>Typy vyučovacích stylů -Fenstermachera, Soltise</vt:lpstr>
      <vt:lpstr>Manažerský (exekutivní)</vt:lpstr>
      <vt:lpstr>Facilitační</vt:lpstr>
      <vt:lpstr>Liberální (pragmatický)</vt:lpstr>
      <vt:lpstr>Typologie vyučovacích stylů Sternberga</vt:lpstr>
      <vt:lpstr>Styly učení</vt:lpstr>
      <vt:lpstr>Styly učení dle Kolby </vt:lpstr>
      <vt:lpstr>PowerPoint Presentation</vt:lpstr>
      <vt:lpstr>Historické dělení – příliš zjednodušující, aktuální výzkum ukazuje, že neplatí</vt:lpstr>
      <vt:lpstr>Dle motivace a záměru</vt:lpstr>
      <vt:lpstr>PowerPoint Presentation</vt:lpstr>
      <vt:lpstr>Strategie učení</vt:lpstr>
      <vt:lpstr>Strategie učení</vt:lpstr>
      <vt:lpstr>Strategie učení</vt:lpstr>
      <vt:lpstr>Strategie učení</vt:lpstr>
      <vt:lpstr>Diskuze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Vyučovací styly</dc:title>
  <dc:creator>Jana Sklepníková</dc:creator>
  <cp:lastModifiedBy>Jana Sklepníková</cp:lastModifiedBy>
  <cp:revision>7</cp:revision>
  <dcterms:created xsi:type="dcterms:W3CDTF">2023-10-16T00:39:18Z</dcterms:created>
  <dcterms:modified xsi:type="dcterms:W3CDTF">2024-03-24T10:51:32Z</dcterms:modified>
</cp:coreProperties>
</file>