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Lora" panose="020B0604020202020204" charset="-52"/>
      <p:regular r:id="rId15"/>
    </p:embeddedFont>
    <p:embeddedFont>
      <p:font typeface="Source Sans Pro" panose="020B0503030403020204" pitchFamily="34" charset="0"/>
      <p:regular r:id="rId16"/>
      <p:bold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1678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01635" y="899398"/>
            <a:ext cx="7740729" cy="24413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6400"/>
              </a:lnSpc>
              <a:buNone/>
            </a:pPr>
            <a:r>
              <a:rPr lang="en-US" sz="51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Происхождение и развитие фольклора и мифологии</a:t>
            </a:r>
            <a:endParaRPr lang="en-US" sz="5100" dirty="0"/>
          </a:p>
        </p:txBody>
      </p:sp>
      <p:sp>
        <p:nvSpPr>
          <p:cNvPr id="4" name="Text 1"/>
          <p:cNvSpPr/>
          <p:nvPr/>
        </p:nvSpPr>
        <p:spPr>
          <a:xfrm>
            <a:off x="701635" y="3641407"/>
            <a:ext cx="7740729" cy="16037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Фольклор и мифология являются неотъемлемой частью культурного наследия каждого народа. Они зарождаются еще в первобытном обществе, задолго до появления письменности и государственности. Эти формы устного творчества отражают представления древних людей о мире, природе и обществе, воплощаясь в обрядах, песнях и повествовательных произведениях.</a:t>
            </a:r>
            <a:endParaRPr lang="en-US" sz="1550" dirty="0"/>
          </a:p>
        </p:txBody>
      </p:sp>
      <p:sp>
        <p:nvSpPr>
          <p:cNvPr id="5" name="Text 2"/>
          <p:cNvSpPr/>
          <p:nvPr/>
        </p:nvSpPr>
        <p:spPr>
          <a:xfrm>
            <a:off x="701635" y="5470684"/>
            <a:ext cx="7740729" cy="1283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Мифологические верования лежат в основе многих обрядов, призванных обезопасить жизнь первобытного человека в мире, полном опасностей. Эти верования придавали окружающему миру особые, часто антропоморфные качества, что нашло отражение в различных мифах и легендах.</a:t>
            </a:r>
            <a:endParaRPr lang="en-US" sz="1550" dirty="0"/>
          </a:p>
        </p:txBody>
      </p:sp>
      <p:sp>
        <p:nvSpPr>
          <p:cNvPr id="6" name="Shape 3"/>
          <p:cNvSpPr/>
          <p:nvPr/>
        </p:nvSpPr>
        <p:spPr>
          <a:xfrm>
            <a:off x="701635" y="6994208"/>
            <a:ext cx="320754" cy="320754"/>
          </a:xfrm>
          <a:prstGeom prst="roundRect">
            <a:avLst>
              <a:gd name="adj" fmla="val 28504978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1122521" y="6979206"/>
            <a:ext cx="3084314" cy="3508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endParaRPr lang="en-US" sz="19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22565" y="528399"/>
            <a:ext cx="4769168" cy="4391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450"/>
              </a:lnSpc>
              <a:buNone/>
            </a:pPr>
            <a:r>
              <a:rPr lang="en-US" sz="275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Мифология древних славян</a:t>
            </a:r>
            <a:endParaRPr lang="en-US" sz="27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565" y="1191458"/>
            <a:ext cx="373261" cy="37326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22565" y="1714024"/>
            <a:ext cx="1756648" cy="2194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3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Перун</a:t>
            </a:r>
            <a:endParaRPr lang="en-US" sz="1350" dirty="0"/>
          </a:p>
        </p:txBody>
      </p:sp>
      <p:sp>
        <p:nvSpPr>
          <p:cNvPr id="6" name="Text 2"/>
          <p:cNvSpPr/>
          <p:nvPr/>
        </p:nvSpPr>
        <p:spPr>
          <a:xfrm>
            <a:off x="522565" y="2022991"/>
            <a:ext cx="8098869" cy="2388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Бог-громовержец, один из верховных богов славянского пантеона.</a:t>
            </a:r>
            <a:endParaRPr lang="en-US" sz="11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565" y="2709743"/>
            <a:ext cx="373261" cy="37326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22565" y="3232309"/>
            <a:ext cx="1756648" cy="2194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3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Даждьбог</a:t>
            </a:r>
            <a:endParaRPr lang="en-US" sz="1350" dirty="0"/>
          </a:p>
        </p:txBody>
      </p:sp>
      <p:sp>
        <p:nvSpPr>
          <p:cNvPr id="9" name="Text 4"/>
          <p:cNvSpPr/>
          <p:nvPr/>
        </p:nvSpPr>
        <p:spPr>
          <a:xfrm>
            <a:off x="522565" y="3541276"/>
            <a:ext cx="8098869" cy="2388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Солнечное божество, связанное с плодородием и благополучием.</a:t>
            </a:r>
            <a:endParaRPr lang="en-US" sz="11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565" y="4228028"/>
            <a:ext cx="373261" cy="37326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522565" y="4750594"/>
            <a:ext cx="1756648" cy="2194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3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Стрибог</a:t>
            </a:r>
            <a:endParaRPr lang="en-US" sz="1350" dirty="0"/>
          </a:p>
        </p:txBody>
      </p:sp>
      <p:sp>
        <p:nvSpPr>
          <p:cNvPr id="12" name="Text 6"/>
          <p:cNvSpPr/>
          <p:nvPr/>
        </p:nvSpPr>
        <p:spPr>
          <a:xfrm>
            <a:off x="522565" y="5059561"/>
            <a:ext cx="8098869" cy="2388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Повелитель ветров в славянской мифологии.</a:t>
            </a:r>
            <a:endParaRPr lang="en-US" sz="11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565" y="5746313"/>
            <a:ext cx="373261" cy="373261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522565" y="6268879"/>
            <a:ext cx="1756648" cy="2194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3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Велес</a:t>
            </a:r>
            <a:endParaRPr lang="en-US" sz="1350" dirty="0"/>
          </a:p>
        </p:txBody>
      </p:sp>
      <p:sp>
        <p:nvSpPr>
          <p:cNvPr id="15" name="Text 8"/>
          <p:cNvSpPr/>
          <p:nvPr/>
        </p:nvSpPr>
        <p:spPr>
          <a:xfrm>
            <a:off x="522565" y="6577846"/>
            <a:ext cx="8098869" cy="2388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Бог-покровитель скота и богатства.</a:t>
            </a:r>
            <a:endParaRPr lang="en-US" sz="1150" dirty="0"/>
          </a:p>
        </p:txBody>
      </p:sp>
      <p:sp>
        <p:nvSpPr>
          <p:cNvPr id="16" name="Text 9"/>
          <p:cNvSpPr/>
          <p:nvPr/>
        </p:nvSpPr>
        <p:spPr>
          <a:xfrm>
            <a:off x="522565" y="6984563"/>
            <a:ext cx="8098869" cy="7165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50"/>
              </a:lnSpc>
              <a:buNone/>
            </a:pPr>
            <a:r>
              <a:rPr lang="en-US" sz="11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Хотя древнеславянские мифы не сохранились в полном объеме, следы мифологических представлений остались в языке и фольклоре. Например, выражения "солнце встало", "зима пришла" отражают древнее одушевление природных явлений. Суеверия и обычаи также сохранили элементы древних верований.</a:t>
            </a:r>
            <a:endParaRPr lang="en-US" sz="11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5434" y="546854"/>
            <a:ext cx="7913132" cy="10341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050"/>
              </a:lnSpc>
              <a:buNone/>
            </a:pPr>
            <a:r>
              <a:rPr lang="en-US" sz="325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Трансформация мифологии после принятия христианства</a:t>
            </a:r>
            <a:endParaRPr lang="en-US" sz="3250" dirty="0"/>
          </a:p>
        </p:txBody>
      </p:sp>
      <p:sp>
        <p:nvSpPr>
          <p:cNvPr id="4" name="Shape 1"/>
          <p:cNvSpPr/>
          <p:nvPr/>
        </p:nvSpPr>
        <p:spPr>
          <a:xfrm>
            <a:off x="867727" y="1844754"/>
            <a:ext cx="22860" cy="4514850"/>
          </a:xfrm>
          <a:prstGeom prst="roundRect">
            <a:avLst>
              <a:gd name="adj" fmla="val 115390"/>
            </a:avLst>
          </a:prstGeom>
          <a:solidFill>
            <a:srgbClr val="D9CDBA"/>
          </a:solidFill>
          <a:ln/>
        </p:spPr>
      </p:sp>
      <p:sp>
        <p:nvSpPr>
          <p:cNvPr id="5" name="Shape 2"/>
          <p:cNvSpPr/>
          <p:nvPr/>
        </p:nvSpPr>
        <p:spPr>
          <a:xfrm>
            <a:off x="1054120" y="2228850"/>
            <a:ext cx="615434" cy="22860"/>
          </a:xfrm>
          <a:prstGeom prst="roundRect">
            <a:avLst>
              <a:gd name="adj" fmla="val 115390"/>
            </a:avLst>
          </a:prstGeom>
          <a:solidFill>
            <a:srgbClr val="D9CDBA"/>
          </a:solidFill>
          <a:ln/>
        </p:spPr>
      </p:sp>
      <p:sp>
        <p:nvSpPr>
          <p:cNvPr id="6" name="Shape 3"/>
          <p:cNvSpPr/>
          <p:nvPr/>
        </p:nvSpPr>
        <p:spPr>
          <a:xfrm>
            <a:off x="681335" y="2042517"/>
            <a:ext cx="395645" cy="395645"/>
          </a:xfrm>
          <a:prstGeom prst="roundRect">
            <a:avLst>
              <a:gd name="adj" fmla="val 6667"/>
            </a:avLst>
          </a:prstGeom>
          <a:solidFill>
            <a:srgbClr val="F3E7D4"/>
          </a:solidFill>
          <a:ln/>
        </p:spPr>
      </p:sp>
      <p:sp>
        <p:nvSpPr>
          <p:cNvPr id="7" name="Text 4"/>
          <p:cNvSpPr/>
          <p:nvPr/>
        </p:nvSpPr>
        <p:spPr>
          <a:xfrm>
            <a:off x="833973" y="2116217"/>
            <a:ext cx="90368" cy="2482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9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1</a:t>
            </a:r>
            <a:endParaRPr lang="en-US" sz="1950" dirty="0"/>
          </a:p>
        </p:txBody>
      </p:sp>
      <p:sp>
        <p:nvSpPr>
          <p:cNvPr id="8" name="Text 5"/>
          <p:cNvSpPr/>
          <p:nvPr/>
        </p:nvSpPr>
        <p:spPr>
          <a:xfrm>
            <a:off x="1846302" y="2020491"/>
            <a:ext cx="2068830" cy="2586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Языческий период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1846302" y="2384584"/>
            <a:ext cx="6682264" cy="2813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Доминирование древних славянских верований и обрядов.</a:t>
            </a:r>
            <a:endParaRPr lang="en-US" sz="1350" dirty="0"/>
          </a:p>
        </p:txBody>
      </p:sp>
      <p:sp>
        <p:nvSpPr>
          <p:cNvPr id="10" name="Shape 7"/>
          <p:cNvSpPr/>
          <p:nvPr/>
        </p:nvSpPr>
        <p:spPr>
          <a:xfrm>
            <a:off x="1054120" y="3401497"/>
            <a:ext cx="615434" cy="22860"/>
          </a:xfrm>
          <a:prstGeom prst="roundRect">
            <a:avLst>
              <a:gd name="adj" fmla="val 115390"/>
            </a:avLst>
          </a:prstGeom>
          <a:solidFill>
            <a:srgbClr val="D9CDBA"/>
          </a:solidFill>
          <a:ln/>
        </p:spPr>
      </p:sp>
      <p:sp>
        <p:nvSpPr>
          <p:cNvPr id="11" name="Shape 8"/>
          <p:cNvSpPr/>
          <p:nvPr/>
        </p:nvSpPr>
        <p:spPr>
          <a:xfrm>
            <a:off x="681335" y="3215164"/>
            <a:ext cx="395645" cy="395645"/>
          </a:xfrm>
          <a:prstGeom prst="roundRect">
            <a:avLst>
              <a:gd name="adj" fmla="val 6667"/>
            </a:avLst>
          </a:prstGeom>
          <a:solidFill>
            <a:srgbClr val="F3E7D4"/>
          </a:solidFill>
          <a:ln/>
        </p:spPr>
      </p:sp>
      <p:sp>
        <p:nvSpPr>
          <p:cNvPr id="12" name="Text 9"/>
          <p:cNvSpPr/>
          <p:nvPr/>
        </p:nvSpPr>
        <p:spPr>
          <a:xfrm>
            <a:off x="812423" y="3288863"/>
            <a:ext cx="133350" cy="2482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9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2</a:t>
            </a:r>
            <a:endParaRPr lang="en-US" sz="1950" dirty="0"/>
          </a:p>
        </p:txBody>
      </p:sp>
      <p:sp>
        <p:nvSpPr>
          <p:cNvPr id="13" name="Text 10"/>
          <p:cNvSpPr/>
          <p:nvPr/>
        </p:nvSpPr>
        <p:spPr>
          <a:xfrm>
            <a:off x="1846302" y="3193137"/>
            <a:ext cx="2417326" cy="2586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Принятие христианства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1846302" y="3557230"/>
            <a:ext cx="6682264" cy="2813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Официальное крещение Руси, начало смешения верований.</a:t>
            </a:r>
            <a:endParaRPr lang="en-US" sz="1350" dirty="0"/>
          </a:p>
        </p:txBody>
      </p:sp>
      <p:sp>
        <p:nvSpPr>
          <p:cNvPr id="15" name="Shape 12"/>
          <p:cNvSpPr/>
          <p:nvPr/>
        </p:nvSpPr>
        <p:spPr>
          <a:xfrm>
            <a:off x="1054120" y="4574143"/>
            <a:ext cx="615434" cy="22860"/>
          </a:xfrm>
          <a:prstGeom prst="roundRect">
            <a:avLst>
              <a:gd name="adj" fmla="val 115390"/>
            </a:avLst>
          </a:prstGeom>
          <a:solidFill>
            <a:srgbClr val="D9CDBA"/>
          </a:solidFill>
          <a:ln/>
        </p:spPr>
      </p:sp>
      <p:sp>
        <p:nvSpPr>
          <p:cNvPr id="16" name="Shape 13"/>
          <p:cNvSpPr/>
          <p:nvPr/>
        </p:nvSpPr>
        <p:spPr>
          <a:xfrm>
            <a:off x="681335" y="4387810"/>
            <a:ext cx="395645" cy="395645"/>
          </a:xfrm>
          <a:prstGeom prst="roundRect">
            <a:avLst>
              <a:gd name="adj" fmla="val 6667"/>
            </a:avLst>
          </a:prstGeom>
          <a:solidFill>
            <a:srgbClr val="F3E7D4"/>
          </a:solidFill>
          <a:ln/>
        </p:spPr>
      </p:sp>
      <p:sp>
        <p:nvSpPr>
          <p:cNvPr id="17" name="Text 14"/>
          <p:cNvSpPr/>
          <p:nvPr/>
        </p:nvSpPr>
        <p:spPr>
          <a:xfrm>
            <a:off x="809923" y="4461510"/>
            <a:ext cx="138351" cy="2482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9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3</a:t>
            </a:r>
            <a:endParaRPr lang="en-US" sz="1950" dirty="0"/>
          </a:p>
        </p:txBody>
      </p:sp>
      <p:sp>
        <p:nvSpPr>
          <p:cNvPr id="18" name="Text 15"/>
          <p:cNvSpPr/>
          <p:nvPr/>
        </p:nvSpPr>
        <p:spPr>
          <a:xfrm>
            <a:off x="1846302" y="4365784"/>
            <a:ext cx="2068830" cy="2586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Двоеверие</a:t>
            </a:r>
            <a:endParaRPr lang="en-US" sz="1600" dirty="0"/>
          </a:p>
        </p:txBody>
      </p:sp>
      <p:sp>
        <p:nvSpPr>
          <p:cNvPr id="19" name="Text 16"/>
          <p:cNvSpPr/>
          <p:nvPr/>
        </p:nvSpPr>
        <p:spPr>
          <a:xfrm>
            <a:off x="1846302" y="4729877"/>
            <a:ext cx="6682264" cy="2813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Сосуществование христианских и языческих элементов в народном сознании.</a:t>
            </a:r>
            <a:endParaRPr lang="en-US" sz="1350" dirty="0"/>
          </a:p>
        </p:txBody>
      </p:sp>
      <p:sp>
        <p:nvSpPr>
          <p:cNvPr id="20" name="Shape 17"/>
          <p:cNvSpPr/>
          <p:nvPr/>
        </p:nvSpPr>
        <p:spPr>
          <a:xfrm>
            <a:off x="1054120" y="5746790"/>
            <a:ext cx="615434" cy="22860"/>
          </a:xfrm>
          <a:prstGeom prst="roundRect">
            <a:avLst>
              <a:gd name="adj" fmla="val 115390"/>
            </a:avLst>
          </a:prstGeom>
          <a:solidFill>
            <a:srgbClr val="D9CDBA"/>
          </a:solidFill>
          <a:ln/>
        </p:spPr>
      </p:sp>
      <p:sp>
        <p:nvSpPr>
          <p:cNvPr id="21" name="Shape 18"/>
          <p:cNvSpPr/>
          <p:nvPr/>
        </p:nvSpPr>
        <p:spPr>
          <a:xfrm>
            <a:off x="681335" y="5560457"/>
            <a:ext cx="395645" cy="395645"/>
          </a:xfrm>
          <a:prstGeom prst="roundRect">
            <a:avLst>
              <a:gd name="adj" fmla="val 6667"/>
            </a:avLst>
          </a:prstGeom>
          <a:solidFill>
            <a:srgbClr val="F3E7D4"/>
          </a:solidFill>
          <a:ln/>
        </p:spPr>
      </p:sp>
      <p:sp>
        <p:nvSpPr>
          <p:cNvPr id="22" name="Text 19"/>
          <p:cNvSpPr/>
          <p:nvPr/>
        </p:nvSpPr>
        <p:spPr>
          <a:xfrm>
            <a:off x="811828" y="5634157"/>
            <a:ext cx="134660" cy="2482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9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4</a:t>
            </a:r>
            <a:endParaRPr lang="en-US" sz="1950" dirty="0"/>
          </a:p>
        </p:txBody>
      </p:sp>
      <p:sp>
        <p:nvSpPr>
          <p:cNvPr id="23" name="Text 20"/>
          <p:cNvSpPr/>
          <p:nvPr/>
        </p:nvSpPr>
        <p:spPr>
          <a:xfrm>
            <a:off x="1846302" y="5538430"/>
            <a:ext cx="2068830" cy="2586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Современность</a:t>
            </a:r>
            <a:endParaRPr lang="en-US" sz="1600" dirty="0"/>
          </a:p>
        </p:txBody>
      </p:sp>
      <p:sp>
        <p:nvSpPr>
          <p:cNvPr id="24" name="Text 21"/>
          <p:cNvSpPr/>
          <p:nvPr/>
        </p:nvSpPr>
        <p:spPr>
          <a:xfrm>
            <a:off x="1846302" y="5902523"/>
            <a:ext cx="6682264" cy="2813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Сохранение элементов древних верований в фольклоре и суевериях.</a:t>
            </a:r>
            <a:endParaRPr lang="en-US" sz="1350" dirty="0"/>
          </a:p>
        </p:txBody>
      </p:sp>
      <p:sp>
        <p:nvSpPr>
          <p:cNvPr id="25" name="Text 22"/>
          <p:cNvSpPr/>
          <p:nvPr/>
        </p:nvSpPr>
        <p:spPr>
          <a:xfrm>
            <a:off x="615434" y="6557367"/>
            <a:ext cx="7913132" cy="1125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200"/>
              </a:lnSpc>
              <a:buNone/>
            </a:pPr>
            <a:r>
              <a:rPr lang="en-US" sz="13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После принятия христианства мифологические представления не исчезли полностью. В сознании русского народа сохранилось убеждение о существовании неведомых, часто враждебных сил, окружающих человека. Это привело к формированию новых мифологических рассказов, в которых языческие элементы смешались с христианскими.</a:t>
            </a:r>
            <a:endParaRPr lang="en-US" sz="13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1842016"/>
            <a:ext cx="10946725" cy="726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700"/>
              </a:lnSpc>
              <a:buNone/>
            </a:pPr>
            <a:r>
              <a:rPr lang="en-US" sz="455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Природные духи в русском фольклоре</a:t>
            </a:r>
            <a:endParaRPr lang="en-US" sz="4550" dirty="0"/>
          </a:p>
        </p:txBody>
      </p:sp>
      <p:sp>
        <p:nvSpPr>
          <p:cNvPr id="3" name="Text 1"/>
          <p:cNvSpPr/>
          <p:nvPr/>
        </p:nvSpPr>
        <p:spPr>
          <a:xfrm>
            <a:off x="968693" y="3185160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25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Леший</a:t>
            </a:r>
            <a:endParaRPr lang="en-US" sz="2250" dirty="0"/>
          </a:p>
        </p:txBody>
      </p:sp>
      <p:sp>
        <p:nvSpPr>
          <p:cNvPr id="4" name="Text 2"/>
          <p:cNvSpPr/>
          <p:nvPr/>
        </p:nvSpPr>
        <p:spPr>
          <a:xfrm>
            <a:off x="968693" y="3795117"/>
            <a:ext cx="3828931" cy="23702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Дух леса, способный менять свой облик. Мог являться как великан или старичок с мохнатыми руками. Известен своими проказами: сбивал путников с пути, пугал громким хохотом.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5407462" y="3185160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25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Водяной</a:t>
            </a:r>
            <a:endParaRPr lang="en-US" sz="2250" dirty="0"/>
          </a:p>
        </p:txBody>
      </p:sp>
      <p:sp>
        <p:nvSpPr>
          <p:cNvPr id="6" name="Text 4"/>
          <p:cNvSpPr/>
          <p:nvPr/>
        </p:nvSpPr>
        <p:spPr>
          <a:xfrm>
            <a:off x="5407462" y="3795117"/>
            <a:ext cx="3828931" cy="23702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Злой дух, обитающий в глубоких омутах и водоворотах. Представлялся в виде голого старика, покрытого тиной. Считался опасным для людей, особенно для купальщиков.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9846231" y="3185160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25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Русалки</a:t>
            </a:r>
            <a:endParaRPr lang="en-US" sz="2250" dirty="0"/>
          </a:p>
        </p:txBody>
      </p:sp>
      <p:sp>
        <p:nvSpPr>
          <p:cNvPr id="8" name="Text 6"/>
          <p:cNvSpPr/>
          <p:nvPr/>
        </p:nvSpPr>
        <p:spPr>
          <a:xfrm>
            <a:off x="9846231" y="3795117"/>
            <a:ext cx="3828931" cy="23702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Водяные красавицы в венках из водорослей. Обитали не только в водоемах, но и в полях, на деревьях. Представляли опасность для мужчин, завлекая их своей красотой.</a:t>
            </a:r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37327" y="596860"/>
            <a:ext cx="7642146" cy="12620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950"/>
              </a:lnSpc>
              <a:buNone/>
            </a:pPr>
            <a:r>
              <a:rPr lang="en-US" sz="395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Домашние духи в русском фольклоре</a:t>
            </a:r>
            <a:endParaRPr lang="en-US" sz="3950" dirty="0"/>
          </a:p>
        </p:txBody>
      </p:sp>
      <p:sp>
        <p:nvSpPr>
          <p:cNvPr id="4" name="Shape 1"/>
          <p:cNvSpPr/>
          <p:nvPr/>
        </p:nvSpPr>
        <p:spPr>
          <a:xfrm>
            <a:off x="6237327" y="2180749"/>
            <a:ext cx="7642146" cy="1903095"/>
          </a:xfrm>
          <a:prstGeom prst="roundRect">
            <a:avLst>
              <a:gd name="adj" fmla="val 1691"/>
            </a:avLst>
          </a:prstGeom>
          <a:solidFill>
            <a:srgbClr val="F3E7D4"/>
          </a:solidFill>
          <a:ln/>
        </p:spPr>
      </p:sp>
      <p:sp>
        <p:nvSpPr>
          <p:cNvPr id="5" name="Text 2"/>
          <p:cNvSpPr/>
          <p:nvPr/>
        </p:nvSpPr>
        <p:spPr>
          <a:xfrm>
            <a:off x="6451878" y="2395299"/>
            <a:ext cx="2524125" cy="315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9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Домовой</a:t>
            </a:r>
            <a:endParaRPr lang="en-US" sz="1950" dirty="0"/>
          </a:p>
        </p:txBody>
      </p:sp>
      <p:sp>
        <p:nvSpPr>
          <p:cNvPr id="6" name="Text 3"/>
          <p:cNvSpPr/>
          <p:nvPr/>
        </p:nvSpPr>
        <p:spPr>
          <a:xfrm>
            <a:off x="6451878" y="2839522"/>
            <a:ext cx="7213044" cy="10297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Главный домашний дух, покровитель семьи и хозяйства. Жил в различных частях дома: под печкой, в чулане, на чердаке. Обычно дружелюбен к людям, но мог и шалить.</a:t>
            </a:r>
            <a:endParaRPr lang="en-US" sz="1650" dirty="0"/>
          </a:p>
        </p:txBody>
      </p:sp>
      <p:sp>
        <p:nvSpPr>
          <p:cNvPr id="7" name="Shape 4"/>
          <p:cNvSpPr/>
          <p:nvPr/>
        </p:nvSpPr>
        <p:spPr>
          <a:xfrm>
            <a:off x="6237327" y="4298394"/>
            <a:ext cx="7642146" cy="1559838"/>
          </a:xfrm>
          <a:prstGeom prst="roundRect">
            <a:avLst>
              <a:gd name="adj" fmla="val 2063"/>
            </a:avLst>
          </a:prstGeom>
          <a:solidFill>
            <a:srgbClr val="F3E7D4"/>
          </a:solidFill>
          <a:ln/>
        </p:spPr>
      </p:sp>
      <p:sp>
        <p:nvSpPr>
          <p:cNvPr id="8" name="Text 5"/>
          <p:cNvSpPr/>
          <p:nvPr/>
        </p:nvSpPr>
        <p:spPr>
          <a:xfrm>
            <a:off x="6451878" y="4512945"/>
            <a:ext cx="2524125" cy="315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9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Кикимора</a:t>
            </a:r>
            <a:endParaRPr lang="en-US" sz="1950" dirty="0"/>
          </a:p>
        </p:txBody>
      </p:sp>
      <p:sp>
        <p:nvSpPr>
          <p:cNvPr id="9" name="Text 6"/>
          <p:cNvSpPr/>
          <p:nvPr/>
        </p:nvSpPr>
        <p:spPr>
          <a:xfrm>
            <a:off x="6451878" y="4957167"/>
            <a:ext cx="7213044" cy="6865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Женский домашний дух, известный своими мелкими пакостями. Особенно любила путать пряжу и обрывать нитки у рукодельниц.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6237327" y="6072783"/>
            <a:ext cx="7642146" cy="1559838"/>
          </a:xfrm>
          <a:prstGeom prst="roundRect">
            <a:avLst>
              <a:gd name="adj" fmla="val 2063"/>
            </a:avLst>
          </a:prstGeom>
          <a:solidFill>
            <a:srgbClr val="F3E7D4"/>
          </a:solidFill>
          <a:ln/>
        </p:spPr>
      </p:sp>
      <p:sp>
        <p:nvSpPr>
          <p:cNvPr id="11" name="Text 8"/>
          <p:cNvSpPr/>
          <p:nvPr/>
        </p:nvSpPr>
        <p:spPr>
          <a:xfrm>
            <a:off x="6451878" y="6287333"/>
            <a:ext cx="4134088" cy="315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9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Отношения с домашними духами</a:t>
            </a:r>
            <a:endParaRPr lang="en-US" sz="1950" dirty="0"/>
          </a:p>
        </p:txBody>
      </p:sp>
      <p:sp>
        <p:nvSpPr>
          <p:cNvPr id="12" name="Text 9"/>
          <p:cNvSpPr/>
          <p:nvPr/>
        </p:nvSpPr>
        <p:spPr>
          <a:xfrm>
            <a:off x="6451878" y="6731556"/>
            <a:ext cx="7213044" cy="6865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Люди старались задобрить домашних духов, оставляя им угощения: кашу, хлеб, табак. При переезде в новый дом "своего" домового забирали с собой.</a:t>
            </a:r>
            <a:endParaRPr lang="en-US" sz="16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9834" y="990124"/>
            <a:ext cx="7100292" cy="6752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300"/>
              </a:lnSpc>
              <a:buNone/>
            </a:pPr>
            <a:r>
              <a:rPr lang="en-US" sz="425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Злые духи и нечистая сила</a:t>
            </a:r>
            <a:endParaRPr lang="en-US" sz="4250" dirty="0"/>
          </a:p>
        </p:txBody>
      </p:sp>
      <p:sp>
        <p:nvSpPr>
          <p:cNvPr id="4" name="Shape 1"/>
          <p:cNvSpPr/>
          <p:nvPr/>
        </p:nvSpPr>
        <p:spPr>
          <a:xfrm>
            <a:off x="6289834" y="2267903"/>
            <a:ext cx="516493" cy="516493"/>
          </a:xfrm>
          <a:prstGeom prst="roundRect">
            <a:avLst>
              <a:gd name="adj" fmla="val 6667"/>
            </a:avLst>
          </a:prstGeom>
          <a:solidFill>
            <a:srgbClr val="F3E7D4"/>
          </a:solidFill>
          <a:ln/>
        </p:spPr>
      </p:sp>
      <p:sp>
        <p:nvSpPr>
          <p:cNvPr id="5" name="Text 2"/>
          <p:cNvSpPr/>
          <p:nvPr/>
        </p:nvSpPr>
        <p:spPr>
          <a:xfrm>
            <a:off x="6489025" y="2364105"/>
            <a:ext cx="117991" cy="3240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1</a:t>
            </a:r>
            <a:endParaRPr lang="en-US" sz="2550" dirty="0"/>
          </a:p>
        </p:txBody>
      </p:sp>
      <p:sp>
        <p:nvSpPr>
          <p:cNvPr id="6" name="Text 3"/>
          <p:cNvSpPr/>
          <p:nvPr/>
        </p:nvSpPr>
        <p:spPr>
          <a:xfrm>
            <a:off x="7035879" y="2267903"/>
            <a:ext cx="2700814" cy="337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21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Черти и бесы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7035879" y="2743081"/>
            <a:ext cx="6791087" cy="1101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8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Главные представители злых сил. Могли принимать облик человека или животного. Считалось, что они вмешиваются в жизнь людей, вызывая несчастья и ошибки.</a:t>
            </a:r>
            <a:endParaRPr lang="en-US" sz="1800" dirty="0"/>
          </a:p>
        </p:txBody>
      </p:sp>
      <p:sp>
        <p:nvSpPr>
          <p:cNvPr id="8" name="Shape 5"/>
          <p:cNvSpPr/>
          <p:nvPr/>
        </p:nvSpPr>
        <p:spPr>
          <a:xfrm>
            <a:off x="6289834" y="4332446"/>
            <a:ext cx="516493" cy="516493"/>
          </a:xfrm>
          <a:prstGeom prst="roundRect">
            <a:avLst>
              <a:gd name="adj" fmla="val 6667"/>
            </a:avLst>
          </a:prstGeom>
          <a:solidFill>
            <a:srgbClr val="F3E7D4"/>
          </a:solidFill>
          <a:ln/>
        </p:spPr>
      </p:sp>
      <p:sp>
        <p:nvSpPr>
          <p:cNvPr id="9" name="Text 6"/>
          <p:cNvSpPr/>
          <p:nvPr/>
        </p:nvSpPr>
        <p:spPr>
          <a:xfrm>
            <a:off x="6461046" y="4428649"/>
            <a:ext cx="174069" cy="3240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2</a:t>
            </a:r>
            <a:endParaRPr lang="en-US" sz="2550" dirty="0"/>
          </a:p>
        </p:txBody>
      </p:sp>
      <p:sp>
        <p:nvSpPr>
          <p:cNvPr id="10" name="Text 7"/>
          <p:cNvSpPr/>
          <p:nvPr/>
        </p:nvSpPr>
        <p:spPr>
          <a:xfrm>
            <a:off x="7035879" y="4332446"/>
            <a:ext cx="2700814" cy="337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21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Места обитания</a:t>
            </a:r>
            <a:endParaRPr lang="en-US" sz="2100" dirty="0"/>
          </a:p>
        </p:txBody>
      </p:sp>
      <p:sp>
        <p:nvSpPr>
          <p:cNvPr id="11" name="Text 8"/>
          <p:cNvSpPr/>
          <p:nvPr/>
        </p:nvSpPr>
        <p:spPr>
          <a:xfrm>
            <a:off x="7035879" y="4807625"/>
            <a:ext cx="6791087" cy="734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8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Нечистая сила селилась в "нечистых" местах: болотах, трясинах, омутах. Эти места считались опасными для людей.</a:t>
            </a:r>
            <a:endParaRPr lang="en-US" sz="1800" dirty="0"/>
          </a:p>
        </p:txBody>
      </p:sp>
      <p:sp>
        <p:nvSpPr>
          <p:cNvPr id="12" name="Shape 9"/>
          <p:cNvSpPr/>
          <p:nvPr/>
        </p:nvSpPr>
        <p:spPr>
          <a:xfrm>
            <a:off x="6289834" y="6029801"/>
            <a:ext cx="516493" cy="516493"/>
          </a:xfrm>
          <a:prstGeom prst="roundRect">
            <a:avLst>
              <a:gd name="adj" fmla="val 6667"/>
            </a:avLst>
          </a:prstGeom>
          <a:solidFill>
            <a:srgbClr val="F3E7D4"/>
          </a:solidFill>
          <a:ln/>
        </p:spPr>
      </p:sp>
      <p:sp>
        <p:nvSpPr>
          <p:cNvPr id="13" name="Text 10"/>
          <p:cNvSpPr/>
          <p:nvPr/>
        </p:nvSpPr>
        <p:spPr>
          <a:xfrm>
            <a:off x="6457831" y="6126004"/>
            <a:ext cx="180499" cy="3240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3</a:t>
            </a:r>
            <a:endParaRPr lang="en-US" sz="2550" dirty="0"/>
          </a:p>
        </p:txBody>
      </p:sp>
      <p:sp>
        <p:nvSpPr>
          <p:cNvPr id="14" name="Text 11"/>
          <p:cNvSpPr/>
          <p:nvPr/>
        </p:nvSpPr>
        <p:spPr>
          <a:xfrm>
            <a:off x="7035879" y="6029801"/>
            <a:ext cx="2700814" cy="337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21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Влияние на людей</a:t>
            </a:r>
            <a:endParaRPr lang="en-US" sz="2100" dirty="0"/>
          </a:p>
        </p:txBody>
      </p:sp>
      <p:sp>
        <p:nvSpPr>
          <p:cNvPr id="15" name="Text 12"/>
          <p:cNvSpPr/>
          <p:nvPr/>
        </p:nvSpPr>
        <p:spPr>
          <a:xfrm>
            <a:off x="7035879" y="6504980"/>
            <a:ext cx="6791087" cy="734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8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Злые духи могли лишать человека разума, что отразилось в языке (например, "беситься", "бешеный").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412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7833" y="595432"/>
            <a:ext cx="7628334" cy="1273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Колдуны и ведьмы в народных верованиях</a:t>
            </a:r>
            <a:endParaRPr lang="en-US" sz="4000" dirty="0"/>
          </a:p>
        </p:txBody>
      </p:sp>
      <p:sp>
        <p:nvSpPr>
          <p:cNvPr id="4" name="Shape 1"/>
          <p:cNvSpPr/>
          <p:nvPr/>
        </p:nvSpPr>
        <p:spPr>
          <a:xfrm>
            <a:off x="757833" y="2193608"/>
            <a:ext cx="7628334" cy="3815715"/>
          </a:xfrm>
          <a:prstGeom prst="roundRect">
            <a:avLst>
              <a:gd name="adj" fmla="val 851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765453" y="2201228"/>
            <a:ext cx="7613094" cy="62150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981908" y="2338745"/>
            <a:ext cx="3369826" cy="346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Колдуны</a:t>
            </a:r>
            <a:endParaRPr lang="en-US" sz="1700" dirty="0"/>
          </a:p>
        </p:txBody>
      </p:sp>
      <p:sp>
        <p:nvSpPr>
          <p:cNvPr id="7" name="Text 4"/>
          <p:cNvSpPr/>
          <p:nvPr/>
        </p:nvSpPr>
        <p:spPr>
          <a:xfrm>
            <a:off x="4792266" y="2338745"/>
            <a:ext cx="3369826" cy="346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Ведьмы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765453" y="2822734"/>
            <a:ext cx="7613094" cy="967978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9" name="Text 6"/>
          <p:cNvSpPr/>
          <p:nvPr/>
        </p:nvSpPr>
        <p:spPr>
          <a:xfrm>
            <a:off x="981908" y="2960251"/>
            <a:ext cx="3369826" cy="346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Мрачны и нелюдимы</a:t>
            </a:r>
            <a:endParaRPr lang="en-US" sz="1700" dirty="0"/>
          </a:p>
        </p:txBody>
      </p:sp>
      <p:sp>
        <p:nvSpPr>
          <p:cNvPr id="10" name="Text 7"/>
          <p:cNvSpPr/>
          <p:nvPr/>
        </p:nvSpPr>
        <p:spPr>
          <a:xfrm>
            <a:off x="4792266" y="2960251"/>
            <a:ext cx="3369826" cy="6929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Могут быть молодыми и красивыми</a:t>
            </a:r>
            <a:endParaRPr lang="en-US" sz="1700" dirty="0"/>
          </a:p>
        </p:txBody>
      </p:sp>
      <p:sp>
        <p:nvSpPr>
          <p:cNvPr id="11" name="Shape 8"/>
          <p:cNvSpPr/>
          <p:nvPr/>
        </p:nvSpPr>
        <p:spPr>
          <a:xfrm>
            <a:off x="765453" y="3790712"/>
            <a:ext cx="7613094" cy="62150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981908" y="3928229"/>
            <a:ext cx="3369826" cy="346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Используют вредоносную магию</a:t>
            </a:r>
            <a:endParaRPr lang="en-US" sz="1700" dirty="0"/>
          </a:p>
        </p:txBody>
      </p:sp>
      <p:sp>
        <p:nvSpPr>
          <p:cNvPr id="13" name="Text 10"/>
          <p:cNvSpPr/>
          <p:nvPr/>
        </p:nvSpPr>
        <p:spPr>
          <a:xfrm>
            <a:off x="4792266" y="3928229"/>
            <a:ext cx="3369826" cy="346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Обладают даром оборотничества</a:t>
            </a:r>
            <a:endParaRPr lang="en-US" sz="1700" dirty="0"/>
          </a:p>
        </p:txBody>
      </p:sp>
      <p:sp>
        <p:nvSpPr>
          <p:cNvPr id="14" name="Shape 11"/>
          <p:cNvSpPr/>
          <p:nvPr/>
        </p:nvSpPr>
        <p:spPr>
          <a:xfrm>
            <a:off x="765453" y="4412218"/>
            <a:ext cx="7613094" cy="621506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5" name="Text 12"/>
          <p:cNvSpPr/>
          <p:nvPr/>
        </p:nvSpPr>
        <p:spPr>
          <a:xfrm>
            <a:off x="981908" y="4549735"/>
            <a:ext cx="3369826" cy="346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Произносят заговоры</a:t>
            </a:r>
            <a:endParaRPr lang="en-US" sz="1700" dirty="0"/>
          </a:p>
        </p:txBody>
      </p:sp>
      <p:sp>
        <p:nvSpPr>
          <p:cNvPr id="16" name="Text 13"/>
          <p:cNvSpPr/>
          <p:nvPr/>
        </p:nvSpPr>
        <p:spPr>
          <a:xfrm>
            <a:off x="4792266" y="4549735"/>
            <a:ext cx="3369826" cy="346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Собираются на шабаши</a:t>
            </a:r>
            <a:endParaRPr lang="en-US" sz="1700" dirty="0"/>
          </a:p>
        </p:txBody>
      </p:sp>
      <p:sp>
        <p:nvSpPr>
          <p:cNvPr id="17" name="Shape 14"/>
          <p:cNvSpPr/>
          <p:nvPr/>
        </p:nvSpPr>
        <p:spPr>
          <a:xfrm>
            <a:off x="765453" y="5033724"/>
            <a:ext cx="7613094" cy="96797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8" name="Text 15"/>
          <p:cNvSpPr/>
          <p:nvPr/>
        </p:nvSpPr>
        <p:spPr>
          <a:xfrm>
            <a:off x="981908" y="5171242"/>
            <a:ext cx="3369826" cy="6929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Могут навредить отдельным людям</a:t>
            </a:r>
            <a:endParaRPr lang="en-US" sz="1700" dirty="0"/>
          </a:p>
        </p:txBody>
      </p:sp>
      <p:sp>
        <p:nvSpPr>
          <p:cNvPr id="19" name="Text 16"/>
          <p:cNvSpPr/>
          <p:nvPr/>
        </p:nvSpPr>
        <p:spPr>
          <a:xfrm>
            <a:off x="4792266" y="5171242"/>
            <a:ext cx="3369826" cy="6929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Могут вызвать эпидемии и неурожаи</a:t>
            </a:r>
            <a:endParaRPr lang="en-US" sz="1700" dirty="0"/>
          </a:p>
        </p:txBody>
      </p:sp>
      <p:sp>
        <p:nvSpPr>
          <p:cNvPr id="20" name="Text 17"/>
          <p:cNvSpPr/>
          <p:nvPr/>
        </p:nvSpPr>
        <p:spPr>
          <a:xfrm>
            <a:off x="757833" y="6252805"/>
            <a:ext cx="7628334" cy="13858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Колдуны и ведьмы считались носителями злого начала, способными причинить вред людям и обществу. Их боялись и часто жестоко преследовали. Для защиты от колдовства использовали различные обереги: лук, чеснок, травы.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41482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968693" y="3029664"/>
            <a:ext cx="10728127" cy="5681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450"/>
              </a:lnSpc>
              <a:buNone/>
            </a:pPr>
            <a:r>
              <a:rPr lang="en-US" sz="355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Мифологические рассказы в современном мире</a:t>
            </a:r>
            <a:endParaRPr lang="en-US" sz="35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693" y="3887510"/>
            <a:ext cx="3173135" cy="77271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161812" y="4949904"/>
            <a:ext cx="2272784" cy="2840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Прошлое</a:t>
            </a:r>
            <a:endParaRPr lang="en-US" sz="1750" dirty="0"/>
          </a:p>
        </p:txBody>
      </p:sp>
      <p:sp>
        <p:nvSpPr>
          <p:cNvPr id="6" name="Text 2"/>
          <p:cNvSpPr/>
          <p:nvPr/>
        </p:nvSpPr>
        <p:spPr>
          <a:xfrm>
            <a:off x="1161812" y="5349835"/>
            <a:ext cx="2786896" cy="9272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Мифологические рассказы были неотъемлемой частью народной культуры.</a:t>
            </a:r>
            <a:endParaRPr lang="en-US" sz="15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1827" y="3887510"/>
            <a:ext cx="3173254" cy="77271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334947" y="4949904"/>
            <a:ext cx="2272784" cy="2840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Трансформация</a:t>
            </a:r>
            <a:endParaRPr lang="en-US" sz="1750" dirty="0"/>
          </a:p>
        </p:txBody>
      </p:sp>
      <p:sp>
        <p:nvSpPr>
          <p:cNvPr id="9" name="Text 4"/>
          <p:cNvSpPr/>
          <p:nvPr/>
        </p:nvSpPr>
        <p:spPr>
          <a:xfrm>
            <a:off x="4334947" y="5349835"/>
            <a:ext cx="2787015" cy="9272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С развитием общества многие верования утратили свою актуальность.</a:t>
            </a:r>
            <a:endParaRPr lang="en-US" sz="15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081" y="3887510"/>
            <a:ext cx="3173254" cy="77271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508200" y="4949904"/>
            <a:ext cx="2272784" cy="2840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Современность</a:t>
            </a:r>
            <a:endParaRPr lang="en-US" sz="1750" dirty="0"/>
          </a:p>
        </p:txBody>
      </p:sp>
      <p:sp>
        <p:nvSpPr>
          <p:cNvPr id="12" name="Text 6"/>
          <p:cNvSpPr/>
          <p:nvPr/>
        </p:nvSpPr>
        <p:spPr>
          <a:xfrm>
            <a:off x="7508200" y="5349835"/>
            <a:ext cx="2787015" cy="9272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Элементы мифологических представлений сохраняются в фольклоре и литературе.</a:t>
            </a:r>
            <a:endParaRPr lang="en-US" sz="15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88335" y="3887510"/>
            <a:ext cx="3173254" cy="77271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0681454" y="4949904"/>
            <a:ext cx="2272784" cy="2840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Будущее</a:t>
            </a:r>
            <a:endParaRPr lang="en-US" sz="1750" dirty="0"/>
          </a:p>
        </p:txBody>
      </p:sp>
      <p:sp>
        <p:nvSpPr>
          <p:cNvPr id="15" name="Text 8"/>
          <p:cNvSpPr/>
          <p:nvPr/>
        </p:nvSpPr>
        <p:spPr>
          <a:xfrm>
            <a:off x="10681454" y="5349835"/>
            <a:ext cx="2787015" cy="9272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Мифологические мотивы продолжают вдохновлять современную культуру.</a:t>
            </a:r>
            <a:endParaRPr lang="en-US" sz="1500" dirty="0"/>
          </a:p>
        </p:txBody>
      </p:sp>
      <p:sp>
        <p:nvSpPr>
          <p:cNvPr id="16" name="Text 9"/>
          <p:cNvSpPr/>
          <p:nvPr/>
        </p:nvSpPr>
        <p:spPr>
          <a:xfrm>
            <a:off x="968693" y="6687503"/>
            <a:ext cx="12692896" cy="9272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Хотя большинство мифологических рассказов принадлежит прошлому, их влияние на культуру сохраняется. Они продолжают вдохновлять писателей и художников, как, например, в произведении И.С. Тургенева "Бежин луг". Даже в современном мире встречаются люди, для которых леший, водяной и домовой остаются реальностью.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713</Words>
  <Application>Microsoft Office PowerPoint</Application>
  <PresentationFormat>Произвольный</PresentationFormat>
  <Paragraphs>81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Calibri</vt:lpstr>
      <vt:lpstr>Lora</vt:lpstr>
      <vt:lpstr>Source Sans Pro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NVG</cp:lastModifiedBy>
  <cp:revision>2</cp:revision>
  <dcterms:created xsi:type="dcterms:W3CDTF">2024-10-02T19:37:07Z</dcterms:created>
  <dcterms:modified xsi:type="dcterms:W3CDTF">2024-10-02T20:35:58Z</dcterms:modified>
</cp:coreProperties>
</file>