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70" r:id="rId9"/>
    <p:sldId id="267" r:id="rId10"/>
    <p:sldId id="268" r:id="rId11"/>
    <p:sldId id="269" r:id="rId12"/>
    <p:sldId id="257" r:id="rId13"/>
    <p:sldId id="258" r:id="rId14"/>
    <p:sldId id="259" r:id="rId15"/>
    <p:sldId id="272" r:id="rId16"/>
    <p:sldId id="271" r:id="rId17"/>
    <p:sldId id="273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32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Antošová" userId="80b885f7-a7a2-4fea-9ba0-2b8ebd98de9e" providerId="ADAL" clId="{818A7769-645D-4510-AF14-7EFD09245DE1}"/>
    <pc:docChg chg="custSel modSld">
      <pc:chgData name="Petra Antošová" userId="80b885f7-a7a2-4fea-9ba0-2b8ebd98de9e" providerId="ADAL" clId="{818A7769-645D-4510-AF14-7EFD09245DE1}" dt="2024-09-08T18:22:48.349" v="42" actId="20577"/>
      <pc:docMkLst>
        <pc:docMk/>
      </pc:docMkLst>
      <pc:sldChg chg="modSp mod">
        <pc:chgData name="Petra Antošová" userId="80b885f7-a7a2-4fea-9ba0-2b8ebd98de9e" providerId="ADAL" clId="{818A7769-645D-4510-AF14-7EFD09245DE1}" dt="2024-09-08T18:22:48.349" v="42" actId="20577"/>
        <pc:sldMkLst>
          <pc:docMk/>
          <pc:sldMk cId="1362042717" sldId="264"/>
        </pc:sldMkLst>
        <pc:spChg chg="mod">
          <ac:chgData name="Petra Antošová" userId="80b885f7-a7a2-4fea-9ba0-2b8ebd98de9e" providerId="ADAL" clId="{818A7769-645D-4510-AF14-7EFD09245DE1}" dt="2024-09-08T18:22:48.349" v="42" actId="20577"/>
          <ac:spMkLst>
            <pc:docMk/>
            <pc:sldMk cId="1362042717" sldId="264"/>
            <ac:spMk id="5" creationId="{138C1029-8D70-C892-B5F1-12428FB219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/>
              <a:t>Click here to insert title</a:t>
            </a:r>
            <a:endParaRPr 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199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686B9209-7967-FD44-8CD4-1A043D81F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BDD3A973-3C94-BA49-9119-A43BA2091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/>
              <a:t>Click here to insert title</a:t>
            </a:r>
            <a:endParaRPr lang="cs-CZ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9DA21460-CADB-4740-B3D5-D54924864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here to insert title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Click here to insert subtitle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A8E96D4-2A3D-C94F-9CCC-55F139619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9102D7A-5B79-554D-9729-9E15E37F7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5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5B040CE2-AEE0-F940-B2B1-2A27CE1D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</a:t>
            </a:r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/>
              <a:t>Click here to insert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B46DC817-6C27-4E4B-B277-C5CFEF819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</a:t>
            </a:r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/>
              <a:t>Click here to insert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0F02F923-6938-AA44-AC65-79CACEB8E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</a:t>
            </a:r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/>
              <a:t>Click here to insert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/>
              <a:t>Click here to insert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6BB962D0-24B5-8243-B15E-F6A748EA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/>
              <a:t>Click here to insert heading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/>
              <a:t>Click here to insert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/>
              <a:t>Click here to insert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955B4059-4DA5-CD48-9CA8-99252CE93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here to insert heading</a:t>
            </a: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CF53FBC-F63B-E948-811B-C9F18D579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</a:t>
            </a:r>
            <a:endParaRPr lang="cs-CZ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696B2B2-5C28-BB40-B46C-AF4207388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B64F9EFC-F68F-7F48-9775-70C3CBDAF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</a:t>
            </a:r>
            <a:endParaRPr lang="cs-CZ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93D68B68-C6EA-834D-9B8E-33C9BF1D3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here to insert heading</a:t>
            </a:r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tosova@ped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GoJIQYGpYk?feature=oembed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s://www.youtube.com/watch?v=RGoJIQYGpY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Erasmus+ BIP in Brno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err="1"/>
              <a:t>Supporting</a:t>
            </a:r>
            <a:r>
              <a:rPr lang="cs-CZ"/>
              <a:t> curriculum </a:t>
            </a:r>
            <a:r>
              <a:rPr lang="cs-CZ" err="1"/>
              <a:t>through</a:t>
            </a:r>
            <a:r>
              <a:rPr lang="cs-CZ"/>
              <a:t> </a:t>
            </a:r>
            <a:r>
              <a:rPr lang="cs-CZ" err="1"/>
              <a:t>integrated</a:t>
            </a:r>
            <a:r>
              <a:rPr lang="cs-CZ"/>
              <a:t> STEAM </a:t>
            </a:r>
            <a:r>
              <a:rPr lang="cs-CZ" err="1"/>
              <a:t>education</a:t>
            </a:r>
            <a:r>
              <a:rPr lang="cs-CZ"/>
              <a:t> </a:t>
            </a:r>
            <a:r>
              <a:rPr lang="cs-CZ" err="1"/>
              <a:t>practices</a:t>
            </a:r>
            <a:endParaRPr lang="cs-CZ"/>
          </a:p>
          <a:p>
            <a:r>
              <a:rPr lang="cs-CZ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(2024-1-CZ01-KA131-HED-000226917-3)</a:t>
            </a:r>
            <a:endParaRPr lang="cs-CZ" sz="3200"/>
          </a:p>
        </p:txBody>
      </p:sp>
      <p:sp>
        <p:nvSpPr>
          <p:cNvPr id="4" name="Podnadpis 6">
            <a:extLst>
              <a:ext uri="{FF2B5EF4-FFF2-40B4-BE49-F238E27FC236}">
                <a16:creationId xmlns:a16="http://schemas.microsoft.com/office/drawing/2014/main" id="{972713A1-E050-9FDC-0717-FACCCD1D836B}"/>
              </a:ext>
            </a:extLst>
          </p:cNvPr>
          <p:cNvSpPr txBox="1">
            <a:spLocks/>
          </p:cNvSpPr>
          <p:nvPr/>
        </p:nvSpPr>
        <p:spPr>
          <a:xfrm>
            <a:off x="398502" y="5485046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Petra Antošová (</a:t>
            </a:r>
            <a:r>
              <a:rPr lang="cs-CZ" kern="0">
                <a:hlinkClick r:id="rId2"/>
              </a:rPr>
              <a:t>antosova@ped.muni.cz</a:t>
            </a:r>
            <a:r>
              <a:rPr lang="cs-CZ" kern="0"/>
              <a:t>)				Brno, 6.9.2024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E30946-F860-F0D7-FB54-67309C742B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668233-90EF-672D-D484-7A12790D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E64DB8-C27C-5E4F-FC93-DDB59DF2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</a:t>
            </a:r>
            <a:r>
              <a:rPr lang="cs-CZ" err="1"/>
              <a:t>information</a:t>
            </a:r>
            <a:r>
              <a:rPr lang="cs-CZ"/>
              <a:t> – food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26A377-2782-BD41-426B-264448BC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Lunches</a:t>
            </a:r>
            <a:r>
              <a:rPr lang="cs-CZ"/>
              <a:t> are </a:t>
            </a:r>
            <a:r>
              <a:rPr lang="cs-CZ" err="1"/>
              <a:t>provided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canteen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Faculty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Education</a:t>
            </a:r>
            <a:r>
              <a:rPr lang="cs-CZ"/>
              <a:t>, Poříčí 7</a:t>
            </a:r>
          </a:p>
          <a:p>
            <a:r>
              <a:rPr lang="cs-CZ"/>
              <a:t> </a:t>
            </a:r>
            <a:r>
              <a:rPr lang="cs-CZ" err="1"/>
              <a:t>Everyday</a:t>
            </a:r>
            <a:r>
              <a:rPr lang="cs-CZ"/>
              <a:t> </a:t>
            </a:r>
            <a:r>
              <a:rPr lang="cs-CZ" err="1"/>
              <a:t>snack</a:t>
            </a:r>
            <a:r>
              <a:rPr lang="cs-CZ"/>
              <a:t> </a:t>
            </a:r>
            <a:r>
              <a:rPr lang="cs-CZ" err="1"/>
              <a:t>during</a:t>
            </a:r>
            <a:r>
              <a:rPr lang="cs-CZ"/>
              <a:t> a </a:t>
            </a:r>
            <a:r>
              <a:rPr lang="cs-CZ" err="1"/>
              <a:t>coffee</a:t>
            </a:r>
            <a:r>
              <a:rPr lang="cs-CZ"/>
              <a:t> </a:t>
            </a:r>
            <a:r>
              <a:rPr lang="cs-CZ" err="1"/>
              <a:t>break</a:t>
            </a:r>
            <a:endParaRPr lang="cs-CZ"/>
          </a:p>
          <a:p>
            <a:r>
              <a:rPr lang="cs-CZ" err="1"/>
              <a:t>Farewell</a:t>
            </a:r>
            <a:r>
              <a:rPr lang="cs-CZ"/>
              <a:t> </a:t>
            </a:r>
            <a:r>
              <a:rPr lang="cs-CZ" err="1"/>
              <a:t>dinner</a:t>
            </a:r>
            <a:r>
              <a:rPr lang="cs-CZ"/>
              <a:t> on </a:t>
            </a:r>
            <a:r>
              <a:rPr lang="cs-CZ" err="1"/>
              <a:t>Thursday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Pivovarská Starobrno, Mendlovo náměstí </a:t>
            </a:r>
          </a:p>
          <a:p>
            <a:pPr marL="72000" indent="0">
              <a:buNone/>
            </a:pPr>
            <a:endParaRPr lang="cs-CZ"/>
          </a:p>
        </p:txBody>
      </p:sp>
      <p:pic>
        <p:nvPicPr>
          <p:cNvPr id="9218" name="Picture 2" descr="Menza PdF | Správa kolejí a menz">
            <a:extLst>
              <a:ext uri="{FF2B5EF4-FFF2-40B4-BE49-F238E27FC236}">
                <a16:creationId xmlns:a16="http://schemas.microsoft.com/office/drawing/2014/main" id="{7EE679DB-6D96-0368-9DFB-0AD3948B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94" y="3859676"/>
            <a:ext cx="3308350" cy="22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otogalerie – Pivovarská Starobrno">
            <a:extLst>
              <a:ext uri="{FF2B5EF4-FFF2-40B4-BE49-F238E27FC236}">
                <a16:creationId xmlns:a16="http://schemas.microsoft.com/office/drawing/2014/main" id="{4F62B48D-0375-8ACE-91D2-C9C95FAE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9083"/>
            <a:ext cx="4309413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5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E30946-F860-F0D7-FB54-67309C742B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668233-90EF-672D-D484-7A12790D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E64DB8-C27C-5E4F-FC93-DDB59DF2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</a:t>
            </a:r>
            <a:r>
              <a:rPr lang="cs-CZ" err="1"/>
              <a:t>information</a:t>
            </a:r>
            <a:r>
              <a:rPr lang="cs-CZ"/>
              <a:t> – food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26A377-2782-BD41-426B-264448BC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Breakfasts</a:t>
            </a:r>
            <a:r>
              <a:rPr lang="cs-CZ"/>
              <a:t> are not </a:t>
            </a:r>
            <a:r>
              <a:rPr lang="cs-CZ" err="1"/>
              <a:t>included</a:t>
            </a:r>
            <a:r>
              <a:rPr lang="cs-CZ"/>
              <a:t>, </a:t>
            </a:r>
            <a:r>
              <a:rPr lang="cs-CZ" err="1"/>
              <a:t>you</a:t>
            </a:r>
            <a:r>
              <a:rPr lang="cs-CZ"/>
              <a:t> </a:t>
            </a:r>
            <a:r>
              <a:rPr lang="cs-CZ" err="1"/>
              <a:t>can</a:t>
            </a:r>
            <a:r>
              <a:rPr lang="cs-CZ"/>
              <a:t> use many </a:t>
            </a:r>
            <a:r>
              <a:rPr lang="cs-CZ" err="1"/>
              <a:t>cafes</a:t>
            </a:r>
            <a:r>
              <a:rPr lang="cs-CZ"/>
              <a:t>, </a:t>
            </a:r>
            <a:r>
              <a:rPr lang="cs-CZ" err="1"/>
              <a:t>bakeries</a:t>
            </a:r>
            <a:r>
              <a:rPr lang="cs-CZ"/>
              <a:t> and </a:t>
            </a:r>
            <a:r>
              <a:rPr lang="cs-CZ" err="1"/>
              <a:t>shops</a:t>
            </a:r>
            <a:r>
              <a:rPr lang="cs-CZ"/>
              <a:t> in Brno</a:t>
            </a:r>
          </a:p>
          <a:p>
            <a:r>
              <a:rPr lang="cs-CZ" sz="2000" err="1"/>
              <a:t>Kafinet</a:t>
            </a:r>
            <a:r>
              <a:rPr lang="cs-CZ" sz="2000"/>
              <a:t> (Poříčí 31)		Klásek </a:t>
            </a:r>
            <a:r>
              <a:rPr lang="cs-CZ" sz="2000" err="1"/>
              <a:t>bakery</a:t>
            </a:r>
            <a:r>
              <a:rPr lang="cs-CZ" sz="2000"/>
              <a:t> (Hybešova 46)	         </a:t>
            </a:r>
            <a:r>
              <a:rPr lang="cs-CZ" sz="2000" err="1"/>
              <a:t>Maybe</a:t>
            </a:r>
            <a:r>
              <a:rPr lang="cs-CZ" sz="2000"/>
              <a:t> (Vídeňská 18a)</a:t>
            </a:r>
          </a:p>
          <a:p>
            <a:pPr marL="72000" indent="0">
              <a:buNone/>
            </a:pPr>
            <a:endParaRPr lang="cs-CZ"/>
          </a:p>
        </p:txBody>
      </p:sp>
      <p:pic>
        <p:nvPicPr>
          <p:cNvPr id="10242" name="Picture 2" descr="Pedagogická fakulta otevře kavárnu. Pomůže duševně nemocným | Student | em. muni.cz">
            <a:extLst>
              <a:ext uri="{FF2B5EF4-FFF2-40B4-BE49-F238E27FC236}">
                <a16:creationId xmlns:a16="http://schemas.microsoft.com/office/drawing/2014/main" id="{581D479F-A171-AA69-ABF4-B3C41B056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0"/>
          <a:stretch/>
        </p:blipFill>
        <p:spPr bwMode="auto">
          <a:xfrm>
            <a:off x="540000" y="3299711"/>
            <a:ext cx="4391229" cy="25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lásek - řemeslná pekárna | Brno">
            <a:extLst>
              <a:ext uri="{FF2B5EF4-FFF2-40B4-BE49-F238E27FC236}">
                <a16:creationId xmlns:a16="http://schemas.microsoft.com/office/drawing/2014/main" id="{9C4D0565-53CE-2439-2D74-71D55736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20" y="3290450"/>
            <a:ext cx="2243137" cy="33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5E8A78A5-A409-F5DE-DE54-B4B7659E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91" y="3518542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057298-7E02-DDB6-25C1-DB0B99D9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4A6CDD-E881-D08D-EA7E-8872E1CA3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87F7AA-6D2A-77FE-3C2E-9B8E7C31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Programme</a:t>
            </a:r>
            <a:endParaRPr lang="cs-CZ"/>
          </a:p>
        </p:txBody>
      </p:sp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FEC37ED7-8D33-E760-F09A-C4CD5F7C0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373523"/>
              </p:ext>
            </p:extLst>
          </p:nvPr>
        </p:nvGraphicFramePr>
        <p:xfrm>
          <a:off x="2464151" y="1304901"/>
          <a:ext cx="7263697" cy="1441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36">
                  <a:extLst>
                    <a:ext uri="{9D8B030D-6E8A-4147-A177-3AD203B41FA5}">
                      <a16:colId xmlns:a16="http://schemas.microsoft.com/office/drawing/2014/main" val="442302088"/>
                    </a:ext>
                  </a:extLst>
                </a:gridCol>
                <a:gridCol w="6055361">
                  <a:extLst>
                    <a:ext uri="{9D8B030D-6E8A-4147-A177-3AD203B41FA5}">
                      <a16:colId xmlns:a16="http://schemas.microsoft.com/office/drawing/2014/main" val="18471695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Friday, September 6 – ONLINE</a:t>
                      </a:r>
                      <a:endParaRPr lang="cs-CZ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Link: https://teams.microsoft.com/meet/345314713578?p=hyL7VYqEMSL4EfG7CW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67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9:00-10:30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Kick-off meeting. General introduction to the program, contents, and assessment. Practical information.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958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10:30-11:00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Coffee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125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11:00-13:00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Group presentation. Initial perspectives about STEAM Education and discussion of some topics. 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198467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17E54BCB-0AA7-7EA8-839C-D153E56D4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21957"/>
              </p:ext>
            </p:extLst>
          </p:nvPr>
        </p:nvGraphicFramePr>
        <p:xfrm>
          <a:off x="2464151" y="2960119"/>
          <a:ext cx="7263697" cy="2792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36">
                  <a:extLst>
                    <a:ext uri="{9D8B030D-6E8A-4147-A177-3AD203B41FA5}">
                      <a16:colId xmlns:a16="http://schemas.microsoft.com/office/drawing/2014/main" val="819191994"/>
                    </a:ext>
                  </a:extLst>
                </a:gridCol>
                <a:gridCol w="6055361">
                  <a:extLst>
                    <a:ext uri="{9D8B030D-6E8A-4147-A177-3AD203B41FA5}">
                      <a16:colId xmlns:a16="http://schemas.microsoft.com/office/drawing/2014/main" val="330527891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Monday, September 9 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874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8:30-9:00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Registration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340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9:00-9:30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Welcome speech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398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9:30-10:30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Lecture: </a:t>
                      </a:r>
                      <a:r>
                        <a:rPr lang="cs-CZ" sz="1200" b="1" kern="0" err="1">
                          <a:effectLst/>
                        </a:rPr>
                        <a:t>Content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analysis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of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databases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of</a:t>
                      </a:r>
                      <a:r>
                        <a:rPr lang="cs-CZ" sz="1200" b="1" kern="0">
                          <a:effectLst/>
                        </a:rPr>
                        <a:t> STEM learning </a:t>
                      </a:r>
                      <a:r>
                        <a:rPr lang="cs-CZ" sz="1200" b="1" kern="0" err="1">
                          <a:effectLst/>
                        </a:rPr>
                        <a:t>tasks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with</a:t>
                      </a:r>
                      <a:r>
                        <a:rPr lang="cs-CZ" sz="1200" b="1" kern="0">
                          <a:effectLst/>
                        </a:rPr>
                        <a:t> a </a:t>
                      </a:r>
                      <a:r>
                        <a:rPr lang="cs-CZ" sz="1200" b="1" kern="0" err="1">
                          <a:effectLst/>
                        </a:rPr>
                        <a:t>focus</a:t>
                      </a:r>
                      <a:r>
                        <a:rPr lang="cs-CZ" sz="1200" b="1" kern="0">
                          <a:effectLst/>
                        </a:rPr>
                        <a:t> on </a:t>
                      </a:r>
                      <a:r>
                        <a:rPr lang="cs-CZ" sz="1200" b="1" kern="0" err="1">
                          <a:effectLst/>
                        </a:rPr>
                        <a:t>geography</a:t>
                      </a:r>
                      <a:r>
                        <a:rPr lang="cs-CZ" sz="1200" b="1" kern="0">
                          <a:effectLst/>
                        </a:rPr>
                        <a:t>, </a:t>
                      </a:r>
                      <a:r>
                        <a:rPr lang="cs-CZ" sz="1200" b="1" kern="0" err="1">
                          <a:effectLst/>
                        </a:rPr>
                        <a:t>mathematics</a:t>
                      </a:r>
                      <a:r>
                        <a:rPr lang="cs-CZ" sz="1200" b="1" kern="0">
                          <a:effectLst/>
                        </a:rPr>
                        <a:t> and </a:t>
                      </a:r>
                      <a:r>
                        <a:rPr lang="cs-CZ" sz="1200" b="1" kern="0" err="1">
                          <a:effectLst/>
                        </a:rPr>
                        <a:t>modern</a:t>
                      </a:r>
                      <a:r>
                        <a:rPr lang="cs-CZ" sz="1200" b="1" kern="0">
                          <a:effectLst/>
                        </a:rPr>
                        <a:t> technology </a:t>
                      </a:r>
                      <a:endParaRPr lang="cs-CZ" sz="1100" b="1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0">
                          <a:effectLst/>
                        </a:rPr>
                        <a:t>Tereza Šimčíková (Masaryk University)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390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10:30-11:00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Coffee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671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11:00-13:00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Workshop: </a:t>
                      </a:r>
                      <a:r>
                        <a:rPr lang="cs-CZ" sz="1200" b="1" kern="100">
                          <a:effectLst/>
                        </a:rPr>
                        <a:t>Data in run</a:t>
                      </a:r>
                      <a:endParaRPr lang="cs-CZ" sz="1100" b="1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0">
                          <a:effectLst/>
                        </a:rPr>
                        <a:t>Lukáš Rokos (University </a:t>
                      </a:r>
                      <a:r>
                        <a:rPr lang="cs-CZ" sz="1200" kern="0" err="1">
                          <a:effectLst/>
                        </a:rPr>
                        <a:t>of</a:t>
                      </a:r>
                      <a:r>
                        <a:rPr lang="cs-CZ" sz="1200" kern="0">
                          <a:effectLst/>
                        </a:rPr>
                        <a:t> </a:t>
                      </a:r>
                      <a:r>
                        <a:rPr lang="cs-CZ" sz="1200" kern="0" err="1">
                          <a:effectLst/>
                        </a:rPr>
                        <a:t>South</a:t>
                      </a:r>
                      <a:r>
                        <a:rPr lang="cs-CZ" sz="1200" kern="0">
                          <a:effectLst/>
                        </a:rPr>
                        <a:t> Bohemia in České Budějovice)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56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13:00-14:00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Lunch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440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14:00-16:00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Workshop:  </a:t>
                      </a:r>
                      <a:r>
                        <a:rPr lang="en-US" sz="1200" b="1" kern="100">
                          <a:effectLst/>
                        </a:rPr>
                        <a:t>Robotics at the Faculty of Education</a:t>
                      </a:r>
                      <a:endParaRPr lang="cs-CZ" sz="1100" b="1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Karel Picka (Masaryk University)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376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17:30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Walk through Brno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09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20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057298-7E02-DDB6-25C1-DB0B99D9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4A6CDD-E881-D08D-EA7E-8872E1CA3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87F7AA-6D2A-77FE-3C2E-9B8E7C31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Programme</a:t>
            </a:r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FDBBB35-215B-67A5-5A40-8515E9008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549738"/>
              </p:ext>
            </p:extLst>
          </p:nvPr>
        </p:nvGraphicFramePr>
        <p:xfrm>
          <a:off x="2464151" y="1253599"/>
          <a:ext cx="7263696" cy="1920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36">
                  <a:extLst>
                    <a:ext uri="{9D8B030D-6E8A-4147-A177-3AD203B41FA5}">
                      <a16:colId xmlns:a16="http://schemas.microsoft.com/office/drawing/2014/main" val="3745565272"/>
                    </a:ext>
                  </a:extLst>
                </a:gridCol>
                <a:gridCol w="6055360">
                  <a:extLst>
                    <a:ext uri="{9D8B030D-6E8A-4147-A177-3AD203B41FA5}">
                      <a16:colId xmlns:a16="http://schemas.microsoft.com/office/drawing/2014/main" val="3318441896"/>
                    </a:ext>
                  </a:extLst>
                </a:gridCol>
              </a:tblGrid>
              <a:tr h="1508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Tuesday, September 10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9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9:00-12:00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Workshop: </a:t>
                      </a:r>
                      <a:r>
                        <a:rPr lang="en-US" sz="1200" b="1" kern="100">
                          <a:effectLst/>
                        </a:rPr>
                        <a:t>Outdoor Mathematics with </a:t>
                      </a:r>
                      <a:r>
                        <a:rPr lang="en-US" sz="1200" b="1" kern="100" err="1">
                          <a:effectLst/>
                        </a:rPr>
                        <a:t>MathCityMap</a:t>
                      </a:r>
                      <a:endParaRPr lang="cs-CZ" sz="1100" b="1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Ana Barbosa (</a:t>
                      </a:r>
                      <a:r>
                        <a:rPr lang="cs-CZ" sz="1200" kern="100" err="1">
                          <a:effectLst/>
                        </a:rPr>
                        <a:t>Polytechnic</a:t>
                      </a:r>
                      <a:r>
                        <a:rPr lang="cs-CZ" sz="1200" kern="100">
                          <a:effectLst/>
                        </a:rPr>
                        <a:t> Institute </a:t>
                      </a:r>
                      <a:r>
                        <a:rPr lang="cs-CZ" sz="1200" kern="100" err="1">
                          <a:effectLst/>
                        </a:rPr>
                        <a:t>of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r>
                        <a:rPr lang="cs-CZ" sz="1200" kern="100" err="1">
                          <a:effectLst/>
                        </a:rPr>
                        <a:t>Viana</a:t>
                      </a:r>
                      <a:r>
                        <a:rPr lang="cs-CZ" sz="1200" kern="100">
                          <a:effectLst/>
                        </a:rPr>
                        <a:t> do </a:t>
                      </a:r>
                      <a:r>
                        <a:rPr lang="cs-CZ" sz="1200" kern="100" err="1">
                          <a:effectLst/>
                        </a:rPr>
                        <a:t>Castelo</a:t>
                      </a:r>
                      <a:r>
                        <a:rPr lang="cs-CZ" sz="1200" kern="100">
                          <a:effectLst/>
                        </a:rPr>
                        <a:t>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90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12:00-13:00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Lunch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396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13:00-15:00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Workshop: </a:t>
                      </a:r>
                      <a:r>
                        <a:rPr lang="cs-CZ" sz="1200" b="1" kern="100">
                          <a:effectLst/>
                        </a:rPr>
                        <a:t>STEAM </a:t>
                      </a:r>
                      <a:r>
                        <a:rPr lang="cs-CZ" sz="1200" b="1" kern="100" err="1">
                          <a:effectLst/>
                        </a:rPr>
                        <a:t>approach</a:t>
                      </a:r>
                      <a:r>
                        <a:rPr lang="cs-CZ" sz="1200" b="1" kern="100">
                          <a:effectLst/>
                        </a:rPr>
                        <a:t> in </a:t>
                      </a:r>
                      <a:r>
                        <a:rPr lang="cs-CZ" sz="1200" b="1" kern="100" err="1">
                          <a:effectLst/>
                        </a:rPr>
                        <a:t>building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automatons</a:t>
                      </a:r>
                      <a:r>
                        <a:rPr lang="cs-CZ" sz="1200" b="1" kern="100">
                          <a:effectLst/>
                        </a:rPr>
                        <a:t>: </a:t>
                      </a:r>
                      <a:r>
                        <a:rPr lang="cs-CZ" sz="1200" b="1" kern="100" err="1">
                          <a:effectLst/>
                        </a:rPr>
                        <a:t>wheels</a:t>
                      </a:r>
                      <a:r>
                        <a:rPr lang="cs-CZ" sz="1200" b="1" kern="100">
                          <a:effectLst/>
                        </a:rPr>
                        <a:t> and </a:t>
                      </a:r>
                      <a:r>
                        <a:rPr lang="cs-CZ" sz="1200" b="1" kern="100" err="1">
                          <a:effectLst/>
                        </a:rPr>
                        <a:t>axles</a:t>
                      </a:r>
                      <a:br>
                        <a:rPr lang="cs-CZ" sz="1200" kern="100">
                          <a:effectLst/>
                        </a:rPr>
                      </a:br>
                      <a:r>
                        <a:rPr lang="en-US" sz="1200" kern="100">
                          <a:effectLst/>
                        </a:rPr>
                        <a:t>Ana Peixoto (</a:t>
                      </a:r>
                      <a:r>
                        <a:rPr lang="cs-CZ" sz="1200" kern="100" err="1">
                          <a:effectLst/>
                        </a:rPr>
                        <a:t>Polytechnic</a:t>
                      </a:r>
                      <a:r>
                        <a:rPr lang="cs-CZ" sz="1200" kern="100">
                          <a:effectLst/>
                        </a:rPr>
                        <a:t> Institute </a:t>
                      </a:r>
                      <a:r>
                        <a:rPr lang="cs-CZ" sz="1200" kern="100" err="1">
                          <a:effectLst/>
                        </a:rPr>
                        <a:t>of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r>
                        <a:rPr lang="cs-CZ" sz="1200" kern="100" err="1">
                          <a:effectLst/>
                        </a:rPr>
                        <a:t>Viana</a:t>
                      </a:r>
                      <a:r>
                        <a:rPr lang="cs-CZ" sz="1200" kern="100">
                          <a:effectLst/>
                        </a:rPr>
                        <a:t> do </a:t>
                      </a:r>
                      <a:r>
                        <a:rPr lang="cs-CZ" sz="1200" kern="100" err="1">
                          <a:effectLst/>
                        </a:rPr>
                        <a:t>Castelo</a:t>
                      </a:r>
                      <a:r>
                        <a:rPr lang="cs-CZ" sz="1200" kern="100">
                          <a:effectLst/>
                        </a:rPr>
                        <a:t>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312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15:00-15:30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Coffee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667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15:30-17:30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Workshop: </a:t>
                      </a:r>
                      <a:r>
                        <a:rPr lang="cs-CZ" sz="1200" b="1" kern="100">
                          <a:effectLst/>
                        </a:rPr>
                        <a:t>STEAM </a:t>
                      </a:r>
                      <a:r>
                        <a:rPr lang="cs-CZ" sz="1200" b="1" kern="100" err="1">
                          <a:effectLst/>
                        </a:rPr>
                        <a:t>approach</a:t>
                      </a:r>
                      <a:r>
                        <a:rPr lang="cs-CZ" sz="1200" b="1" kern="100">
                          <a:effectLst/>
                        </a:rPr>
                        <a:t> in </a:t>
                      </a:r>
                      <a:r>
                        <a:rPr lang="cs-CZ" sz="1200" b="1" kern="100" err="1">
                          <a:effectLst/>
                        </a:rPr>
                        <a:t>building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automatons</a:t>
                      </a:r>
                      <a:r>
                        <a:rPr lang="cs-CZ" sz="1200" b="1" kern="100">
                          <a:effectLst/>
                        </a:rPr>
                        <a:t>: </a:t>
                      </a:r>
                      <a:r>
                        <a:rPr lang="cs-CZ" sz="1200" b="1" kern="100" err="1">
                          <a:effectLst/>
                        </a:rPr>
                        <a:t>wheels</a:t>
                      </a:r>
                      <a:r>
                        <a:rPr lang="cs-CZ" sz="1200" b="1" kern="100">
                          <a:effectLst/>
                        </a:rPr>
                        <a:t> and </a:t>
                      </a:r>
                      <a:r>
                        <a:rPr lang="cs-CZ" sz="1200" b="1" kern="100" err="1">
                          <a:effectLst/>
                        </a:rPr>
                        <a:t>axles</a:t>
                      </a:r>
                      <a:endParaRPr lang="cs-CZ" sz="1100" b="1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Ana Peixoto (</a:t>
                      </a:r>
                      <a:r>
                        <a:rPr lang="cs-CZ" sz="1200" kern="100" err="1">
                          <a:effectLst/>
                        </a:rPr>
                        <a:t>Polytechnic</a:t>
                      </a:r>
                      <a:r>
                        <a:rPr lang="cs-CZ" sz="1200" kern="100">
                          <a:effectLst/>
                        </a:rPr>
                        <a:t> Institute </a:t>
                      </a:r>
                      <a:r>
                        <a:rPr lang="cs-CZ" sz="1200" kern="100" err="1">
                          <a:effectLst/>
                        </a:rPr>
                        <a:t>of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r>
                        <a:rPr lang="cs-CZ" sz="1200" kern="100" err="1">
                          <a:effectLst/>
                        </a:rPr>
                        <a:t>Viana</a:t>
                      </a:r>
                      <a:r>
                        <a:rPr lang="cs-CZ" sz="1200" kern="100">
                          <a:effectLst/>
                        </a:rPr>
                        <a:t> do </a:t>
                      </a:r>
                      <a:r>
                        <a:rPr lang="cs-CZ" sz="1200" kern="100" err="1">
                          <a:effectLst/>
                        </a:rPr>
                        <a:t>Castelo</a:t>
                      </a:r>
                      <a:r>
                        <a:rPr lang="cs-CZ" sz="1200" kern="100">
                          <a:effectLst/>
                        </a:rPr>
                        <a:t>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7141419"/>
                  </a:ext>
                </a:extLst>
              </a:tr>
            </a:tbl>
          </a:graphicData>
        </a:graphic>
      </p:graphicFrame>
      <p:graphicFrame>
        <p:nvGraphicFramePr>
          <p:cNvPr id="15" name="Zástupný obsah 14">
            <a:extLst>
              <a:ext uri="{FF2B5EF4-FFF2-40B4-BE49-F238E27FC236}">
                <a16:creationId xmlns:a16="http://schemas.microsoft.com/office/drawing/2014/main" id="{35907BA3-8ADA-0410-A932-0B80FFBF2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807544"/>
              </p:ext>
            </p:extLst>
          </p:nvPr>
        </p:nvGraphicFramePr>
        <p:xfrm>
          <a:off x="2464151" y="3296998"/>
          <a:ext cx="7263696" cy="2808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36">
                  <a:extLst>
                    <a:ext uri="{9D8B030D-6E8A-4147-A177-3AD203B41FA5}">
                      <a16:colId xmlns:a16="http://schemas.microsoft.com/office/drawing/2014/main" val="4278107686"/>
                    </a:ext>
                  </a:extLst>
                </a:gridCol>
                <a:gridCol w="6055360">
                  <a:extLst>
                    <a:ext uri="{9D8B030D-6E8A-4147-A177-3AD203B41FA5}">
                      <a16:colId xmlns:a16="http://schemas.microsoft.com/office/drawing/2014/main" val="1466249727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Wednesday, September 11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04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9:00-10:30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Lecture: </a:t>
                      </a:r>
                      <a:r>
                        <a:rPr lang="cs-CZ" sz="1200" b="1" kern="100">
                          <a:effectLst/>
                        </a:rPr>
                        <a:t>Gender </a:t>
                      </a:r>
                      <a:r>
                        <a:rPr lang="cs-CZ" sz="1200" b="1" kern="100" err="1">
                          <a:effectLst/>
                        </a:rPr>
                        <a:t>awareness</a:t>
                      </a:r>
                      <a:r>
                        <a:rPr lang="cs-CZ" sz="1200" b="1" kern="100">
                          <a:effectLst/>
                        </a:rPr>
                        <a:t> in STEAM </a:t>
                      </a:r>
                      <a:r>
                        <a:rPr lang="cs-CZ" sz="1200" b="1" kern="100" err="1">
                          <a:effectLst/>
                        </a:rPr>
                        <a:t>education</a:t>
                      </a:r>
                      <a:r>
                        <a:rPr lang="cs-CZ" sz="1200" b="1" kern="100">
                          <a:effectLst/>
                        </a:rPr>
                        <a:t>: </a:t>
                      </a:r>
                      <a:r>
                        <a:rPr lang="cs-CZ" sz="1200" b="1" kern="100" err="1">
                          <a:effectLst/>
                        </a:rPr>
                        <a:t>why</a:t>
                      </a:r>
                      <a:r>
                        <a:rPr lang="cs-CZ" sz="1200" b="1" kern="100">
                          <a:effectLst/>
                        </a:rPr>
                        <a:t> and </a:t>
                      </a:r>
                      <a:r>
                        <a:rPr lang="cs-CZ" sz="1200" b="1" kern="100" err="1">
                          <a:effectLst/>
                        </a:rPr>
                        <a:t>how</a:t>
                      </a:r>
                      <a:r>
                        <a:rPr lang="cs-CZ" sz="1200" b="1" kern="100">
                          <a:effectLst/>
                        </a:rPr>
                        <a:t>? [online]</a:t>
                      </a:r>
                      <a:endParaRPr lang="cs-CZ" sz="1100" b="1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</a:rPr>
                        <a:t>Ana </a:t>
                      </a:r>
                      <a:r>
                        <a:rPr lang="cs-CZ" sz="1200" kern="100" err="1">
                          <a:effectLst/>
                        </a:rPr>
                        <a:t>Belén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r>
                        <a:rPr lang="cs-CZ" sz="1200" kern="100" err="1">
                          <a:effectLst/>
                        </a:rPr>
                        <a:t>Rodríguez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r>
                        <a:rPr lang="cs-CZ" sz="1200" kern="100" err="1">
                          <a:effectLst/>
                        </a:rPr>
                        <a:t>Raposo</a:t>
                      </a:r>
                      <a:r>
                        <a:rPr lang="cs-CZ" sz="1200" kern="100">
                          <a:effectLst/>
                        </a:rPr>
                        <a:t> (University </a:t>
                      </a:r>
                      <a:r>
                        <a:rPr lang="cs-CZ" sz="1200" kern="100" err="1">
                          <a:effectLst/>
                        </a:rPr>
                        <a:t>of</a:t>
                      </a:r>
                      <a:r>
                        <a:rPr lang="cs-CZ" sz="1200" kern="100">
                          <a:effectLst/>
                        </a:rPr>
                        <a:t> Santiago de </a:t>
                      </a:r>
                      <a:r>
                        <a:rPr lang="cs-CZ" sz="1200" kern="100" err="1">
                          <a:effectLst/>
                        </a:rPr>
                        <a:t>Compostela</a:t>
                      </a:r>
                      <a:r>
                        <a:rPr lang="cs-CZ" sz="1200" kern="100">
                          <a:effectLst/>
                        </a:rPr>
                        <a:t>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136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10:30-11:00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Coffee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366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11:00-13:00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Workshop: </a:t>
                      </a:r>
                      <a:r>
                        <a:rPr lang="cs-CZ" sz="1200" b="1" kern="100" err="1">
                          <a:effectLst/>
                        </a:rPr>
                        <a:t>Robotics</a:t>
                      </a:r>
                      <a:r>
                        <a:rPr lang="cs-CZ" sz="1200" b="1" kern="100">
                          <a:effectLst/>
                        </a:rPr>
                        <a:t> in STEAM </a:t>
                      </a:r>
                      <a:r>
                        <a:rPr lang="cs-CZ" sz="1200" b="1" kern="100" err="1">
                          <a:effectLst/>
                        </a:rPr>
                        <a:t>Education</a:t>
                      </a:r>
                      <a:r>
                        <a:rPr lang="cs-CZ" sz="1200" b="1" kern="100">
                          <a:effectLst/>
                        </a:rPr>
                        <a:t>: A </a:t>
                      </a:r>
                      <a:r>
                        <a:rPr lang="cs-CZ" sz="1200" b="1" kern="100" err="1">
                          <a:effectLst/>
                        </a:rPr>
                        <a:t>Hands</a:t>
                      </a:r>
                      <a:r>
                        <a:rPr lang="cs-CZ" sz="1200" b="1" kern="100">
                          <a:effectLst/>
                        </a:rPr>
                        <a:t>-On </a:t>
                      </a:r>
                      <a:r>
                        <a:rPr lang="cs-CZ" sz="1200" b="1" kern="100" err="1">
                          <a:effectLst/>
                        </a:rPr>
                        <a:t>Journey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with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Graph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Theory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Challenges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endParaRPr lang="cs-CZ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</a:rPr>
                        <a:t>Teresa </a:t>
                      </a:r>
                      <a:r>
                        <a:rPr lang="cs-CZ" sz="1200" kern="100" err="1">
                          <a:effectLst/>
                        </a:rPr>
                        <a:t>Fernández</a:t>
                      </a:r>
                      <a:r>
                        <a:rPr lang="cs-CZ" sz="1200" kern="100">
                          <a:effectLst/>
                        </a:rPr>
                        <a:t> Blanco, </a:t>
                      </a:r>
                      <a:r>
                        <a:rPr lang="cs-CZ" sz="1200" kern="100" err="1">
                          <a:effectLst/>
                        </a:rPr>
                        <a:t>Antía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r>
                        <a:rPr lang="cs-CZ" sz="1200" kern="100" err="1">
                          <a:effectLst/>
                        </a:rPr>
                        <a:t>Fernández</a:t>
                      </a:r>
                      <a:r>
                        <a:rPr lang="cs-CZ" sz="1200" kern="100">
                          <a:effectLst/>
                        </a:rPr>
                        <a:t> López and Cristina </a:t>
                      </a:r>
                      <a:r>
                        <a:rPr lang="cs-CZ" sz="1200" kern="100" err="1">
                          <a:effectLst/>
                        </a:rPr>
                        <a:t>Lois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r>
                        <a:rPr lang="cs-CZ" sz="1200" kern="100" err="1">
                          <a:effectLst/>
                        </a:rPr>
                        <a:t>Prados</a:t>
                      </a:r>
                      <a:r>
                        <a:rPr lang="cs-CZ" sz="1200" kern="100">
                          <a:effectLst/>
                        </a:rPr>
                        <a:t> (University </a:t>
                      </a:r>
                      <a:r>
                        <a:rPr lang="cs-CZ" sz="1200" kern="100" err="1">
                          <a:effectLst/>
                        </a:rPr>
                        <a:t>of</a:t>
                      </a:r>
                      <a:r>
                        <a:rPr lang="cs-CZ" sz="1200" kern="100">
                          <a:effectLst/>
                        </a:rPr>
                        <a:t> Santiago de </a:t>
                      </a:r>
                      <a:r>
                        <a:rPr lang="cs-CZ" sz="1200" kern="100" err="1">
                          <a:effectLst/>
                        </a:rPr>
                        <a:t>Compostela</a:t>
                      </a:r>
                      <a:r>
                        <a:rPr lang="cs-CZ" sz="1200" kern="100">
                          <a:effectLst/>
                        </a:rPr>
                        <a:t>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25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13:00-14:00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Lunch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522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14:00-16:00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Workshop</a:t>
                      </a:r>
                      <a:r>
                        <a:rPr lang="en-US" sz="1200" b="1" kern="100">
                          <a:effectLst/>
                        </a:rPr>
                        <a:t>: </a:t>
                      </a:r>
                      <a:r>
                        <a:rPr lang="cs-CZ" sz="1200" b="1" kern="100" err="1">
                          <a:effectLst/>
                        </a:rPr>
                        <a:t>Robotics</a:t>
                      </a:r>
                      <a:r>
                        <a:rPr lang="cs-CZ" sz="1200" b="1" kern="100">
                          <a:effectLst/>
                        </a:rPr>
                        <a:t> in STEAM </a:t>
                      </a:r>
                      <a:r>
                        <a:rPr lang="cs-CZ" sz="1200" b="1" kern="100" err="1">
                          <a:effectLst/>
                        </a:rPr>
                        <a:t>Education</a:t>
                      </a:r>
                      <a:r>
                        <a:rPr lang="cs-CZ" sz="1200" b="1" kern="100">
                          <a:effectLst/>
                        </a:rPr>
                        <a:t>: A </a:t>
                      </a:r>
                      <a:r>
                        <a:rPr lang="cs-CZ" sz="1200" b="1" kern="100" err="1">
                          <a:effectLst/>
                        </a:rPr>
                        <a:t>Hands</a:t>
                      </a:r>
                      <a:r>
                        <a:rPr lang="cs-CZ" sz="1200" b="1" kern="100">
                          <a:effectLst/>
                        </a:rPr>
                        <a:t>-On </a:t>
                      </a:r>
                      <a:r>
                        <a:rPr lang="cs-CZ" sz="1200" b="1" kern="100" err="1">
                          <a:effectLst/>
                        </a:rPr>
                        <a:t>Journey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with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Graph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Theory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r>
                        <a:rPr lang="cs-CZ" sz="1200" b="1" kern="100" err="1">
                          <a:effectLst/>
                        </a:rPr>
                        <a:t>Challenges</a:t>
                      </a:r>
                      <a:r>
                        <a:rPr lang="cs-CZ" sz="1200" b="1" kern="100">
                          <a:effectLst/>
                        </a:rPr>
                        <a:t> </a:t>
                      </a:r>
                      <a:endParaRPr lang="cs-CZ" sz="1100" b="1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</a:rPr>
                        <a:t>Teresa </a:t>
                      </a:r>
                      <a:r>
                        <a:rPr lang="cs-CZ" sz="1200" kern="100" err="1">
                          <a:effectLst/>
                        </a:rPr>
                        <a:t>Fernández</a:t>
                      </a:r>
                      <a:r>
                        <a:rPr lang="cs-CZ" sz="1200" kern="100">
                          <a:effectLst/>
                        </a:rPr>
                        <a:t> Blanco, </a:t>
                      </a:r>
                      <a:r>
                        <a:rPr lang="cs-CZ" sz="1200" kern="100" err="1">
                          <a:effectLst/>
                        </a:rPr>
                        <a:t>Antía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r>
                        <a:rPr lang="cs-CZ" sz="1200" kern="100" err="1">
                          <a:effectLst/>
                        </a:rPr>
                        <a:t>Fernández</a:t>
                      </a:r>
                      <a:r>
                        <a:rPr lang="cs-CZ" sz="1200" kern="100">
                          <a:effectLst/>
                        </a:rPr>
                        <a:t> López and Cristina </a:t>
                      </a:r>
                      <a:r>
                        <a:rPr lang="cs-CZ" sz="1200" kern="100" err="1">
                          <a:effectLst/>
                        </a:rPr>
                        <a:t>Lois</a:t>
                      </a:r>
                      <a:r>
                        <a:rPr lang="cs-CZ" sz="1200" kern="100">
                          <a:effectLst/>
                        </a:rPr>
                        <a:t> </a:t>
                      </a:r>
                      <a:r>
                        <a:rPr lang="cs-CZ" sz="1200" kern="100" err="1">
                          <a:effectLst/>
                        </a:rPr>
                        <a:t>Prados</a:t>
                      </a:r>
                      <a:r>
                        <a:rPr lang="cs-CZ" sz="1200" kern="100">
                          <a:effectLst/>
                        </a:rPr>
                        <a:t> (University </a:t>
                      </a:r>
                      <a:r>
                        <a:rPr lang="cs-CZ" sz="1200" kern="100" err="1">
                          <a:effectLst/>
                        </a:rPr>
                        <a:t>of</a:t>
                      </a:r>
                      <a:r>
                        <a:rPr lang="cs-CZ" sz="1200" kern="100">
                          <a:effectLst/>
                        </a:rPr>
                        <a:t> Santiago de </a:t>
                      </a:r>
                      <a:r>
                        <a:rPr lang="cs-CZ" sz="1200" kern="100" err="1">
                          <a:effectLst/>
                        </a:rPr>
                        <a:t>Compostela</a:t>
                      </a:r>
                      <a:r>
                        <a:rPr lang="cs-CZ" sz="1200" kern="100">
                          <a:effectLst/>
                        </a:rPr>
                        <a:t>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35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39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057298-7E02-DDB6-25C1-DB0B99D9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4A6CDD-E881-D08D-EA7E-8872E1CA3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87F7AA-6D2A-77FE-3C2E-9B8E7C31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Programme</a:t>
            </a:r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8376CB4-258E-1053-8052-03FEE7B32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33058"/>
              </p:ext>
            </p:extLst>
          </p:nvPr>
        </p:nvGraphicFramePr>
        <p:xfrm>
          <a:off x="2464151" y="1607320"/>
          <a:ext cx="7263696" cy="231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36">
                  <a:extLst>
                    <a:ext uri="{9D8B030D-6E8A-4147-A177-3AD203B41FA5}">
                      <a16:colId xmlns:a16="http://schemas.microsoft.com/office/drawing/2014/main" val="2824689727"/>
                    </a:ext>
                  </a:extLst>
                </a:gridCol>
                <a:gridCol w="6055360">
                  <a:extLst>
                    <a:ext uri="{9D8B030D-6E8A-4147-A177-3AD203B41FA5}">
                      <a16:colId xmlns:a16="http://schemas.microsoft.com/office/drawing/2014/main" val="159451805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Thursday, September 12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183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9:00-10:30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Lecture: </a:t>
                      </a:r>
                      <a:r>
                        <a:rPr lang="cs-CZ" sz="1200" b="1" kern="0">
                          <a:effectLst/>
                        </a:rPr>
                        <a:t>AI and </a:t>
                      </a:r>
                      <a:r>
                        <a:rPr lang="cs-CZ" sz="1200" b="1" kern="0" err="1">
                          <a:effectLst/>
                        </a:rPr>
                        <a:t>its</a:t>
                      </a:r>
                      <a:r>
                        <a:rPr lang="cs-CZ" sz="1200" b="1" kern="0">
                          <a:effectLst/>
                        </a:rPr>
                        <a:t> use </a:t>
                      </a:r>
                      <a:r>
                        <a:rPr lang="cs-CZ" sz="1200" b="1" kern="0" err="1">
                          <a:effectLst/>
                        </a:rPr>
                        <a:t>from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the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legal</a:t>
                      </a:r>
                      <a:r>
                        <a:rPr lang="cs-CZ" sz="1200" b="1" kern="0">
                          <a:effectLst/>
                        </a:rPr>
                        <a:t> point </a:t>
                      </a:r>
                      <a:r>
                        <a:rPr lang="cs-CZ" sz="1200" b="1" kern="0" err="1">
                          <a:effectLst/>
                        </a:rPr>
                        <a:t>of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view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endParaRPr lang="cs-CZ" sz="1100" b="1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0">
                          <a:effectLst/>
                        </a:rPr>
                        <a:t>Michal Antoš (</a:t>
                      </a:r>
                      <a:r>
                        <a:rPr lang="cs-CZ" sz="1200" kern="0" err="1">
                          <a:effectLst/>
                        </a:rPr>
                        <a:t>Law</a:t>
                      </a:r>
                      <a:r>
                        <a:rPr lang="cs-CZ" sz="1200" kern="0">
                          <a:effectLst/>
                        </a:rPr>
                        <a:t> office AKSKP)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411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10:30-11:00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Coffee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618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11:00-13:00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Workshop (half group): </a:t>
                      </a:r>
                      <a:r>
                        <a:rPr lang="cs-CZ" sz="1200" b="1" kern="0" err="1">
                          <a:effectLst/>
                        </a:rPr>
                        <a:t>Virtual</a:t>
                      </a:r>
                      <a:r>
                        <a:rPr lang="cs-CZ" sz="1200" b="1" kern="0">
                          <a:effectLst/>
                        </a:rPr>
                        <a:t> Reality and </a:t>
                      </a:r>
                      <a:r>
                        <a:rPr lang="cs-CZ" sz="1200" b="1" kern="0" err="1">
                          <a:effectLst/>
                        </a:rPr>
                        <a:t>its</a:t>
                      </a:r>
                      <a:r>
                        <a:rPr lang="cs-CZ" sz="1200" b="1" kern="0">
                          <a:effectLst/>
                        </a:rPr>
                        <a:t> use in natural </a:t>
                      </a:r>
                      <a:r>
                        <a:rPr lang="cs-CZ" sz="1200" b="1" kern="0" err="1">
                          <a:effectLst/>
                        </a:rPr>
                        <a:t>sciences</a:t>
                      </a:r>
                      <a:r>
                        <a:rPr lang="cs-CZ" sz="1200" b="1" kern="0">
                          <a:effectLst/>
                        </a:rPr>
                        <a:t>, </a:t>
                      </a:r>
                      <a:r>
                        <a:rPr lang="cs-CZ" sz="1200" b="1" kern="0" err="1">
                          <a:effectLst/>
                        </a:rPr>
                        <a:t>medicine</a:t>
                      </a:r>
                      <a:r>
                        <a:rPr lang="cs-CZ" sz="1200" b="1" kern="0">
                          <a:effectLst/>
                        </a:rPr>
                        <a:t> and </a:t>
                      </a:r>
                      <a:r>
                        <a:rPr lang="cs-CZ" sz="1200" b="1" kern="0" err="1">
                          <a:effectLst/>
                        </a:rPr>
                        <a:t>education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br>
                        <a:rPr lang="cs-CZ" sz="1200" kern="0">
                          <a:effectLst/>
                        </a:rPr>
                      </a:br>
                      <a:r>
                        <a:rPr lang="cs-CZ" sz="1200" kern="0">
                          <a:effectLst/>
                        </a:rPr>
                        <a:t>David Antoš (Masaryk University)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482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13:00-14:00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Lunch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223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14:00-16:00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Workshop (half group):</a:t>
                      </a:r>
                      <a:r>
                        <a:rPr lang="en-US" sz="1200" b="1" kern="10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Woodcraft</a:t>
                      </a:r>
                      <a:r>
                        <a:rPr lang="cs-CZ" sz="1200" b="1" kern="0">
                          <a:effectLst/>
                        </a:rPr>
                        <a:t> and </a:t>
                      </a:r>
                      <a:r>
                        <a:rPr lang="cs-CZ" sz="1200" b="1" kern="0" err="1">
                          <a:effectLst/>
                        </a:rPr>
                        <a:t>modern</a:t>
                      </a:r>
                      <a:r>
                        <a:rPr lang="cs-CZ" sz="1200" b="1" kern="0">
                          <a:effectLst/>
                        </a:rPr>
                        <a:t> </a:t>
                      </a:r>
                      <a:r>
                        <a:rPr lang="cs-CZ" sz="1200" b="1" kern="0" err="1">
                          <a:effectLst/>
                        </a:rPr>
                        <a:t>tools</a:t>
                      </a:r>
                      <a:r>
                        <a:rPr lang="cs-CZ" sz="1200" b="1" kern="0">
                          <a:effectLst/>
                        </a:rPr>
                        <a:t> (</a:t>
                      </a:r>
                      <a:r>
                        <a:rPr lang="cs-CZ" sz="1200" b="1" kern="0" err="1">
                          <a:effectLst/>
                        </a:rPr>
                        <a:t>engraving</a:t>
                      </a:r>
                      <a:r>
                        <a:rPr lang="cs-CZ" sz="1200" b="1" kern="0">
                          <a:effectLst/>
                        </a:rPr>
                        <a:t>, 3D </a:t>
                      </a:r>
                      <a:r>
                        <a:rPr lang="cs-CZ" sz="1200" b="1" kern="0" err="1">
                          <a:effectLst/>
                        </a:rPr>
                        <a:t>print</a:t>
                      </a:r>
                      <a:r>
                        <a:rPr lang="cs-CZ" sz="1200" b="1" kern="0">
                          <a:effectLst/>
                        </a:rPr>
                        <a:t>) </a:t>
                      </a:r>
                      <a:endParaRPr lang="cs-CZ" sz="1100" b="1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0">
                          <a:effectLst/>
                        </a:rPr>
                        <a:t>Jitka Šťastná (Masaryk University)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844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18:00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Farewell dinner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609050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47890A4D-AD8E-F508-CF72-768C407B0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84792"/>
              </p:ext>
            </p:extLst>
          </p:nvPr>
        </p:nvGraphicFramePr>
        <p:xfrm>
          <a:off x="2464151" y="4378539"/>
          <a:ext cx="7263695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35">
                  <a:extLst>
                    <a:ext uri="{9D8B030D-6E8A-4147-A177-3AD203B41FA5}">
                      <a16:colId xmlns:a16="http://schemas.microsoft.com/office/drawing/2014/main" val="1590059006"/>
                    </a:ext>
                  </a:extLst>
                </a:gridCol>
                <a:gridCol w="6055360">
                  <a:extLst>
                    <a:ext uri="{9D8B030D-6E8A-4147-A177-3AD203B41FA5}">
                      <a16:colId xmlns:a16="http://schemas.microsoft.com/office/drawing/2014/main" val="426307169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Friday, September 13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03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9:00-10:30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Group work.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17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10:30-11:00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Coffee break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0792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11:00-13:00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Group presentation. Joint discussion and closing session. 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721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13:00-14:00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Lunch 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27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48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35D59C-3912-FB27-9061-C7ABAE1D15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29116F-F969-EEFC-D7D0-8A98EC1BD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408635-4C8F-C508-2A4A-151CA2F0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Assessment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A7EF10-D2BC-3243-7C5C-6C660CF9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Participation</a:t>
            </a:r>
            <a:r>
              <a:rPr lang="cs-CZ"/>
              <a:t> in </a:t>
            </a:r>
            <a:r>
              <a:rPr lang="cs-CZ" err="1"/>
              <a:t>lectures</a:t>
            </a:r>
            <a:r>
              <a:rPr lang="cs-CZ"/>
              <a:t> and </a:t>
            </a:r>
            <a:r>
              <a:rPr lang="cs-CZ" err="1"/>
              <a:t>workshops</a:t>
            </a:r>
            <a:endParaRPr lang="cs-CZ"/>
          </a:p>
          <a:p>
            <a:r>
              <a:rPr lang="cs-CZ" err="1"/>
              <a:t>Quality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projects</a:t>
            </a:r>
            <a:r>
              <a:rPr lang="cs-CZ"/>
              <a:t> </a:t>
            </a:r>
            <a:r>
              <a:rPr lang="cs-CZ" err="1"/>
              <a:t>developed</a:t>
            </a:r>
            <a:endParaRPr lang="cs-CZ"/>
          </a:p>
          <a:p>
            <a:r>
              <a:rPr lang="cs-CZ"/>
              <a:t>Group </a:t>
            </a:r>
            <a:r>
              <a:rPr lang="cs-CZ" err="1"/>
              <a:t>presentation</a:t>
            </a:r>
            <a:endParaRPr lang="cs-CZ"/>
          </a:p>
          <a:p>
            <a:r>
              <a:rPr lang="cs-CZ" err="1"/>
              <a:t>Self-evaluation</a:t>
            </a:r>
            <a:endParaRPr lang="cs-CZ"/>
          </a:p>
          <a:p>
            <a:endParaRPr lang="cs-CZ"/>
          </a:p>
          <a:p>
            <a:r>
              <a:rPr lang="cs-CZ"/>
              <a:t>10 </a:t>
            </a:r>
            <a:r>
              <a:rPr lang="cs-CZ" err="1"/>
              <a:t>points</a:t>
            </a:r>
            <a:r>
              <a:rPr lang="cs-CZ"/>
              <a:t> </a:t>
            </a:r>
            <a:r>
              <a:rPr lang="cs-CZ" err="1"/>
              <a:t>scale</a:t>
            </a:r>
            <a:endParaRPr lang="cs-CZ"/>
          </a:p>
        </p:txBody>
      </p:sp>
      <p:pic>
        <p:nvPicPr>
          <p:cNvPr id="12290" name="Picture 2" descr="Proč potřebujete systém hodnocení zaměstnanců? | topvision.cz">
            <a:extLst>
              <a:ext uri="{FF2B5EF4-FFF2-40B4-BE49-F238E27FC236}">
                <a16:creationId xmlns:a16="http://schemas.microsoft.com/office/drawing/2014/main" id="{789670DF-0F79-78FE-7480-5B36727E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93" y="2954111"/>
            <a:ext cx="6779079" cy="261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2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171B8B-E4B6-0C7F-1C4B-8B4798AEC6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1925ED-E6E2-8165-C362-C50E67A64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390B49-4B37-7122-FE8E-221AE078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Groups</a:t>
            </a:r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A6B0D23-A94D-1329-EB04-8E3F730E8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805540"/>
              </p:ext>
            </p:extLst>
          </p:nvPr>
        </p:nvGraphicFramePr>
        <p:xfrm>
          <a:off x="720725" y="1692275"/>
          <a:ext cx="10752136" cy="3505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88034">
                  <a:extLst>
                    <a:ext uri="{9D8B030D-6E8A-4147-A177-3AD203B41FA5}">
                      <a16:colId xmlns:a16="http://schemas.microsoft.com/office/drawing/2014/main" val="411516299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527505868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1141540850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293149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Rita </a:t>
                      </a:r>
                      <a:r>
                        <a:rPr lang="cs-CZ" sz="2000" b="0" dirty="0" err="1">
                          <a:latin typeface="+mn-lt"/>
                        </a:rPr>
                        <a:t>Natércia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  <a:r>
                        <a:rPr lang="cs-CZ" sz="2000" b="0" dirty="0" err="1">
                          <a:latin typeface="+mn-lt"/>
                        </a:rPr>
                        <a:t>Fernandes</a:t>
                      </a:r>
                      <a:r>
                        <a:rPr lang="cs-CZ" sz="2000" b="0" dirty="0">
                          <a:latin typeface="+mn-lt"/>
                        </a:rPr>
                        <a:t> da Silva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Sofía </a:t>
                      </a:r>
                      <a:r>
                        <a:rPr lang="cs-CZ" sz="2000" b="0" dirty="0" err="1">
                          <a:latin typeface="+mn-lt"/>
                        </a:rPr>
                        <a:t>Vázquez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  <a:r>
                        <a:rPr lang="cs-CZ" sz="2000" b="0" dirty="0" err="1">
                          <a:latin typeface="+mn-lt"/>
                        </a:rPr>
                        <a:t>Rodríguez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Alberto Ferro </a:t>
                      </a:r>
                      <a:r>
                        <a:rPr lang="cs-CZ" sz="2000" b="0" dirty="0" err="1">
                          <a:latin typeface="+mn-lt"/>
                        </a:rPr>
                        <a:t>Vázquez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Chiara Anastasi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9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latin typeface="+mn-lt"/>
                        </a:rPr>
                        <a:t>Catarina</a:t>
                      </a:r>
                      <a:r>
                        <a:rPr lang="cs-CZ" sz="2000" b="0" dirty="0">
                          <a:latin typeface="+mn-lt"/>
                        </a:rPr>
                        <a:t> Rafaela Barbosa da </a:t>
                      </a:r>
                      <a:r>
                        <a:rPr lang="cs-CZ" sz="2000" b="0" dirty="0" err="1">
                          <a:latin typeface="+mn-lt"/>
                        </a:rPr>
                        <a:t>Costa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Inés </a:t>
                      </a:r>
                      <a:r>
                        <a:rPr lang="cs-CZ" sz="2000" b="0" dirty="0" err="1">
                          <a:latin typeface="+mn-lt"/>
                        </a:rPr>
                        <a:t>Domínguez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  <a:r>
                        <a:rPr lang="cs-CZ" sz="2000" b="0" dirty="0" err="1">
                          <a:latin typeface="+mn-lt"/>
                        </a:rPr>
                        <a:t>Abruñedo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Anna Ruggeri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Martin Košťál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2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Ana Gabriela </a:t>
                      </a:r>
                      <a:r>
                        <a:rPr lang="cs-CZ" sz="2000" b="0" dirty="0" err="1">
                          <a:latin typeface="+mn-lt"/>
                        </a:rPr>
                        <a:t>Soares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  <a:r>
                        <a:rPr lang="cs-CZ" sz="2000" b="0" dirty="0" err="1">
                          <a:latin typeface="+mn-lt"/>
                        </a:rPr>
                        <a:t>Cardoso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Marta Maria </a:t>
                      </a:r>
                      <a:r>
                        <a:rPr lang="cs-CZ" sz="2000" b="0" dirty="0" err="1">
                          <a:latin typeface="+mn-lt"/>
                        </a:rPr>
                        <a:t>Fernandes</a:t>
                      </a:r>
                      <a:r>
                        <a:rPr lang="cs-CZ" sz="2000" b="0" dirty="0">
                          <a:latin typeface="+mn-lt"/>
                        </a:rPr>
                        <a:t> Machado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latin typeface="+mn-lt"/>
                        </a:rPr>
                        <a:t>Aída</a:t>
                      </a:r>
                      <a:r>
                        <a:rPr lang="cs-CZ" sz="2000" b="0" dirty="0">
                          <a:latin typeface="+mn-lt"/>
                        </a:rPr>
                        <a:t> de Pedro López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Fabio </a:t>
                      </a:r>
                      <a:r>
                        <a:rPr lang="cs-CZ" sz="2000" b="0" dirty="0" err="1">
                          <a:latin typeface="+mn-lt"/>
                        </a:rPr>
                        <a:t>Genovesi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8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Iolanda </a:t>
                      </a:r>
                      <a:r>
                        <a:rPr lang="cs-CZ" sz="2000" b="0" dirty="0" err="1">
                          <a:latin typeface="+mn-lt"/>
                        </a:rPr>
                        <a:t>Magalhães</a:t>
                      </a:r>
                      <a:r>
                        <a:rPr lang="cs-CZ" sz="2000" b="0" dirty="0">
                          <a:latin typeface="+mn-lt"/>
                        </a:rPr>
                        <a:t> da Silva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latin typeface="+mn-lt"/>
                        </a:rPr>
                        <a:t>Jaime</a:t>
                      </a:r>
                      <a:r>
                        <a:rPr lang="cs-CZ" sz="2000" b="0" dirty="0">
                          <a:latin typeface="+mn-lt"/>
                        </a:rPr>
                        <a:t> Ferro Vilas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Sara Riolo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Lydie Kotrlová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6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Marie Gabriela Silva Rio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Lucía </a:t>
                      </a:r>
                      <a:r>
                        <a:rPr lang="cs-CZ" sz="2000" b="0" dirty="0" err="1">
                          <a:latin typeface="+mn-lt"/>
                        </a:rPr>
                        <a:t>Trashorras</a:t>
                      </a:r>
                      <a:r>
                        <a:rPr lang="cs-CZ" sz="2000" b="0" dirty="0">
                          <a:latin typeface="+mn-lt"/>
                        </a:rPr>
                        <a:t> </a:t>
                      </a:r>
                      <a:r>
                        <a:rPr lang="cs-CZ" sz="2000" b="0" dirty="0" err="1">
                          <a:latin typeface="+mn-lt"/>
                        </a:rPr>
                        <a:t>Cendán</a:t>
                      </a:r>
                      <a:endParaRPr lang="cs-CZ" sz="2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Leonardo Fragapane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>
                          <a:latin typeface="+mn-lt"/>
                        </a:rPr>
                        <a:t>Salome Černá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5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1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FB2197-7375-D2A9-D73B-597AEF8D0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CE48E5-C0F5-C5D6-9CBC-096D12B82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481525-C64E-389E-5344-3EDF181B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8D5D24-8574-A78F-12FF-56EC1CD72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A4EB43-7534-58B2-9DD1-56E47E4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887"/>
          <a:stretch/>
        </p:blipFill>
        <p:spPr>
          <a:xfrm>
            <a:off x="1937757" y="1226094"/>
            <a:ext cx="8316486" cy="49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5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FB2197-7375-D2A9-D73B-597AEF8D0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CE48E5-C0F5-C5D6-9CBC-096D12B82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481525-C64E-389E-5344-3EDF181B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8D5D24-8574-A78F-12FF-56EC1CD72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err="1"/>
              <a:t>Created</a:t>
            </a:r>
            <a:r>
              <a:rPr lang="cs-CZ" sz="2000"/>
              <a:t> in </a:t>
            </a:r>
            <a:r>
              <a:rPr lang="cs-CZ" sz="2000" err="1"/>
              <a:t>the</a:t>
            </a:r>
            <a:r>
              <a:rPr lang="cs-CZ" sz="2000"/>
              <a:t> USA in 1990s</a:t>
            </a:r>
          </a:p>
          <a:p>
            <a:r>
              <a:rPr lang="cs-CZ" sz="2000"/>
              <a:t>N</a:t>
            </a:r>
            <a:r>
              <a:rPr lang="en-US" sz="2000"/>
              <a:t>umber of students in these fields is significantly decreasing and their lack of interest in studying STEM subjects is increasing</a:t>
            </a:r>
            <a:endParaRPr lang="cs-CZ" sz="2000"/>
          </a:p>
          <a:p>
            <a:r>
              <a:rPr lang="cs-CZ" sz="2000" err="1"/>
              <a:t>Important</a:t>
            </a:r>
            <a:r>
              <a:rPr lang="cs-CZ" sz="2000"/>
              <a:t> </a:t>
            </a:r>
            <a:r>
              <a:rPr lang="cs-CZ" sz="2000" err="1"/>
              <a:t>fields</a:t>
            </a:r>
            <a:r>
              <a:rPr lang="cs-CZ" sz="2000"/>
              <a:t> </a:t>
            </a:r>
            <a:r>
              <a:rPr lang="cs-CZ" sz="2000" err="1"/>
              <a:t>for</a:t>
            </a:r>
            <a:r>
              <a:rPr lang="cs-CZ" sz="2000"/>
              <a:t> </a:t>
            </a:r>
            <a:r>
              <a:rPr lang="en-US" sz="2000"/>
              <a:t>development and growth of economies</a:t>
            </a:r>
            <a:endParaRPr lang="cs-CZ" sz="2000"/>
          </a:p>
          <a:p>
            <a:r>
              <a:rPr lang="en-US" sz="2000"/>
              <a:t>In the first wave of STEM w</a:t>
            </a:r>
            <a:r>
              <a:rPr lang="cs-CZ" sz="2000"/>
              <a:t>as</a:t>
            </a:r>
            <a:r>
              <a:rPr lang="en-US" sz="2000"/>
              <a:t> implemented in higher education, later the level of secondary schools</a:t>
            </a:r>
            <a:r>
              <a:rPr lang="cs-CZ" sz="2000"/>
              <a:t>, </a:t>
            </a:r>
            <a:r>
              <a:rPr lang="cs-CZ" sz="2000" err="1"/>
              <a:t>at</a:t>
            </a:r>
            <a:r>
              <a:rPr lang="cs-CZ" sz="2000"/>
              <a:t> </a:t>
            </a:r>
            <a:r>
              <a:rPr lang="cs-CZ" sz="2000" err="1"/>
              <a:t>the</a:t>
            </a:r>
            <a:r>
              <a:rPr lang="cs-CZ" sz="2000"/>
              <a:t> end </a:t>
            </a:r>
            <a:r>
              <a:rPr lang="cs-CZ" sz="2000" err="1"/>
              <a:t>primary</a:t>
            </a:r>
            <a:r>
              <a:rPr lang="cs-CZ" sz="2000"/>
              <a:t> </a:t>
            </a:r>
            <a:r>
              <a:rPr lang="cs-CZ" sz="2000" err="1"/>
              <a:t>schools</a:t>
            </a:r>
            <a:r>
              <a:rPr lang="cs-CZ" sz="2000"/>
              <a:t>, </a:t>
            </a:r>
            <a:r>
              <a:rPr lang="cs-CZ" sz="2000" err="1"/>
              <a:t>where</a:t>
            </a:r>
            <a:r>
              <a:rPr lang="cs-CZ" sz="2000"/>
              <a:t> </a:t>
            </a:r>
            <a:r>
              <a:rPr lang="cs-CZ" sz="2000" err="1"/>
              <a:t>it</a:t>
            </a:r>
            <a:r>
              <a:rPr lang="cs-CZ" sz="2000"/>
              <a:t> </a:t>
            </a:r>
            <a:r>
              <a:rPr lang="en-US" sz="2000"/>
              <a:t>lays the foundations of knowledge, skills and attitudes that are crucial for further education</a:t>
            </a:r>
            <a:endParaRPr lang="cs-CZ" sz="2000"/>
          </a:p>
          <a:p>
            <a:r>
              <a:rPr lang="en-US" sz="2000"/>
              <a:t>STREAM (R – writing, mastering the language of science)</a:t>
            </a:r>
            <a:endParaRPr lang="cs-CZ" sz="2000"/>
          </a:p>
          <a:p>
            <a:r>
              <a:rPr lang="en-US" sz="2000"/>
              <a:t>STEAMIE (IE – include everyone, everyone can be educated, inclusion in education)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076725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em schema">
            <a:extLst>
              <a:ext uri="{FF2B5EF4-FFF2-40B4-BE49-F238E27FC236}">
                <a16:creationId xmlns:a16="http://schemas.microsoft.com/office/drawing/2014/main" id="{6F753835-49C7-491B-7289-CF2C24EE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00" y="241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FB2197-7375-D2A9-D73B-597AEF8D0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CE48E5-C0F5-C5D6-9CBC-096D12B82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481525-C64E-389E-5344-3EDF181B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/>
              <a:t> – </a:t>
            </a:r>
            <a:r>
              <a:rPr lang="cs-CZ" err="1"/>
              <a:t>Problem-solving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8D5D24-8574-A78F-12FF-56EC1CD72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err="1"/>
              <a:t>The</a:t>
            </a:r>
            <a:r>
              <a:rPr lang="cs-CZ" sz="2000"/>
              <a:t> </a:t>
            </a:r>
            <a:r>
              <a:rPr lang="cs-CZ" sz="2000" err="1"/>
              <a:t>need</a:t>
            </a:r>
            <a:r>
              <a:rPr lang="cs-CZ" sz="2000"/>
              <a:t> </a:t>
            </a:r>
            <a:r>
              <a:rPr lang="cs-CZ" sz="2000" err="1"/>
              <a:t>for</a:t>
            </a:r>
            <a:r>
              <a:rPr lang="cs-CZ" sz="2000"/>
              <a:t> </a:t>
            </a:r>
            <a:r>
              <a:rPr lang="cs-CZ" sz="2000" err="1"/>
              <a:t>problem-solving</a:t>
            </a:r>
            <a:r>
              <a:rPr lang="cs-CZ" sz="2000"/>
              <a:t> </a:t>
            </a:r>
            <a:r>
              <a:rPr lang="cs-CZ" sz="2000" err="1"/>
              <a:t>approach</a:t>
            </a:r>
            <a:r>
              <a:rPr lang="cs-CZ" sz="2000"/>
              <a:t> </a:t>
            </a:r>
            <a:r>
              <a:rPr lang="cs-CZ" sz="2000" err="1"/>
              <a:t>can</a:t>
            </a:r>
            <a:r>
              <a:rPr lang="cs-CZ" sz="2000"/>
              <a:t> </a:t>
            </a:r>
            <a:r>
              <a:rPr lang="cs-CZ" sz="2000" err="1"/>
              <a:t>be</a:t>
            </a:r>
            <a:r>
              <a:rPr lang="cs-CZ" sz="2000"/>
              <a:t> </a:t>
            </a:r>
            <a:r>
              <a:rPr lang="cs-CZ" sz="2000" err="1"/>
              <a:t>dated</a:t>
            </a:r>
            <a:r>
              <a:rPr lang="cs-CZ" sz="2000"/>
              <a:t> to </a:t>
            </a:r>
            <a:r>
              <a:rPr lang="cs-CZ" sz="2000" err="1"/>
              <a:t>the</a:t>
            </a:r>
            <a:r>
              <a:rPr lang="cs-CZ" sz="2000"/>
              <a:t> </a:t>
            </a:r>
            <a:r>
              <a:rPr lang="cs-CZ" sz="2000" err="1"/>
              <a:t>half</a:t>
            </a:r>
            <a:r>
              <a:rPr lang="cs-CZ" sz="2000"/>
              <a:t> </a:t>
            </a:r>
            <a:r>
              <a:rPr lang="cs-CZ" sz="2000" err="1"/>
              <a:t>of</a:t>
            </a:r>
            <a:r>
              <a:rPr lang="cs-CZ" sz="2000"/>
              <a:t> </a:t>
            </a:r>
            <a:r>
              <a:rPr lang="cs-CZ" sz="2000" err="1"/>
              <a:t>the</a:t>
            </a:r>
            <a:r>
              <a:rPr lang="cs-CZ" sz="2000"/>
              <a:t> 20th </a:t>
            </a:r>
            <a:r>
              <a:rPr lang="cs-CZ" sz="2000" err="1"/>
              <a:t>century</a:t>
            </a:r>
            <a:r>
              <a:rPr lang="cs-CZ" sz="2000"/>
              <a:t> (International </a:t>
            </a:r>
            <a:r>
              <a:rPr lang="cs-CZ" sz="2000" err="1"/>
              <a:t>Mathematical</a:t>
            </a:r>
            <a:r>
              <a:rPr lang="cs-CZ" sz="2000"/>
              <a:t> </a:t>
            </a:r>
            <a:r>
              <a:rPr lang="cs-CZ" sz="2000" err="1"/>
              <a:t>Olympiad</a:t>
            </a:r>
            <a:r>
              <a:rPr lang="cs-CZ" sz="2000"/>
              <a:t>)</a:t>
            </a:r>
          </a:p>
          <a:p>
            <a:pPr marL="72000" indent="0">
              <a:buNone/>
            </a:pPr>
            <a:r>
              <a:rPr lang="cs-CZ" sz="2000">
                <a:hlinkClick r:id="rId4"/>
              </a:rPr>
              <a:t>https://www.youtube.com/watch?v=RGoJIQYGpYk</a:t>
            </a:r>
            <a:endParaRPr lang="cs-CZ" sz="2000"/>
          </a:p>
          <a:p>
            <a:pPr marL="72000" indent="0">
              <a:buNone/>
            </a:pPr>
            <a:endParaRPr lang="cs-CZ" sz="2000"/>
          </a:p>
        </p:txBody>
      </p:sp>
      <p:pic>
        <p:nvPicPr>
          <p:cNvPr id="6" name="Online médium 5" title="What is Problem-Based Learning? How to use it in your classroom">
            <a:hlinkClick r:id="" action="ppaction://media"/>
            <a:extLst>
              <a:ext uri="{FF2B5EF4-FFF2-40B4-BE49-F238E27FC236}">
                <a16:creationId xmlns:a16="http://schemas.microsoft.com/office/drawing/2014/main" id="{0CF0FE2E-B3B8-46A2-31A5-F54761F910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54960" y="3129280"/>
            <a:ext cx="5178852" cy="29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12FA0D-FBB4-ADC2-BB3E-E7BE934E5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029567-4E0E-46A3-45AD-4E44717AC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B1EAD-C5A3-1F08-3D05-9FEF5993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999"/>
            <a:ext cx="10753200" cy="451576"/>
          </a:xfrm>
        </p:spPr>
        <p:txBody>
          <a:bodyPr/>
          <a:lstStyle/>
          <a:p>
            <a:r>
              <a:rPr lang="cs-CZ" err="1"/>
              <a:t>Welcome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Masaryk University, Brno!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FE0033-C5AA-67C0-98C0-6C53AA62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228" y="2645228"/>
            <a:ext cx="9589971" cy="3186771"/>
          </a:xfrm>
        </p:spPr>
        <p:txBody>
          <a:bodyPr/>
          <a:lstStyle/>
          <a:p>
            <a:endParaRPr lang="cs-CZ"/>
          </a:p>
        </p:txBody>
      </p:sp>
      <p:pic>
        <p:nvPicPr>
          <p:cNvPr id="5122" name="Picture 2" descr="Petrov - katedrála sv. Petra a Pavla - Výlety online">
            <a:extLst>
              <a:ext uri="{FF2B5EF4-FFF2-40B4-BE49-F238E27FC236}">
                <a16:creationId xmlns:a16="http://schemas.microsoft.com/office/drawing/2014/main" id="{739E364F-D19F-1DF6-4780-B1EF87CDB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24" y="903514"/>
            <a:ext cx="3758564" cy="25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tavy, koncerty, pivo a vinobraní: Špilberk žije i během babího léta a  podzimu – Kudy z nudy">
            <a:extLst>
              <a:ext uri="{FF2B5EF4-FFF2-40B4-BE49-F238E27FC236}">
                <a16:creationId xmlns:a16="http://schemas.microsoft.com/office/drawing/2014/main" id="{965069CD-17BB-6CCE-F156-E4396D24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6" y="966020"/>
            <a:ext cx="4267201" cy="28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rno - Náměstí Svobody - Náměstí | Turistika.cz">
            <a:extLst>
              <a:ext uri="{FF2B5EF4-FFF2-40B4-BE49-F238E27FC236}">
                <a16:creationId xmlns:a16="http://schemas.microsoft.com/office/drawing/2014/main" id="{A20CB274-E9C5-7AB6-AB4D-6DC891DF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8" y="398043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lety pro děti Brno ✓ | Přečtěte si více na Dudlu.cz">
            <a:extLst>
              <a:ext uri="{FF2B5EF4-FFF2-40B4-BE49-F238E27FC236}">
                <a16:creationId xmlns:a16="http://schemas.microsoft.com/office/drawing/2014/main" id="{A6999282-0FF8-8A1B-A77F-0BD8AD800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556939"/>
            <a:ext cx="4724130" cy="31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he Unexpected Things to Do in Brno, Czech Republic | A Curious Guide">
            <a:extLst>
              <a:ext uri="{FF2B5EF4-FFF2-40B4-BE49-F238E27FC236}">
                <a16:creationId xmlns:a16="http://schemas.microsoft.com/office/drawing/2014/main" id="{11AFCC87-CFBC-8B90-2036-36B152DD1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6"/>
          <a:stretch/>
        </p:blipFill>
        <p:spPr bwMode="auto">
          <a:xfrm>
            <a:off x="5009193" y="922517"/>
            <a:ext cx="2511264" cy="25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42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FB2197-7375-D2A9-D73B-597AEF8D0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CE48E5-C0F5-C5D6-9CBC-096D12B82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481525-C64E-389E-5344-3EDF181B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/>
              <a:t> in </a:t>
            </a:r>
            <a:r>
              <a:rPr lang="cs-CZ" err="1"/>
              <a:t>Czechia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8D5D24-8574-A78F-12FF-56EC1CD72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M</a:t>
            </a:r>
            <a:r>
              <a:rPr lang="en-US" sz="2000" err="1"/>
              <a:t>ost</a:t>
            </a:r>
            <a:r>
              <a:rPr lang="en-US" sz="2000"/>
              <a:t> </a:t>
            </a:r>
            <a:r>
              <a:rPr lang="cs-CZ" sz="2000" err="1"/>
              <a:t>visible</a:t>
            </a:r>
            <a:r>
              <a:rPr lang="en-US" sz="2000"/>
              <a:t> in alternative schools, where, thanks to block teaching, there is room for the introduction of stem education</a:t>
            </a:r>
            <a:endParaRPr lang="cs-CZ" sz="2000"/>
          </a:p>
          <a:p>
            <a:r>
              <a:rPr lang="cs-CZ" sz="2000" err="1"/>
              <a:t>Projects</a:t>
            </a:r>
            <a:r>
              <a:rPr lang="cs-CZ" sz="2000"/>
              <a:t> on STEM – </a:t>
            </a:r>
            <a:r>
              <a:rPr lang="cs-CZ" sz="2000" err="1"/>
              <a:t>EduStem</a:t>
            </a:r>
            <a:r>
              <a:rPr lang="cs-CZ" sz="2000"/>
              <a:t> (</a:t>
            </a:r>
            <a:r>
              <a:rPr lang="cs-CZ" sz="2000" err="1"/>
              <a:t>Polybus</a:t>
            </a:r>
            <a:r>
              <a:rPr lang="cs-CZ" sz="2000"/>
              <a:t>), </a:t>
            </a:r>
            <a:r>
              <a:rPr lang="cs-CZ" sz="2000" err="1"/>
              <a:t>Fablab</a:t>
            </a:r>
            <a:r>
              <a:rPr lang="cs-CZ" sz="2000"/>
              <a:t> …</a:t>
            </a:r>
          </a:p>
          <a:p>
            <a:r>
              <a:rPr lang="cs-CZ" sz="2000" err="1"/>
              <a:t>Bricks</a:t>
            </a:r>
            <a:r>
              <a:rPr lang="cs-CZ" sz="2000"/>
              <a:t> 4 </a:t>
            </a:r>
            <a:r>
              <a:rPr lang="cs-CZ" sz="2000" err="1"/>
              <a:t>Kidz</a:t>
            </a:r>
            <a:endParaRPr lang="cs-CZ" sz="2000"/>
          </a:p>
          <a:p>
            <a:endParaRPr lang="cs-CZ" sz="2000"/>
          </a:p>
          <a:p>
            <a:endParaRPr lang="cs-CZ" sz="2000"/>
          </a:p>
          <a:p>
            <a:r>
              <a:rPr lang="cs-CZ" sz="2000"/>
              <a:t>University level </a:t>
            </a:r>
            <a:br>
              <a:rPr lang="cs-CZ" sz="2000"/>
            </a:br>
            <a:r>
              <a:rPr lang="cs-CZ" sz="2000" err="1"/>
              <a:t>South</a:t>
            </a:r>
            <a:r>
              <a:rPr lang="cs-CZ" sz="2000"/>
              <a:t> Bohemian University in České Budějovice, </a:t>
            </a:r>
            <a:br>
              <a:rPr lang="cs-CZ" sz="2000"/>
            </a:br>
            <a:r>
              <a:rPr lang="cs-CZ" sz="2000"/>
              <a:t>Masaryk university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pic>
        <p:nvPicPr>
          <p:cNvPr id="14338" name="Picture 2" descr="Není nutné naučit se číst a psát již v první třídě, říká zakladatelka alternativní  školy - Generace 20">
            <a:extLst>
              <a:ext uri="{FF2B5EF4-FFF2-40B4-BE49-F238E27FC236}">
                <a16:creationId xmlns:a16="http://schemas.microsoft.com/office/drawing/2014/main" id="{D8E2B363-086E-C960-3824-13BD6D2A5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29" y="136163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omáš Mejzlík z projektu STEM: Chceme vzbudit v mladých lidech lásku k  technice">
            <a:extLst>
              <a:ext uri="{FF2B5EF4-FFF2-40B4-BE49-F238E27FC236}">
                <a16:creationId xmlns:a16="http://schemas.microsoft.com/office/drawing/2014/main" id="{A07B0324-134B-CF2C-D244-B5F6B0AA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93" y="2339251"/>
            <a:ext cx="3328635" cy="22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olybus – Lužánky Live">
            <a:extLst>
              <a:ext uri="{FF2B5EF4-FFF2-40B4-BE49-F238E27FC236}">
                <a16:creationId xmlns:a16="http://schemas.microsoft.com/office/drawing/2014/main" id="{4BF09744-8F6A-8AE7-D74F-BE50ADB4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13" y="3113314"/>
            <a:ext cx="3485866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B4K City West Birthday Party Wall | Bricks 4 Kidz Karrinyup, Perth">
            <a:extLst>
              <a:ext uri="{FF2B5EF4-FFF2-40B4-BE49-F238E27FC236}">
                <a16:creationId xmlns:a16="http://schemas.microsoft.com/office/drawing/2014/main" id="{3653E592-A0F0-AF18-FD69-440C9447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7" y="4049394"/>
            <a:ext cx="2672443" cy="26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6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asarykova univerzita mění logo. Dodá ho Studio Najbrt | Události |  em.muni.cz">
            <a:extLst>
              <a:ext uri="{FF2B5EF4-FFF2-40B4-BE49-F238E27FC236}">
                <a16:creationId xmlns:a16="http://schemas.microsoft.com/office/drawing/2014/main" id="{ABF39E27-C365-D3A8-DB6A-7D3C2A3E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49" y="4353617"/>
            <a:ext cx="5366507" cy="26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12FA0D-FBB4-ADC2-BB3E-E7BE934E5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029567-4E0E-46A3-45AD-4E44717AC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B1EAD-C5A3-1F08-3D05-9FEF5993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999"/>
            <a:ext cx="10753200" cy="451576"/>
          </a:xfrm>
        </p:spPr>
        <p:txBody>
          <a:bodyPr/>
          <a:lstStyle/>
          <a:p>
            <a:r>
              <a:rPr lang="cs-CZ" err="1"/>
              <a:t>Welcome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Masaryk University, Brno!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FE0033-C5AA-67C0-98C0-6C53AA62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228" y="2645228"/>
            <a:ext cx="9589971" cy="3186771"/>
          </a:xfrm>
        </p:spPr>
        <p:txBody>
          <a:bodyPr/>
          <a:lstStyle/>
          <a:p>
            <a:endParaRPr lang="cs-CZ"/>
          </a:p>
        </p:txBody>
      </p:sp>
      <p:pic>
        <p:nvPicPr>
          <p:cNvPr id="4098" name="Picture 2" descr="Masarykova univerzita nabízí grant MUNI Award poprvé i pro juniorní vědce">
            <a:extLst>
              <a:ext uri="{FF2B5EF4-FFF2-40B4-BE49-F238E27FC236}">
                <a16:creationId xmlns:a16="http://schemas.microsoft.com/office/drawing/2014/main" id="{5D798877-24CE-09BC-0820-03A2CA062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" b="14844"/>
          <a:stretch/>
        </p:blipFill>
        <p:spPr bwMode="auto">
          <a:xfrm>
            <a:off x="4680000" y="1049225"/>
            <a:ext cx="7451514" cy="33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sarykova univerzita se spojí s pěti evropskými vysokými školami |  Události | em.muni.cz">
            <a:extLst>
              <a:ext uri="{FF2B5EF4-FFF2-40B4-BE49-F238E27FC236}">
                <a16:creationId xmlns:a16="http://schemas.microsoft.com/office/drawing/2014/main" id="{80054E69-A8F1-6CB7-1B50-E81D21DF9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3879"/>
          <a:stretch/>
        </p:blipFill>
        <p:spPr bwMode="auto">
          <a:xfrm>
            <a:off x="450083" y="1026001"/>
            <a:ext cx="3997457" cy="3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EITEC Masarykova univerzita | Openhouse Brno">
            <a:extLst>
              <a:ext uri="{FF2B5EF4-FFF2-40B4-BE49-F238E27FC236}">
                <a16:creationId xmlns:a16="http://schemas.microsoft.com/office/drawing/2014/main" id="{3EA89D89-3FAF-677D-1A04-85425D6B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3" y="4199535"/>
            <a:ext cx="3997457" cy="26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0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12FA0D-FBB4-ADC2-BB3E-E7BE934E5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029567-4E0E-46A3-45AD-4E44717AC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B1EAD-C5A3-1F08-3D05-9FEF5993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999"/>
            <a:ext cx="10753200" cy="451576"/>
          </a:xfrm>
        </p:spPr>
        <p:txBody>
          <a:bodyPr/>
          <a:lstStyle/>
          <a:p>
            <a:r>
              <a:rPr lang="cs-CZ" err="1"/>
              <a:t>Welcome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Masaryk University, Brno!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FE0033-C5AA-67C0-98C0-6C53AA62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228" y="2645228"/>
            <a:ext cx="9589971" cy="3186771"/>
          </a:xfrm>
        </p:spPr>
        <p:txBody>
          <a:bodyPr/>
          <a:lstStyle/>
          <a:p>
            <a:endParaRPr lang="cs-CZ"/>
          </a:p>
        </p:txBody>
      </p:sp>
      <p:pic>
        <p:nvPicPr>
          <p:cNvPr id="6148" name="Picture 4" descr="Photos at Pedagogická fakulta MU - Staré Brno - Brno, Jihomoravský">
            <a:extLst>
              <a:ext uri="{FF2B5EF4-FFF2-40B4-BE49-F238E27FC236}">
                <a16:creationId xmlns:a16="http://schemas.microsoft.com/office/drawing/2014/main" id="{AF6D13B0-50FA-EE92-1F99-84070C11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22" y="986962"/>
            <a:ext cx="3673929" cy="3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2B52B6D-291C-C7D9-02B9-A8A88D6F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17" y="944672"/>
            <a:ext cx="3673929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avárna Pedagogické fakulty MU | Archinfo.sk">
            <a:extLst>
              <a:ext uri="{FF2B5EF4-FFF2-40B4-BE49-F238E27FC236}">
                <a16:creationId xmlns:a16="http://schemas.microsoft.com/office/drawing/2014/main" id="{9BD19CC0-E939-CE47-4357-AF1D6696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" y="3522210"/>
            <a:ext cx="4772508" cy="31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edagogická fakulta | SIMU+ | MUNI">
            <a:extLst>
              <a:ext uri="{FF2B5EF4-FFF2-40B4-BE49-F238E27FC236}">
                <a16:creationId xmlns:a16="http://schemas.microsoft.com/office/drawing/2014/main" id="{54EAE5A5-5F86-38FE-4E55-FB487F5B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48" y="2476131"/>
            <a:ext cx="2903524" cy="14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edagogická fakulta - Masarykova univerzita - Vysoké školy">
            <a:extLst>
              <a:ext uri="{FF2B5EF4-FFF2-40B4-BE49-F238E27FC236}">
                <a16:creationId xmlns:a16="http://schemas.microsoft.com/office/drawing/2014/main" id="{D04E95E8-A67F-3587-0EDA-EC6540A6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51" y="4858892"/>
            <a:ext cx="5692582" cy="18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9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BBE7D0-3197-745D-8249-670EB1FE7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2DC160-4355-7D32-64DD-19BB81AC9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42B3C2-FBB6-7A42-9E5B-9624D612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Programme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kick</a:t>
            </a:r>
            <a:r>
              <a:rPr lang="cs-CZ"/>
              <a:t> </a:t>
            </a:r>
            <a:r>
              <a:rPr lang="cs-CZ" err="1"/>
              <a:t>off</a:t>
            </a:r>
            <a:r>
              <a:rPr lang="cs-CZ"/>
              <a:t> meeting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11139B-F646-5AD3-C46B-DE07A78B7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/>
              <a:t>Basic </a:t>
            </a:r>
            <a:r>
              <a:rPr lang="cs-CZ" err="1"/>
              <a:t>information</a:t>
            </a:r>
            <a:r>
              <a:rPr lang="cs-CZ"/>
              <a:t> </a:t>
            </a:r>
            <a:r>
              <a:rPr lang="cs-CZ" err="1"/>
              <a:t>about</a:t>
            </a:r>
            <a:r>
              <a:rPr lang="cs-CZ"/>
              <a:t> </a:t>
            </a:r>
            <a:r>
              <a:rPr lang="cs-CZ" err="1"/>
              <a:t>travelling</a:t>
            </a:r>
            <a:r>
              <a:rPr lang="cs-CZ"/>
              <a:t>, </a:t>
            </a:r>
            <a:r>
              <a:rPr lang="cs-CZ" err="1"/>
              <a:t>accommodation</a:t>
            </a:r>
            <a:r>
              <a:rPr lang="cs-CZ"/>
              <a:t> and BIP </a:t>
            </a:r>
            <a:r>
              <a:rPr lang="cs-CZ" err="1"/>
              <a:t>programme</a:t>
            </a:r>
            <a:endParaRPr lang="cs-CZ"/>
          </a:p>
          <a:p>
            <a:pPr>
              <a:lnSpc>
                <a:spcPct val="150000"/>
              </a:lnSpc>
            </a:pPr>
            <a:r>
              <a:rPr lang="cs-CZ" err="1"/>
              <a:t>Introduction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organisers</a:t>
            </a:r>
            <a:r>
              <a:rPr lang="cs-CZ"/>
              <a:t> and </a:t>
            </a:r>
            <a:r>
              <a:rPr lang="cs-CZ" err="1"/>
              <a:t>teachers</a:t>
            </a:r>
            <a:endParaRPr lang="cs-CZ"/>
          </a:p>
          <a:p>
            <a:pPr>
              <a:lnSpc>
                <a:spcPct val="150000"/>
              </a:lnSpc>
            </a:pPr>
            <a:r>
              <a:rPr lang="cs-CZ" err="1"/>
              <a:t>What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STEAM </a:t>
            </a:r>
            <a:r>
              <a:rPr lang="cs-CZ" err="1"/>
              <a:t>education</a:t>
            </a:r>
            <a:r>
              <a:rPr lang="cs-CZ"/>
              <a:t> and </a:t>
            </a:r>
            <a:r>
              <a:rPr lang="cs-CZ" err="1"/>
              <a:t>how</a:t>
            </a:r>
            <a:r>
              <a:rPr lang="cs-CZ"/>
              <a:t> </a:t>
            </a:r>
            <a:r>
              <a:rPr lang="cs-CZ" err="1"/>
              <a:t>our</a:t>
            </a:r>
            <a:r>
              <a:rPr lang="cs-CZ"/>
              <a:t> </a:t>
            </a:r>
            <a:r>
              <a:rPr lang="cs-CZ" err="1"/>
              <a:t>countries</a:t>
            </a:r>
            <a:r>
              <a:rPr lang="cs-CZ"/>
              <a:t> </a:t>
            </a:r>
            <a:r>
              <a:rPr lang="cs-CZ" err="1"/>
              <a:t>deal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it</a:t>
            </a:r>
            <a:endParaRPr lang="cs-CZ"/>
          </a:p>
          <a:p>
            <a:pPr>
              <a:lnSpc>
                <a:spcPct val="150000"/>
              </a:lnSpc>
            </a:pPr>
            <a:r>
              <a:rPr lang="cs-CZ" err="1"/>
              <a:t>Introduction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students</a:t>
            </a:r>
            <a:endParaRPr lang="cs-CZ"/>
          </a:p>
          <a:p>
            <a:pPr>
              <a:lnSpc>
                <a:spcPct val="150000"/>
              </a:lnSpc>
            </a:pPr>
            <a:r>
              <a:rPr lang="cs-CZ"/>
              <a:t>Group </a:t>
            </a:r>
            <a:r>
              <a:rPr lang="cs-CZ" err="1"/>
              <a:t>work</a:t>
            </a:r>
            <a:r>
              <a:rPr lang="cs-CZ"/>
              <a:t> – </a:t>
            </a:r>
            <a:r>
              <a:rPr lang="cs-CZ" err="1"/>
              <a:t>experiences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STEAM, </a:t>
            </a:r>
            <a:r>
              <a:rPr lang="cs-CZ" err="1"/>
              <a:t>expectations</a:t>
            </a:r>
            <a:r>
              <a:rPr lang="cs-CZ"/>
              <a:t> on BIP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98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4E7ED9-3448-7E23-2CC6-A29EA94935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04C52C-6AF0-500B-62A8-AEB0823EB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7EDFF7-4069-3340-CBBA-1168D315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</a:t>
            </a:r>
            <a:r>
              <a:rPr lang="cs-CZ" err="1"/>
              <a:t>information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8C1029-8D70-C892-B5F1-12428FB21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Supporting</a:t>
            </a:r>
            <a:r>
              <a:rPr lang="cs-CZ" dirty="0"/>
              <a:t> curriculum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STEAM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practices</a:t>
            </a:r>
            <a:endParaRPr lang="cs-CZ" dirty="0"/>
          </a:p>
          <a:p>
            <a:r>
              <a:rPr lang="cs-CZ" dirty="0"/>
              <a:t>Online part – </a:t>
            </a:r>
            <a:r>
              <a:rPr lang="cs-CZ" dirty="0" err="1"/>
              <a:t>September</a:t>
            </a:r>
            <a:r>
              <a:rPr lang="cs-CZ" dirty="0"/>
              <a:t> 6th (</a:t>
            </a:r>
            <a:r>
              <a:rPr lang="cs-CZ" dirty="0" err="1"/>
              <a:t>now</a:t>
            </a:r>
            <a:r>
              <a:rPr lang="cs-CZ" dirty="0"/>
              <a:t>)</a:t>
            </a:r>
          </a:p>
          <a:p>
            <a:r>
              <a:rPr lang="cs-CZ" dirty="0"/>
              <a:t> In-person part – </a:t>
            </a:r>
            <a:r>
              <a:rPr lang="cs-CZ" dirty="0" err="1"/>
              <a:t>September</a:t>
            </a:r>
            <a:r>
              <a:rPr lang="cs-CZ" dirty="0"/>
              <a:t> 9th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September</a:t>
            </a:r>
            <a:r>
              <a:rPr lang="cs-CZ" dirty="0"/>
              <a:t> 13th</a:t>
            </a:r>
          </a:p>
          <a:p>
            <a:pPr marL="72000" indent="0">
              <a:buNone/>
            </a:pPr>
            <a:r>
              <a:rPr lang="cs-CZ" dirty="0"/>
              <a:t>	</a:t>
            </a:r>
            <a:r>
              <a:rPr lang="cs-CZ" dirty="0" err="1"/>
              <a:t>Lectures</a:t>
            </a:r>
            <a:r>
              <a:rPr lang="cs-CZ" dirty="0"/>
              <a:t>, </a:t>
            </a:r>
            <a:r>
              <a:rPr lang="cs-CZ" dirty="0" err="1"/>
              <a:t>workshops</a:t>
            </a:r>
            <a:r>
              <a:rPr lang="cs-CZ" dirty="0"/>
              <a:t>,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meetings</a:t>
            </a:r>
            <a:r>
              <a:rPr lang="cs-CZ"/>
              <a:t> </a:t>
            </a:r>
            <a:br>
              <a:rPr lang="cs-CZ"/>
            </a:br>
            <a:r>
              <a:rPr lang="cs-CZ"/>
              <a:t>	</a:t>
            </a:r>
            <a:r>
              <a:rPr lang="cs-CZ" b="1"/>
              <a:t>Poříčí </a:t>
            </a:r>
            <a:r>
              <a:rPr lang="cs-CZ" b="1" dirty="0"/>
              <a:t>31, 2nd </a:t>
            </a:r>
            <a:r>
              <a:rPr lang="cs-CZ" b="1" dirty="0" err="1"/>
              <a:t>floor</a:t>
            </a:r>
            <a:r>
              <a:rPr lang="cs-CZ" b="1" dirty="0"/>
              <a:t>, </a:t>
            </a:r>
            <a:r>
              <a:rPr lang="cs-CZ" b="1" dirty="0" err="1"/>
              <a:t>classroom</a:t>
            </a:r>
            <a:r>
              <a:rPr lang="cs-CZ" b="1" dirty="0"/>
              <a:t> 32</a:t>
            </a:r>
          </a:p>
          <a:p>
            <a:endParaRPr lang="cs-CZ" dirty="0"/>
          </a:p>
        </p:txBody>
      </p:sp>
      <p:pic>
        <p:nvPicPr>
          <p:cNvPr id="9" name="Obrázek 8" descr="Obsah obrázku Písmo, text, Grafika, design&#10;&#10;Popis byl vytvořen automaticky">
            <a:extLst>
              <a:ext uri="{FF2B5EF4-FFF2-40B4-BE49-F238E27FC236}">
                <a16:creationId xmlns:a16="http://schemas.microsoft.com/office/drawing/2014/main" id="{2E7982F1-CE81-381C-9DA1-4B233C635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5" y="4810035"/>
            <a:ext cx="2548059" cy="865357"/>
          </a:xfrm>
          <a:prstGeom prst="rect">
            <a:avLst/>
          </a:prstGeom>
        </p:spPr>
      </p:pic>
      <p:pic>
        <p:nvPicPr>
          <p:cNvPr id="10" name="Obrázek 9" descr="Obsah obrázku text, Písmo, bílé, Grafika&#10;&#10;Popis byl vytvořen automaticky">
            <a:extLst>
              <a:ext uri="{FF2B5EF4-FFF2-40B4-BE49-F238E27FC236}">
                <a16:creationId xmlns:a16="http://schemas.microsoft.com/office/drawing/2014/main" id="{AA86C512-5C4B-9539-C3B1-2F9056E85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77" y="5037621"/>
            <a:ext cx="2901415" cy="579663"/>
          </a:xfrm>
          <a:prstGeom prst="rect">
            <a:avLst/>
          </a:prstGeom>
        </p:spPr>
      </p:pic>
      <p:pic>
        <p:nvPicPr>
          <p:cNvPr id="11" name="Obrázek 10" descr="Obsah obrázku černá, tma&#10;&#10;Popis byl vytvořen automaticky">
            <a:extLst>
              <a:ext uri="{FF2B5EF4-FFF2-40B4-BE49-F238E27FC236}">
                <a16:creationId xmlns:a16="http://schemas.microsoft.com/office/drawing/2014/main" id="{E7D2DAE0-99D8-89BE-7B7A-DD62E7911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77" y="4894735"/>
            <a:ext cx="2279711" cy="780657"/>
          </a:xfrm>
          <a:prstGeom prst="rect">
            <a:avLst/>
          </a:prstGeom>
        </p:spPr>
      </p:pic>
      <p:pic>
        <p:nvPicPr>
          <p:cNvPr id="12" name="Obrázek 11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2F897377-5657-6D9F-7A3B-1FD7A84EC5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89"/>
          <a:stretch/>
        </p:blipFill>
        <p:spPr bwMode="auto">
          <a:xfrm>
            <a:off x="9680665" y="4403872"/>
            <a:ext cx="1998880" cy="1257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04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E30946-F860-F0D7-FB54-67309C742B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668233-90EF-672D-D484-7A12790D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E64DB8-C27C-5E4F-FC93-DDB59DF2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</a:t>
            </a:r>
            <a:r>
              <a:rPr lang="cs-CZ" err="1"/>
              <a:t>information</a:t>
            </a:r>
            <a:r>
              <a:rPr lang="cs-CZ"/>
              <a:t> – </a:t>
            </a:r>
            <a:r>
              <a:rPr lang="cs-CZ" err="1"/>
              <a:t>travelling</a:t>
            </a:r>
            <a:r>
              <a:rPr lang="cs-CZ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26A377-2782-BD41-426B-264448BC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cs-CZ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can</a:t>
            </a:r>
            <a:r>
              <a:rPr lang="cs-CZ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use </a:t>
            </a:r>
            <a:r>
              <a:rPr lang="cs-CZ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several</a:t>
            </a:r>
            <a:r>
              <a:rPr lang="cs-CZ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applications</a:t>
            </a:r>
            <a:r>
              <a:rPr lang="cs-CZ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cs-CZ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search</a:t>
            </a:r>
            <a:r>
              <a:rPr lang="cs-CZ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cs-CZ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connections</a:t>
            </a:r>
            <a:r>
              <a:rPr lang="cs-CZ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br>
              <a:rPr lang="cs-CZ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like</a:t>
            </a:r>
            <a:r>
              <a:rPr lang="cs-CZ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IDOS </a:t>
            </a:r>
          </a:p>
          <a:p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Faculty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Education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(Poříčí 31),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takes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3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stops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main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train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station (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stop Václavská);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accommodation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takes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4 more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stops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stop Lipová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Arena Brno,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stop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will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change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name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in a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few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days</a:t>
            </a:r>
            <a:r>
              <a:rPr lang="cs-CZ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</a:p>
          <a:p>
            <a:endParaRPr lang="cs-CZ" sz="4000"/>
          </a:p>
        </p:txBody>
      </p:sp>
      <p:pic>
        <p:nvPicPr>
          <p:cNvPr id="11266" name="Picture 2" descr="IDOS upravil své webové jízdní řády pro telefony - Dotekomanie.cz">
            <a:extLst>
              <a:ext uri="{FF2B5EF4-FFF2-40B4-BE49-F238E27FC236}">
                <a16:creationId xmlns:a16="http://schemas.microsoft.com/office/drawing/2014/main" id="{F483F6D9-D0DC-04E7-B829-719D7A65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06" y="945788"/>
            <a:ext cx="1359171" cy="13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ípni a jeď. Dopravní podnik zavádí bezkontaktní platby za jízdenky">
            <a:extLst>
              <a:ext uri="{FF2B5EF4-FFF2-40B4-BE49-F238E27FC236}">
                <a16:creationId xmlns:a16="http://schemas.microsoft.com/office/drawing/2014/main" id="{FC53BC5E-A9F4-0961-8F16-A3C08461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45" y="4550325"/>
            <a:ext cx="3469966" cy="200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rno hlavní nádraží – Wikipedie">
            <a:extLst>
              <a:ext uri="{FF2B5EF4-FFF2-40B4-BE49-F238E27FC236}">
                <a16:creationId xmlns:a16="http://schemas.microsoft.com/office/drawing/2014/main" id="{3DCD1DC5-7B54-EB76-EDD7-11F78CC3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4" y="4508325"/>
            <a:ext cx="3679821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Jazykovědma prozrazuje: Proč v Brně jezdí šalina? | 100+1 zahraniční  zajímavost">
            <a:extLst>
              <a:ext uri="{FF2B5EF4-FFF2-40B4-BE49-F238E27FC236}">
                <a16:creationId xmlns:a16="http://schemas.microsoft.com/office/drawing/2014/main" id="{0313B745-E3A6-89DF-2FF8-8801F506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012" y="4508325"/>
            <a:ext cx="3109097" cy="204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7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E30946-F860-F0D7-FB54-67309C742B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668233-90EF-672D-D484-7A12790D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E64DB8-C27C-5E4F-FC93-DDB59DF2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</a:t>
            </a:r>
            <a:r>
              <a:rPr lang="cs-CZ" err="1"/>
              <a:t>information</a:t>
            </a:r>
            <a:r>
              <a:rPr lang="cs-CZ"/>
              <a:t> – </a:t>
            </a:r>
            <a:r>
              <a:rPr lang="cs-CZ" err="1"/>
              <a:t>accommodation</a:t>
            </a:r>
            <a:r>
              <a:rPr lang="cs-CZ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26A377-2782-BD41-426B-264448BC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 err="1">
                <a:ea typeface="Times New Roman" panose="02020603050405020304" pitchFamily="18" charset="0"/>
                <a:cs typeface="Helvetica" panose="020B0604020202020204" pitchFamily="34" charset="0"/>
              </a:rPr>
              <a:t>R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oom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will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cost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1100 CZK per night (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around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44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euros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)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for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2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persons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or</a:t>
            </a:r>
            <a:r>
              <a:rPr lang="cs-CZ" kern="100"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800 CZK per night (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around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32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euros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cs-CZ" kern="100"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a typeface="Times New Roman" panose="02020603050405020304" pitchFamily="18" charset="0"/>
                <a:cs typeface="Helvetica" panose="020B0604020202020204" pitchFamily="34" charset="0"/>
              </a:rPr>
              <a:t>for</a:t>
            </a:r>
            <a:r>
              <a:rPr lang="cs-CZ" kern="100">
                <a:ea typeface="Times New Roman" panose="02020603050405020304" pitchFamily="18" charset="0"/>
                <a:cs typeface="Helvetica" panose="020B0604020202020204" pitchFamily="34" charset="0"/>
              </a:rPr>
              <a:t> 1 person + city tax 40 CZK per night (</a:t>
            </a:r>
            <a:r>
              <a:rPr lang="cs-CZ" kern="100" err="1">
                <a:ea typeface="Times New Roman" panose="02020603050405020304" pitchFamily="18" charset="0"/>
                <a:cs typeface="Helvetica" panose="020B0604020202020204" pitchFamily="34" charset="0"/>
              </a:rPr>
              <a:t>around</a:t>
            </a:r>
            <a:r>
              <a:rPr lang="cs-CZ" kern="100">
                <a:ea typeface="Times New Roman" panose="02020603050405020304" pitchFamily="18" charset="0"/>
                <a:cs typeface="Helvetica" panose="020B0604020202020204" pitchFamily="34" charset="0"/>
              </a:rPr>
              <a:t> 1,6 </a:t>
            </a:r>
            <a:r>
              <a:rPr lang="cs-CZ" kern="100" err="1">
                <a:ea typeface="Times New Roman" panose="02020603050405020304" pitchFamily="18" charset="0"/>
                <a:cs typeface="Helvetica" panose="020B0604020202020204" pitchFamily="34" charset="0"/>
              </a:rPr>
              <a:t>euros</a:t>
            </a:r>
            <a:r>
              <a:rPr lang="cs-CZ" kern="100"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endParaRPr lang="cs-CZ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Payment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is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possible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after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arrival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by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card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or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by cash (in CZK)</a:t>
            </a:r>
            <a:endParaRPr lang="cs-CZ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Upon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arrival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(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from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14:00)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it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is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necessary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to show a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valid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document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(ID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or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passport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) and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fill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out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the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registration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form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, on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the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day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of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departure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the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room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must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be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cs-CZ" kern="100" err="1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vacated</a:t>
            </a:r>
            <a:r>
              <a:rPr lang="cs-CZ" kern="100"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by 11:00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 err="1">
                <a:ea typeface="Aptos" panose="020B0004020202020204" pitchFamily="34" charset="0"/>
                <a:cs typeface="Helvetica" panose="020B0604020202020204" pitchFamily="34" charset="0"/>
              </a:rPr>
              <a:t>Address</a:t>
            </a:r>
            <a:r>
              <a:rPr lang="cs-CZ" kern="100">
                <a:ea typeface="Aptos" panose="020B0004020202020204" pitchFamily="34" charset="0"/>
                <a:cs typeface="Helvetica" panose="020B0604020202020204" pitchFamily="34" charset="0"/>
              </a:rPr>
              <a:t>: Vinařská 5, </a:t>
            </a:r>
            <a:r>
              <a:rPr lang="cs-CZ" kern="100" err="1">
                <a:ea typeface="Aptos" panose="020B0004020202020204" pitchFamily="34" charset="0"/>
                <a:cs typeface="Helvetica" panose="020B0604020202020204" pitchFamily="34" charset="0"/>
              </a:rPr>
              <a:t>block</a:t>
            </a:r>
            <a:r>
              <a:rPr lang="cs-CZ" kern="100">
                <a:ea typeface="Aptos" panose="020B0004020202020204" pitchFamily="34" charset="0"/>
                <a:cs typeface="Helvetica" panose="020B0604020202020204" pitchFamily="34" charset="0"/>
              </a:rPr>
              <a:t> A3, </a:t>
            </a:r>
            <a:r>
              <a:rPr lang="cs-CZ" kern="100" err="1">
                <a:ea typeface="Aptos" panose="020B0004020202020204" pitchFamily="34" charset="0"/>
                <a:cs typeface="Helvetica" panose="020B0604020202020204" pitchFamily="34" charset="0"/>
              </a:rPr>
              <a:t>phone</a:t>
            </a:r>
            <a:r>
              <a:rPr lang="cs-CZ" kern="100">
                <a:ea typeface="Aptos" panose="020B0004020202020204" pitchFamily="34" charset="0"/>
                <a:cs typeface="Helvetica" panose="020B0604020202020204" pitchFamily="34" charset="0"/>
              </a:rPr>
              <a:t>: </a:t>
            </a:r>
            <a:r>
              <a:rPr lang="cs-CZ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549492713</a:t>
            </a:r>
            <a:endParaRPr lang="cs-CZ" sz="4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7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E30946-F860-F0D7-FB54-67309C742B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STEAM </a:t>
            </a:r>
            <a:r>
              <a:rPr lang="cs-CZ" err="1"/>
              <a:t>Education</a:t>
            </a:r>
            <a:r>
              <a:rPr lang="cs-CZ" noProof="0"/>
              <a:t> in Brno, </a:t>
            </a:r>
            <a:r>
              <a:rPr lang="cs-CZ"/>
              <a:t>M</a:t>
            </a:r>
            <a:r>
              <a:rPr lang="cs-CZ" noProof="0" err="1"/>
              <a:t>asaryk</a:t>
            </a:r>
            <a:r>
              <a:rPr lang="cs-CZ" noProof="0"/>
              <a:t> University,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668233-90EF-672D-D484-7A12790D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E64DB8-C27C-5E4F-FC93-DDB59DF2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</a:t>
            </a:r>
            <a:r>
              <a:rPr lang="cs-CZ" err="1"/>
              <a:t>information</a:t>
            </a:r>
            <a:r>
              <a:rPr lang="cs-CZ"/>
              <a:t> – </a:t>
            </a:r>
            <a:r>
              <a:rPr lang="cs-CZ" err="1"/>
              <a:t>accommodation</a:t>
            </a:r>
            <a:r>
              <a:rPr lang="cs-CZ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26A377-2782-BD41-426B-264448BC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, mapa, diagram, řada/pruh&#10;&#10;Popis byl vytvořen automaticky">
            <a:extLst>
              <a:ext uri="{FF2B5EF4-FFF2-40B4-BE49-F238E27FC236}">
                <a16:creationId xmlns:a16="http://schemas.microsoft.com/office/drawing/2014/main" id="{828D65F2-82B0-C096-BCAE-D007DB885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1331935"/>
            <a:ext cx="5917817" cy="3534252"/>
          </a:xfrm>
          <a:prstGeom prst="rect">
            <a:avLst/>
          </a:prstGeom>
        </p:spPr>
      </p:pic>
      <p:pic>
        <p:nvPicPr>
          <p:cNvPr id="8194" name="Picture 2" descr="Koleje Vinařská | Správa kolejí a menz">
            <a:extLst>
              <a:ext uri="{FF2B5EF4-FFF2-40B4-BE49-F238E27FC236}">
                <a16:creationId xmlns:a16="http://schemas.microsoft.com/office/drawing/2014/main" id="{51FBC421-041B-DF42-4625-270C4C03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0" y="4498553"/>
            <a:ext cx="2772137" cy="21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oleje Vinařská | Správa kolejí a menz">
            <a:extLst>
              <a:ext uri="{FF2B5EF4-FFF2-40B4-BE49-F238E27FC236}">
                <a16:creationId xmlns:a16="http://schemas.microsoft.com/office/drawing/2014/main" id="{C876EA20-BD30-C1BE-0A08-371B12BC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16" y="1386941"/>
            <a:ext cx="4394881" cy="29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191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en-v10.potx" id="{67A39F29-764F-4284-9E0F-1686F567DD12}" vid="{76220AAC-9FA9-4F01-8D8E-D7E8E7D4321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muni-prezentace-16-9-en-v10</Template>
  <TotalTime>1</TotalTime>
  <Words>1296</Words>
  <Application>Microsoft Office PowerPoint</Application>
  <PresentationFormat>Širokoúhlá obrazovka</PresentationFormat>
  <Paragraphs>203</Paragraphs>
  <Slides>20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Aptos</vt:lpstr>
      <vt:lpstr>Arial</vt:lpstr>
      <vt:lpstr>Symbol</vt:lpstr>
      <vt:lpstr>Tahoma</vt:lpstr>
      <vt:lpstr>Times New Roman</vt:lpstr>
      <vt:lpstr>Wingdings</vt:lpstr>
      <vt:lpstr>Presentation_MU_EN</vt:lpstr>
      <vt:lpstr>Erasmus+ BIP in Brno</vt:lpstr>
      <vt:lpstr>Welcome to the Masaryk University, Brno!</vt:lpstr>
      <vt:lpstr>Welcome to the Masaryk University, Brno!</vt:lpstr>
      <vt:lpstr>Welcome to the Masaryk University, Brno!</vt:lpstr>
      <vt:lpstr>Programme of this kick off meeting</vt:lpstr>
      <vt:lpstr>Basic information</vt:lpstr>
      <vt:lpstr>Basic information – travelling </vt:lpstr>
      <vt:lpstr>Basic information – accommodation </vt:lpstr>
      <vt:lpstr>Basic information – accommodation </vt:lpstr>
      <vt:lpstr>Basic information – food </vt:lpstr>
      <vt:lpstr>Basic information – food </vt:lpstr>
      <vt:lpstr>Programme</vt:lpstr>
      <vt:lpstr>Programme</vt:lpstr>
      <vt:lpstr>Programme</vt:lpstr>
      <vt:lpstr>Assessment</vt:lpstr>
      <vt:lpstr>Groups</vt:lpstr>
      <vt:lpstr>STEAM Education</vt:lpstr>
      <vt:lpstr>STEAM Education</vt:lpstr>
      <vt:lpstr>STEAM Education – Problem-solving</vt:lpstr>
      <vt:lpstr>STEAM Education in Czechia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BIP in Brno</dc:title>
  <dc:creator>Petra Antošová</dc:creator>
  <cp:lastModifiedBy>Petra Antošová</cp:lastModifiedBy>
  <cp:revision>2</cp:revision>
  <cp:lastPrinted>1601-01-01T00:00:00Z</cp:lastPrinted>
  <dcterms:created xsi:type="dcterms:W3CDTF">2024-09-05T08:24:35Z</dcterms:created>
  <dcterms:modified xsi:type="dcterms:W3CDTF">2024-09-08T18:22:49Z</dcterms:modified>
</cp:coreProperties>
</file>