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4" r:id="rId2"/>
    <p:sldId id="365" r:id="rId3"/>
    <p:sldId id="366" r:id="rId4"/>
    <p:sldId id="368" r:id="rId5"/>
    <p:sldId id="377" r:id="rId6"/>
    <p:sldId id="378" r:id="rId7"/>
    <p:sldId id="379" r:id="rId8"/>
    <p:sldId id="380" r:id="rId9"/>
    <p:sldId id="345" r:id="rId10"/>
    <p:sldId id="381" r:id="rId11"/>
    <p:sldId id="382" r:id="rId12"/>
    <p:sldId id="383" r:id="rId13"/>
    <p:sldId id="34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0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24A12-598A-4BD0-944B-98D510D5CF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43C4D0-68E1-4289-8691-2D6656A47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CE2582-6AD4-46E1-8871-6EE02E4A2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34E16-37C2-41FC-A01F-882AD52EC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D5FD94F-4A5F-44F4-BD8D-2DD888C2E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3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0E2FC3-A4A9-4E41-B2DB-146EEF4AC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AF510D-9FFF-43E3-952B-67A6E7A668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88EBB55-E1C4-4B59-B793-A7116882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7F5051-778C-45E2-BD8F-A0DD5067F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FBDBD21-6F14-4C01-A977-BB2D9DD2A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0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7BB192-2E65-4504-835A-F7CD550C63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7773917-1A6E-4B1B-98D5-7F229D52F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E18883-1FB7-440E-9304-98459DC98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E492C7B-8BF3-413F-9141-74FA7543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069F21-0562-483C-B757-8488963A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14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29D9A9-F39C-44C3-BEFB-037A8EB12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8500B5-8F56-44A5-8C83-C26DB4C767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506EEE5-2B34-44AC-8CB9-671A81911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B3642C-2EB0-4609-AF60-D3568FAE9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B464FD4-02DE-4675-80E0-F50CB0D7F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038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90372-051B-453C-8273-BD158C56C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A1460F-CAF6-4F6A-9A3D-F338EE861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3F58A71-4F2A-48CA-B8A3-FE29181CF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C643E48-FD28-46FB-B6F4-C5DA5F353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75060D-E318-44CA-853F-327C078DB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60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6A525-BCE9-4104-A952-A5654A74B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B43AB6-8C23-4789-94FF-0154F819F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CF8DE27-9572-47E6-8CF3-E41BCDA92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7DEA5C-642D-4C6D-947D-6DEF86764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0C59C2-45F7-49C6-B95C-0F42C81F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4C3634-B031-4773-8FE7-9E0621456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837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719703-119F-4EFF-B740-19BDB9649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136F14-886A-43E9-9075-4AE750635A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CD688C-850D-413E-A5D9-477B4BC265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B877C8B-7C07-4E5F-9540-F1456A00EB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86003B0-2AA3-4124-A8AE-B3242D1D16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56B27D1-E84B-41D7-BF5D-FE4721F25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371C9C-5105-46F2-A371-B017BABF1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B2B14E7-404D-4442-99B3-355BDCF09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49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7C21F7-BF13-4E85-99FD-B52384D3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C4AB280-4318-4273-ABB1-6D0212653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EE81603-4290-4074-83F3-4C7A9106E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68F3DE9-B8DE-492C-A7ED-14B821271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04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82BCCC-B06A-4A2C-AC43-BE67D18CC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67F9500-73A6-4204-A73A-E945749F6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58F741B-3715-4F74-9EB2-63089463D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9467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38124-F587-4A87-A366-CC6DD0F46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43E07-1855-40D5-8D2C-CFA01F55F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9D6D3E-B4B9-41B8-8652-48A1A67042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2FC8D7-5DA8-4DA8-968A-AFC6E79E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E79E50-A819-4FF8-90C0-DBBCA08AD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9FCF912-A690-4790-8383-8CD5997F1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32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B8D8A4-2CDF-41B0-89EE-FBA49E7A3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E3A00F-B125-4A70-AB36-C4DB8FCD2B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4915615-52DD-4F52-A1C9-D220B6B78D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F7DDBCA-B2CB-49D7-97B5-BAB868698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3A744-F02B-4A79-AEFF-AD6F25F08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2126074-47BE-4DB1-B84B-253DE4D0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89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DCBC36-7E79-49FD-825B-1FCFF24A2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4723EE0-04DA-41A5-A70A-D2B79B5C7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712898-3522-46DF-B627-DD6E73ED6E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C47F4-CE89-4F97-8780-9FA2EBC8E624}" type="datetimeFigureOut">
              <a:rPr lang="cs-CZ" smtClean="0"/>
              <a:t>14.11.2022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5FD762-65B4-4F41-9291-3A43053926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3621C1-C6A5-4294-83A8-E1B3BECBB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3586D-BFA6-4CF0-9D35-EBF04B59E76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1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 descr="Large confetti">
            <a:extLst>
              <a:ext uri="{FF2B5EF4-FFF2-40B4-BE49-F238E27FC236}">
                <a16:creationId xmlns:a16="http://schemas.microsoft.com/office/drawing/2014/main" id="{EB6CF421-6A56-4034-9D92-238D0725F3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Moc výkonná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FF20E38-B0E5-4454-8D63-1BD807BEE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Monarchie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Stále čtyři desítky států uplatňují monarchii.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Absolutistická – dnes již minimálně. Veškerá moc zákonodárná, výkonná  i soudní je soustředěna v osobě panovníka. Ten stojí „nad“ zákonem (Saudská Arábie, Omán, </a:t>
            </a:r>
            <a:r>
              <a:rPr lang="cs-CZ" alt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Brunei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). Zvláštní pozici má Vatikán, kde monarcha je volen.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Konstituční – dnes nejrozšířenější. Panovník je formálním představitelem státu. Výkonnou moc má vláda zodpovědná parlamentu. Hlavní roli mají politické strany.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47108" name="Text Box 26">
            <a:extLst>
              <a:ext uri="{FF2B5EF4-FFF2-40B4-BE49-F238E27FC236}">
                <a16:creationId xmlns:a16="http://schemas.microsoft.com/office/drawing/2014/main" id="{6DFDE5FF-18AC-47BB-9E5D-A7C92672F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47109" name="Text Box 27">
            <a:extLst>
              <a:ext uri="{FF2B5EF4-FFF2-40B4-BE49-F238E27FC236}">
                <a16:creationId xmlns:a16="http://schemas.microsoft.com/office/drawing/2014/main" id="{D6EE58A4-0D37-429A-B17B-75DBCED1F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 descr="Large confetti">
            <a:extLst>
              <a:ext uri="{FF2B5EF4-FFF2-40B4-BE49-F238E27FC236}">
                <a16:creationId xmlns:a16="http://schemas.microsoft.com/office/drawing/2014/main" id="{D98FB40C-DDC3-4B1A-B9F4-D4908606986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Vláda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51F82185-C5A5-4DD1-9BBB-82E7352CA7B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Vláda (rada ministrů, kabinet ministrů) patří mezi kolegiální nejvyšší státní orgány.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Způsoby ustavení vlády: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Monarchie</a:t>
            </a:r>
            <a:r>
              <a:rPr lang="cs-CZ" altLang="cs-CZ" sz="1800" dirty="0">
                <a:latin typeface="Arial" charset="0"/>
                <a:cs typeface="Arial" charset="0"/>
              </a:rPr>
              <a:t> –  v absolutistické  je panovník neomezen ve výběru členů vlády, v konstituční respektuje politické síly.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Prezidentská republika </a:t>
            </a:r>
            <a:r>
              <a:rPr lang="cs-CZ" altLang="cs-CZ" sz="1800" dirty="0">
                <a:latin typeface="Arial" charset="0"/>
                <a:cs typeface="Arial" charset="0"/>
              </a:rPr>
              <a:t>– členové kabinetu jsou jmenování prezidentem.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Parlamentní republika </a:t>
            </a:r>
            <a:r>
              <a:rPr lang="cs-CZ" altLang="cs-CZ" sz="1800" dirty="0">
                <a:latin typeface="Arial" charset="0"/>
                <a:cs typeface="Arial" charset="0"/>
              </a:rPr>
              <a:t>– prezident jmenuje předsedu vlády, na jeho návrh jmenuje ministry.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3492" name="Text Box 26">
            <a:extLst>
              <a:ext uri="{FF2B5EF4-FFF2-40B4-BE49-F238E27FC236}">
                <a16:creationId xmlns:a16="http://schemas.microsoft.com/office/drawing/2014/main" id="{9ECC2726-5CDF-4563-B56A-3028086A7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3493" name="Text Box 27">
            <a:extLst>
              <a:ext uri="{FF2B5EF4-FFF2-40B4-BE49-F238E27FC236}">
                <a16:creationId xmlns:a16="http://schemas.microsoft.com/office/drawing/2014/main" id="{E7DD7D4C-3DCE-45B4-844A-01E0DF73C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 descr="Large confetti">
            <a:extLst>
              <a:ext uri="{FF2B5EF4-FFF2-40B4-BE49-F238E27FC236}">
                <a16:creationId xmlns:a16="http://schemas.microsoft.com/office/drawing/2014/main" id="{AE60A48A-3E99-488D-90C1-F4057F8349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Vláda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DCC93BC-3BE3-4019-A915-C7952FC85DA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r>
              <a:rPr lang="cs-CZ" altLang="cs-CZ" sz="1800" b="1" dirty="0">
                <a:latin typeface="Arial" charset="0"/>
                <a:cs typeface="Arial" charset="0"/>
              </a:rPr>
              <a:t>Typy vlády: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Vláda s rezortním systémem</a:t>
            </a:r>
            <a:r>
              <a:rPr lang="cs-CZ" altLang="cs-CZ" sz="1800" dirty="0">
                <a:latin typeface="Arial" charset="0"/>
                <a:cs typeface="Arial" charset="0"/>
              </a:rPr>
              <a:t> –  v čele je ministerský předseda. Vláda má řídící a koordinační funkce. Předseda zprostředkovává v případě nutnosti dohodu mezi ministry – ČR, Rakousko.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Vláda s prvním ministrem </a:t>
            </a:r>
            <a:r>
              <a:rPr lang="cs-CZ" altLang="cs-CZ" sz="1800" dirty="0">
                <a:latin typeface="Arial" charset="0"/>
                <a:cs typeface="Arial" charset="0"/>
              </a:rPr>
              <a:t>(premiérem) – premiér má silné postavení (VB) je předsedou nejsilnější politické strany v Dolní sněmovně. Obdobné postavení má kancléř v SRN. Určuje základní směry politiky a řídí činnost vlády.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Vláda –výbor</a:t>
            </a:r>
            <a:r>
              <a:rPr lang="cs-CZ" altLang="cs-CZ" sz="1800" dirty="0">
                <a:latin typeface="Arial" charset="0"/>
                <a:cs typeface="Arial" charset="0"/>
              </a:rPr>
              <a:t>. Švýcarská spolková rada – parlament ji nemůže v celém funkčním období vyslovit nedůvěru. Rozhodnutí jsou činěna vládní většinou. Každoročně se mění prezident.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Monokratická vláda </a:t>
            </a:r>
            <a:r>
              <a:rPr lang="cs-CZ" altLang="cs-CZ" sz="1800" dirty="0">
                <a:latin typeface="Arial" charset="0"/>
                <a:cs typeface="Arial" charset="0"/>
              </a:rPr>
              <a:t>– prezident USA je nejvyšší představitel exekutivy, vláda má poradní charakter, prezident, pokud nestanoví jinak, rozhoduje sám.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4516" name="Text Box 26">
            <a:extLst>
              <a:ext uri="{FF2B5EF4-FFF2-40B4-BE49-F238E27FC236}">
                <a16:creationId xmlns:a16="http://schemas.microsoft.com/office/drawing/2014/main" id="{9700CC83-0B82-4289-8D74-E4114A130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4517" name="Text Box 27">
            <a:extLst>
              <a:ext uri="{FF2B5EF4-FFF2-40B4-BE49-F238E27FC236}">
                <a16:creationId xmlns:a16="http://schemas.microsoft.com/office/drawing/2014/main" id="{442ED9CD-650A-4120-A3A6-9BB011984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 descr="Large confetti">
            <a:extLst>
              <a:ext uri="{FF2B5EF4-FFF2-40B4-BE49-F238E27FC236}">
                <a16:creationId xmlns:a16="http://schemas.microsoft.com/office/drawing/2014/main" id="{0CD5D99C-0FD2-423C-9F7A-048C34589E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Vláda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58B62B9-90CA-4EFC-9B14-F57DC9EA5B9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r>
              <a:rPr lang="cs-CZ" altLang="cs-CZ" sz="1800" b="1" dirty="0">
                <a:latin typeface="Arial" charset="0"/>
                <a:cs typeface="Arial" charset="0"/>
              </a:rPr>
              <a:t>Vykonávané funkce: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Stanovování cílů státní politiky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Koordinování činnosti státního aparátu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Informování a komunikace  - zejména vůči parlamentu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Kontrola a dozor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Rozhodování a nařizování jako součást řídících činností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Reprezentace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5540" name="Text Box 26">
            <a:extLst>
              <a:ext uri="{FF2B5EF4-FFF2-40B4-BE49-F238E27FC236}">
                <a16:creationId xmlns:a16="http://schemas.microsoft.com/office/drawing/2014/main" id="{413B14C2-17B7-488A-BCFD-B1BF5E340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5541" name="Text Box 27">
            <a:extLst>
              <a:ext uri="{FF2B5EF4-FFF2-40B4-BE49-F238E27FC236}">
                <a16:creationId xmlns:a16="http://schemas.microsoft.com/office/drawing/2014/main" id="{8BA0475D-FE1F-47DB-BE39-90BF8DC5D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 descr="Large confetti">
            <a:extLst>
              <a:ext uri="{FF2B5EF4-FFF2-40B4-BE49-F238E27FC236}">
                <a16:creationId xmlns:a16="http://schemas.microsoft.com/office/drawing/2014/main" id="{C3ED8486-E568-432A-AB74-F573133D6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Vláda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372D84D-F068-428F-92CF-28F7BFD36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35342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 eaLnBrk="1" hangingPunct="1">
              <a:buSzTx/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Vláda České republiky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vrcholným orgánem výkonné moci – předseda, místopředsedové, ministři.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 jmenuje předsedu a na jeho návrh členy vlády. Do 30 dnů od jmenování žádá PS o důvěru. Jestliže důvěru nezíská, proces se opakuje.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Vláda může požádat PS o vyslovení důvěry.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PS může vládě vyslovit nedůvěru – návrh podává min. 50 poslanců.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 nevyslovení důvěry nebo vyslovení nedůvěry podá vláda demisi.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K přijetí usnesení vlády je zapotřebí nadpoloviční většiny všech členů.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Předseda organizuje činnost vlády, řídí schůze, vystupuje jejím jménem.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Vláda je oprávněna k provedení zákona vydávat nařízení.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Ministerstva a správní úřady lze zřídit pouze zákonem. Společně s orgány územní samosprávy mohou v mezích zákona vydávat právní předpisy.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8676" name="Text Box 26">
            <a:extLst>
              <a:ext uri="{FF2B5EF4-FFF2-40B4-BE49-F238E27FC236}">
                <a16:creationId xmlns:a16="http://schemas.microsoft.com/office/drawing/2014/main" id="{E56D3247-A502-46AF-84C5-4F997F184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8677" name="Text Box 27">
            <a:extLst>
              <a:ext uri="{FF2B5EF4-FFF2-40B4-BE49-F238E27FC236}">
                <a16:creationId xmlns:a16="http://schemas.microsoft.com/office/drawing/2014/main" id="{BD65646A-FEFC-454E-ABF4-449B3639A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 descr="Large confetti">
            <a:extLst>
              <a:ext uri="{FF2B5EF4-FFF2-40B4-BE49-F238E27FC236}">
                <a16:creationId xmlns:a16="http://schemas.microsoft.com/office/drawing/2014/main" id="{9440994B-43A7-4B64-9B99-9BBC03EC7F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Moc výkonná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3783D621-7E70-445E-B0A1-5F912129C5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Republika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současnosti nejčastější forma vlády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Parlamentní a prezidentská forma – vyjadřuje zejména závislost, resp. nezávislost moci vládní a výkonné.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parlamentní formě závisí vláda na důvěře parlamentu a odpovídá mu za výkon funkce. Odpovědnost selektivní (jednotliví ministři) Slovensko, Chorvatsko, nebo kolektivní, kde vláda padá po vyslovení nedůvěry jako celek – ČR.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 některých zemích je nedůvěra vyslovena kancléři (SRN, Maďarsko), pak Spolkový sněm většinou hlasů volí nového kancléře.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48132" name="Text Box 26">
            <a:extLst>
              <a:ext uri="{FF2B5EF4-FFF2-40B4-BE49-F238E27FC236}">
                <a16:creationId xmlns:a16="http://schemas.microsoft.com/office/drawing/2014/main" id="{8B54EC38-AB38-44DF-9A6B-235D835CAF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48133" name="Text Box 27">
            <a:extLst>
              <a:ext uri="{FF2B5EF4-FFF2-40B4-BE49-F238E27FC236}">
                <a16:creationId xmlns:a16="http://schemas.microsoft.com/office/drawing/2014/main" id="{BDDE61F4-FC55-4F99-A5CF-1BED489687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 descr="Large confetti">
            <a:extLst>
              <a:ext uri="{FF2B5EF4-FFF2-40B4-BE49-F238E27FC236}">
                <a16:creationId xmlns:a16="http://schemas.microsoft.com/office/drawing/2014/main" id="{271625AD-BFC4-45AB-92C8-2C1384936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Moc výkonná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4B41907-26A9-4408-AA21-0930F647E2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Republika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Prezidentská forma vlády – výkonná složka, jejíž hlavou je prezident, je volena. Stanovisko prezidenta je rozhodující.  Nezávisí tedy na rozložení politických sil v parlamentu. Prezident a legislativa jsou na sobě nezávislí. V parlamentním systému je funkce prezidenta spíše formální.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Přechodné systémy prezidentsko-parlamentní (Rumunsko, Srbsko, Ukrajina, Rusko). Prezident předsedá vládě, určuje politiku státu. Není odpovědný parlamentu.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18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16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sz="2400" dirty="0"/>
          </a:p>
        </p:txBody>
      </p:sp>
      <p:sp>
        <p:nvSpPr>
          <p:cNvPr id="49156" name="Text Box 26">
            <a:extLst>
              <a:ext uri="{FF2B5EF4-FFF2-40B4-BE49-F238E27FC236}">
                <a16:creationId xmlns:a16="http://schemas.microsoft.com/office/drawing/2014/main" id="{5AA61532-EA80-4EBE-9B53-0100B2880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49157" name="Text Box 27">
            <a:extLst>
              <a:ext uri="{FF2B5EF4-FFF2-40B4-BE49-F238E27FC236}">
                <a16:creationId xmlns:a16="http://schemas.microsoft.com/office/drawing/2014/main" id="{4B301A62-81E5-4F9D-9710-1BE028EF4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 descr="Large confetti">
            <a:extLst>
              <a:ext uri="{FF2B5EF4-FFF2-40B4-BE49-F238E27FC236}">
                <a16:creationId xmlns:a16="http://schemas.microsoft.com/office/drawing/2014/main" id="{D0163F8D-53C2-4E14-8B4B-5E643CD1C14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400" dirty="0">
                <a:latin typeface="Comic Sans MS" panose="030F0702030302020204" pitchFamily="66" charset="0"/>
              </a:rPr>
              <a:t>Moc výkonná</a:t>
            </a:r>
            <a:endParaRPr lang="cs-CZ" altLang="cs-CZ" dirty="0">
              <a:latin typeface="Comic Sans MS" panose="030F0702030302020204" pitchFamily="66" charset="0"/>
            </a:endParaRP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9CDCD5AA-EDCE-465F-9EFF-0510E2663ADA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Formy vlády podle původu moci</a:t>
            </a: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Autokracie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Absolutismus – výsadní postavení panovníka, centralizace politické a hospodářské moci, armáda, správní aparát.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Diktatura – autoritativní uchopení moci jednotlivcem či úzkou skupinou.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Totalitarismus – na bázi prosazování politické ideologie.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Demokracie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Zastupitelská </a:t>
            </a:r>
          </a:p>
          <a:p>
            <a:pPr lvl="3" eaLnBrk="1" hangingPunct="1">
              <a:buSzTx/>
              <a:buFont typeface="Wingdings" panose="05000000000000000000" pitchFamily="2" charset="2"/>
              <a:buChar char="Ø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Přímá</a:t>
            </a:r>
          </a:p>
          <a:p>
            <a:pPr lvl="3" eaLnBrk="1" hangingPunct="1">
              <a:buSzTx/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None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</a:pPr>
            <a:endParaRPr lang="cs-CZ" alt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400" dirty="0">
              <a:solidFill>
                <a:srgbClr val="001428"/>
              </a:solidFill>
              <a:latin typeface="Arial" panose="020B0604020202020204" pitchFamily="34" charset="0"/>
            </a:endParaRPr>
          </a:p>
          <a:p>
            <a:pPr eaLnBrk="1" hangingPunct="1"/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dirty="0"/>
          </a:p>
        </p:txBody>
      </p:sp>
      <p:sp>
        <p:nvSpPr>
          <p:cNvPr id="50180" name="Text Box 26">
            <a:extLst>
              <a:ext uri="{FF2B5EF4-FFF2-40B4-BE49-F238E27FC236}">
                <a16:creationId xmlns:a16="http://schemas.microsoft.com/office/drawing/2014/main" id="{9F9F8DED-81AB-4590-AC22-CC3F2AC6F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50181" name="Text Box 27">
            <a:extLst>
              <a:ext uri="{FF2B5EF4-FFF2-40B4-BE49-F238E27FC236}">
                <a16:creationId xmlns:a16="http://schemas.microsoft.com/office/drawing/2014/main" id="{7E1836A9-AACD-40A0-89D4-D61CE2506B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 descr="Large confetti">
            <a:extLst>
              <a:ext uri="{FF2B5EF4-FFF2-40B4-BE49-F238E27FC236}">
                <a16:creationId xmlns:a16="http://schemas.microsoft.com/office/drawing/2014/main" id="{EBD5E810-D7CB-42BD-AA58-51E8BF87655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Hlava státu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A8BEB34A-5603-4B3A-9F1D-872F344977E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Nejvyšší představitel státu a jeden z nejvyšších státních orgánů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 monarchii: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řadě moderních států se zachovala monarchistická hlava státu – VB, Dánsko, Švédsko, Norsko, Benelux, Španělsko, Japonsko.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Postavení panovníka blížící se absolutistické monarchii – Saudská Arábie a další.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59396" name="Text Box 26">
            <a:extLst>
              <a:ext uri="{FF2B5EF4-FFF2-40B4-BE49-F238E27FC236}">
                <a16:creationId xmlns:a16="http://schemas.microsoft.com/office/drawing/2014/main" id="{851FB4FC-5D0E-4B59-ADFF-004AA3EA41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59397" name="Text Box 27">
            <a:extLst>
              <a:ext uri="{FF2B5EF4-FFF2-40B4-BE49-F238E27FC236}">
                <a16:creationId xmlns:a16="http://schemas.microsoft.com/office/drawing/2014/main" id="{AC0CEE1C-7356-4A80-A519-4BA11441D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 descr="Large confetti">
            <a:extLst>
              <a:ext uri="{FF2B5EF4-FFF2-40B4-BE49-F238E27FC236}">
                <a16:creationId xmlns:a16="http://schemas.microsoft.com/office/drawing/2014/main" id="{1EED5235-AA52-40B1-977F-CAFEBC7B6EC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Hlava státu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CDD23A0B-245B-49B8-A25E-A384CE2214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V republice: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Nejvyšší představitel státu s některými exekutivními funkcemi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Prezident – státní, federální, spolkový.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Je volen buď přímo (Francie, Rusko, ČR) či prostřednictvím volitelů (USA). Dále parlamentem (Švýcarsko) nebo shromážděním zástupců parlamentu a delegátů z jednotlivých zemí či regionů (SRN, Itálie).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Délka mandátu nejčastěji 4 nebo 5 let. Výjimky – Itálie 7 let, Švýcarsko 1 rok.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Omezení věková – např. 35 let v USA, ČR 40, Itálie 50.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0420" name="Text Box 26">
            <a:extLst>
              <a:ext uri="{FF2B5EF4-FFF2-40B4-BE49-F238E27FC236}">
                <a16:creationId xmlns:a16="http://schemas.microsoft.com/office/drawing/2014/main" id="{B53FD3ED-37AA-4349-B9D5-C58C2E5B8B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0421" name="Text Box 27">
            <a:extLst>
              <a:ext uri="{FF2B5EF4-FFF2-40B4-BE49-F238E27FC236}">
                <a16:creationId xmlns:a16="http://schemas.microsoft.com/office/drawing/2014/main" id="{528429AC-E7D3-46F0-B627-366B748AF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 descr="Large confetti">
            <a:extLst>
              <a:ext uri="{FF2B5EF4-FFF2-40B4-BE49-F238E27FC236}">
                <a16:creationId xmlns:a16="http://schemas.microsoft.com/office/drawing/2014/main" id="{1C79B9DB-C074-463F-99C0-B8AD53888A9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>
                <a:latin typeface="Comic Sans MS" panose="030F0702030302020204" pitchFamily="66" charset="0"/>
              </a:rPr>
              <a:t>Hlava státu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8690AF72-C167-4D76-9875-1454355561C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Nejčastější pravomoci: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Zastupování státu navenek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Sjednávání a ratifikace mezinárodních smluv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Vrchní velitel ozbrojených sil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Jmenování diplomatických zástupců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Právo vrátit návrhy zákonů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Jmenování a odvolávání předsedy vlády, ministrů, soudců apod.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Aktivní účast na jednání vlády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Udělování amnestie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1444" name="Text Box 26">
            <a:extLst>
              <a:ext uri="{FF2B5EF4-FFF2-40B4-BE49-F238E27FC236}">
                <a16:creationId xmlns:a16="http://schemas.microsoft.com/office/drawing/2014/main" id="{A3D0DEDF-8E85-43EB-83FA-5C7E384D46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1445" name="Text Box 27">
            <a:extLst>
              <a:ext uri="{FF2B5EF4-FFF2-40B4-BE49-F238E27FC236}">
                <a16:creationId xmlns:a16="http://schemas.microsoft.com/office/drawing/2014/main" id="{4B508E9E-E46E-421C-B8A3-5DE3438D3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 descr="Large confetti">
            <a:extLst>
              <a:ext uri="{FF2B5EF4-FFF2-40B4-BE49-F238E27FC236}">
                <a16:creationId xmlns:a16="http://schemas.microsoft.com/office/drawing/2014/main" id="{96870D79-9AC1-4A54-AEBE-3D965FBE238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dirty="0">
                <a:latin typeface="Comic Sans MS" panose="030F0702030302020204" pitchFamily="66" charset="0"/>
              </a:rPr>
              <a:t>Hlava státu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003D3FE-C13F-45D7-908D-64D5D00D151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063751" y="2060575"/>
            <a:ext cx="8208963" cy="3962400"/>
          </a:xfrm>
        </p:spPr>
        <p:txBody>
          <a:bodyPr vert="horz" lIns="92075" tIns="46038" rIns="92075" bIns="46038" rtlCol="0">
            <a:normAutofit lnSpcReduction="10000"/>
          </a:bodyPr>
          <a:lstStyle/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r>
              <a:rPr lang="cs-CZ" altLang="cs-CZ" sz="1400" b="1" dirty="0">
                <a:latin typeface="Arial" charset="0"/>
                <a:cs typeface="Arial" charset="0"/>
              </a:rPr>
              <a:t>	</a:t>
            </a:r>
            <a:endParaRPr lang="cs-CZ" altLang="cs-CZ" sz="1800" b="1" dirty="0">
              <a:latin typeface="Arial" charset="0"/>
              <a:cs typeface="Arial" charset="0"/>
            </a:endParaRP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Postavení v různých formách vlády: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Prezidentská forma vlády – prezident vládne, předsedá vládě (kabinetu). Členové vlády disponují jen takovou pravomocí, kterou jim prezident v přenesené působnosti umožní.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    Řídí zahraniční politiku, v USA  předkládá zprávu o stavu Unie.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parlamentní formě vlády je postavení spíše formální – může ale rozpouštět parlament, vetovat zákony, parlamentní souhlas – důvěru s jmenovanou vládou.</a:t>
            </a: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800" dirty="0">
                <a:latin typeface="Arial" charset="0"/>
                <a:cs typeface="Arial" charset="0"/>
              </a:rPr>
              <a:t>V přechodné formě – </a:t>
            </a:r>
            <a:r>
              <a:rPr lang="cs-CZ" altLang="cs-CZ" sz="1800" dirty="0" err="1">
                <a:latin typeface="Arial" charset="0"/>
                <a:cs typeface="Arial" charset="0"/>
              </a:rPr>
              <a:t>neoprezidentský</a:t>
            </a:r>
            <a:r>
              <a:rPr lang="cs-CZ" altLang="cs-CZ" sz="1800" dirty="0">
                <a:latin typeface="Arial" charset="0"/>
                <a:cs typeface="Arial" charset="0"/>
              </a:rPr>
              <a:t> (poloprezidentský) systém, řídí výkonnou moc např. prostřednictvím ministerské rady, navrhuje případné nové projednání zákona, ve stavu ohrožení disponuje mimořádnými pravomocemi. </a:t>
            </a:r>
          </a:p>
          <a:p>
            <a:pPr marL="914400" lvl="2" indent="0">
              <a:lnSpc>
                <a:spcPct val="80000"/>
              </a:lnSpc>
              <a:buNone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b="1" dirty="0">
              <a:latin typeface="Arial" charset="0"/>
              <a:cs typeface="Arial" charset="0"/>
            </a:endParaRPr>
          </a:p>
          <a:p>
            <a:pPr lvl="2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None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lvl="1" eaLnBrk="1" hangingPunct="1">
              <a:lnSpc>
                <a:spcPct val="80000"/>
              </a:lnSpc>
              <a:buSzTx/>
              <a:buFont typeface="Wingdings" panose="05000000000000000000" pitchFamily="2" charset="2"/>
              <a:buChar char="Ø"/>
              <a:defRPr/>
            </a:pPr>
            <a:endParaRPr lang="cs-CZ" altLang="cs-CZ" sz="1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cs-CZ" altLang="cs-CZ" sz="16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1400" dirty="0">
              <a:latin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cs-CZ" altLang="cs-CZ" sz="2000" dirty="0"/>
          </a:p>
        </p:txBody>
      </p:sp>
      <p:sp>
        <p:nvSpPr>
          <p:cNvPr id="62468" name="Text Box 26">
            <a:extLst>
              <a:ext uri="{FF2B5EF4-FFF2-40B4-BE49-F238E27FC236}">
                <a16:creationId xmlns:a16="http://schemas.microsoft.com/office/drawing/2014/main" id="{67D7E367-FAAF-4C08-890F-645F689ED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62469" name="Text Box 27">
            <a:extLst>
              <a:ext uri="{FF2B5EF4-FFF2-40B4-BE49-F238E27FC236}">
                <a16:creationId xmlns:a16="http://schemas.microsoft.com/office/drawing/2014/main" id="{0AC74EB7-D3FE-4E9A-9EEA-6AE9620D2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 descr="Large confetti">
            <a:extLst>
              <a:ext uri="{FF2B5EF4-FFF2-40B4-BE49-F238E27FC236}">
                <a16:creationId xmlns:a16="http://schemas.microsoft.com/office/drawing/2014/main" id="{3EBC9A80-FBBD-46C6-8595-1F016E42B6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19400" y="685800"/>
            <a:ext cx="5715000" cy="838200"/>
          </a:xfrm>
          <a:noFill/>
        </p:spPr>
        <p:txBody>
          <a:bodyPr vert="horz" lIns="92075" tIns="46038" rIns="92075" bIns="46038" rtlCol="0" anchor="ctr">
            <a:normAutofit/>
          </a:bodyPr>
          <a:lstStyle/>
          <a:p>
            <a:pPr algn="ctr" eaLnBrk="1" hangingPunct="1"/>
            <a:r>
              <a:rPr lang="cs-CZ" altLang="cs-CZ" sz="4000" dirty="0">
                <a:latin typeface="Comic Sans MS" panose="030F0702030302020204" pitchFamily="66" charset="0"/>
              </a:rPr>
              <a:t>Hlava státu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23E643B-370A-4AB6-89FE-CA0A126EA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35189" y="1844675"/>
            <a:ext cx="8353425" cy="4681538"/>
          </a:xfrm>
        </p:spPr>
        <p:txBody>
          <a:bodyPr vert="horz" lIns="92075" tIns="46038" rIns="92075" bIns="46038" rtlCol="0">
            <a:normAutofit/>
          </a:bodyPr>
          <a:lstStyle/>
          <a:p>
            <a:pPr marL="457200" lvl="1" indent="0" eaLnBrk="1" hangingPunct="1">
              <a:buSzTx/>
              <a:buNone/>
              <a:defRPr/>
            </a:pPr>
            <a:r>
              <a:rPr lang="cs-CZ" altLang="cs-CZ" sz="1800" b="1" dirty="0">
                <a:latin typeface="Arial" charset="0"/>
                <a:cs typeface="Arial" charset="0"/>
              </a:rPr>
              <a:t>Prezident České republiky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hlavou státu, je volen v přímých volbách na 5 let a není z výkonu funkce odpovědný.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Pokud není zvolen v prvním kole nadpoloviční většinou, pak do druhého kola postupují dva nejúspěšnější kandidáti – zvolen je kandidát s nejvyšším počtem hlasů.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Návrh na prezidenta podává nejméně 10 senátorů, 20 poslanců nebo peticí 50 tis. občanů ČR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Prezidentem může být občan volitelný do Senátu a to max. dvakrát za sebou.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Prezident jmenuje a odvolává předsedu a členy vlády a odvolává vládu. Jmenuje soudce, členy Bankovní rady ČNB, prezidenta NKÚ, generály.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Je vrchním velitelem ozbrojených sil. Má právo vracet zákony a odpouštět či zmírňovat soudní tresty. Uděluje státní vyznamenání.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Zastupuje stát navenek, pověřuje a odvolává vedoucí zastupitelských misí.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Má právo účastnit se a vystupovat na schůzích PS a Senátu. 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r>
              <a:rPr lang="cs-CZ" altLang="cs-CZ" sz="1600" dirty="0">
                <a:latin typeface="Arial" charset="0"/>
                <a:cs typeface="Arial" charset="0"/>
              </a:rPr>
              <a:t>Nelze jej trestně stíhat. Senát může dát ústavní žalobu pro velezradu a hrubé porušení ústavy. Ústavní soud ho může zbavit výkonu prezidentského úřadu.</a:t>
            </a: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lvl="2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1600" dirty="0">
              <a:latin typeface="Arial" charset="0"/>
              <a:cs typeface="Arial" charset="0"/>
            </a:endParaRPr>
          </a:p>
          <a:p>
            <a:pPr marL="914400" lvl="2" indent="0">
              <a:buNone/>
              <a:defRPr/>
            </a:pPr>
            <a:endParaRPr lang="cs-CZ" sz="1400" dirty="0"/>
          </a:p>
          <a:p>
            <a:pPr marL="914400" lvl="2" indent="0">
              <a:buNone/>
              <a:defRPr/>
            </a:pPr>
            <a:endParaRPr lang="cs-CZ" altLang="cs-CZ" sz="1400" b="1" dirty="0">
              <a:latin typeface="Arial" charset="0"/>
              <a:cs typeface="Arial" charset="0"/>
            </a:endParaRPr>
          </a:p>
          <a:p>
            <a:pPr marL="457200" lvl="1" indent="0">
              <a:buNone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lvl="1" eaLnBrk="1" hangingPunct="1">
              <a:buSzTx/>
              <a:buFont typeface="Wingdings" panose="05000000000000000000" pitchFamily="2" charset="2"/>
              <a:buChar char="Ø"/>
              <a:defRPr/>
            </a:pPr>
            <a:endParaRPr lang="cs-CZ" altLang="cs-CZ" sz="2000" dirty="0">
              <a:latin typeface="Arial" charset="0"/>
              <a:cs typeface="Arial" charset="0"/>
            </a:endParaRPr>
          </a:p>
          <a:p>
            <a:pPr eaLnBrk="1" hangingPunct="1">
              <a:buFontTx/>
              <a:buNone/>
              <a:defRPr/>
            </a:pPr>
            <a:endParaRPr lang="cs-CZ" altLang="cs-CZ" sz="1800" dirty="0">
              <a:solidFill>
                <a:srgbClr val="001428"/>
              </a:solidFill>
              <a:latin typeface="Arial" charset="0"/>
            </a:endParaRPr>
          </a:p>
          <a:p>
            <a:pPr eaLnBrk="1" hangingPunct="1">
              <a:defRPr/>
            </a:pPr>
            <a:endParaRPr lang="cs-CZ" altLang="cs-CZ" sz="1600" dirty="0">
              <a:latin typeface="Arial" charset="0"/>
            </a:endParaRPr>
          </a:p>
          <a:p>
            <a:pPr eaLnBrk="1" hangingPunct="1">
              <a:defRPr/>
            </a:pPr>
            <a:endParaRPr lang="cs-CZ" altLang="cs-CZ" sz="2400" dirty="0"/>
          </a:p>
        </p:txBody>
      </p:sp>
      <p:sp>
        <p:nvSpPr>
          <p:cNvPr id="27652" name="Text Box 26">
            <a:extLst>
              <a:ext uri="{FF2B5EF4-FFF2-40B4-BE49-F238E27FC236}">
                <a16:creationId xmlns:a16="http://schemas.microsoft.com/office/drawing/2014/main" id="{EAA90981-03A5-4BDF-892A-FA14200CA3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26" y="192088"/>
            <a:ext cx="3825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endParaRPr kumimoji="1" lang="cs-CZ" altLang="cs-CZ" sz="2400">
              <a:latin typeface="Arial" panose="020B0604020202020204" pitchFamily="34" charset="0"/>
            </a:endParaRPr>
          </a:p>
        </p:txBody>
      </p:sp>
      <p:sp>
        <p:nvSpPr>
          <p:cNvPr id="27653" name="Text Box 27">
            <a:extLst>
              <a:ext uri="{FF2B5EF4-FFF2-40B4-BE49-F238E27FC236}">
                <a16:creationId xmlns:a16="http://schemas.microsoft.com/office/drawing/2014/main" id="{1172180A-089C-45BB-A800-A67844F48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3264" y="0"/>
            <a:ext cx="12969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SzPct val="85000"/>
              <a:buBlip>
                <a:blip r:embed="rId2"/>
              </a:buBlip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r>
              <a:rPr lang="cs-CZ" altLang="cs-CZ" sz="1800">
                <a:latin typeface="Comic Sans MS" panose="030F0702030302020204" pitchFamily="66" charset="0"/>
              </a:rPr>
              <a:t>Státověda</a:t>
            </a:r>
            <a:endParaRPr kumimoji="1" lang="cs-CZ" altLang="cs-CZ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1115</Words>
  <Application>Microsoft Office PowerPoint</Application>
  <PresentationFormat>Širokoúhlá obrazovka</PresentationFormat>
  <Paragraphs>271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Comic Sans MS</vt:lpstr>
      <vt:lpstr>Wingdings</vt:lpstr>
      <vt:lpstr>Motiv Office</vt:lpstr>
      <vt:lpstr>Moc výkonná</vt:lpstr>
      <vt:lpstr>Moc výkonná</vt:lpstr>
      <vt:lpstr>Moc výkonná</vt:lpstr>
      <vt:lpstr>Moc výkonná</vt:lpstr>
      <vt:lpstr>Hlava státu</vt:lpstr>
      <vt:lpstr>Hlava státu</vt:lpstr>
      <vt:lpstr>Hlava státu</vt:lpstr>
      <vt:lpstr>Hlava státu</vt:lpstr>
      <vt:lpstr>Hlava státu</vt:lpstr>
      <vt:lpstr>Vláda</vt:lpstr>
      <vt:lpstr>Vláda</vt:lpstr>
      <vt:lpstr>Vláda</vt:lpstr>
      <vt:lpstr>Vláda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vlády</dc:title>
  <dc:creator>Svatopluk Novák</dc:creator>
  <cp:lastModifiedBy>Svatopluk Novák</cp:lastModifiedBy>
  <cp:revision>7</cp:revision>
  <dcterms:created xsi:type="dcterms:W3CDTF">2020-10-13T10:49:02Z</dcterms:created>
  <dcterms:modified xsi:type="dcterms:W3CDTF">2022-11-14T09:20:41Z</dcterms:modified>
</cp:coreProperties>
</file>