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9" r:id="rId3"/>
    <p:sldId id="261" r:id="rId4"/>
    <p:sldId id="258" r:id="rId5"/>
    <p:sldId id="266" r:id="rId6"/>
    <p:sldId id="260" r:id="rId7"/>
    <p:sldId id="265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83" d="100"/>
          <a:sy n="83" d="100"/>
        </p:scale>
        <p:origin x="55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B9669-152C-4A66-BFC1-6B8F81BEE96D}" type="datetimeFigureOut">
              <a:rPr lang="cs-CZ" smtClean="0"/>
              <a:t>20.09.2024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9ADCC-1227-45CB-990D-BB23DFAE48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394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30B7-94D5-4A51-BABC-3D92851901E2}" type="datetimeFigureOut">
              <a:rPr lang="cs-CZ" smtClean="0"/>
              <a:t>20.09.2024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4B556-8ABA-40E9-BAE0-E9085F9007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9366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30B7-94D5-4A51-BABC-3D92851901E2}" type="datetimeFigureOut">
              <a:rPr lang="cs-CZ" smtClean="0"/>
              <a:t>20.09.2024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4B556-8ABA-40E9-BAE0-E9085F9007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1837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30B7-94D5-4A51-BABC-3D92851901E2}" type="datetimeFigureOut">
              <a:rPr lang="cs-CZ" smtClean="0"/>
              <a:t>20.09.2024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4B556-8ABA-40E9-BAE0-E9085F9007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09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30B7-94D5-4A51-BABC-3D92851901E2}" type="datetimeFigureOut">
              <a:rPr lang="cs-CZ" smtClean="0"/>
              <a:t>20.09.2024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4B556-8ABA-40E9-BAE0-E9085F9007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1326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30B7-94D5-4A51-BABC-3D92851901E2}" type="datetimeFigureOut">
              <a:rPr lang="cs-CZ" smtClean="0"/>
              <a:t>20.09.2024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4B556-8ABA-40E9-BAE0-E9085F9007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1330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30B7-94D5-4A51-BABC-3D92851901E2}" type="datetimeFigureOut">
              <a:rPr lang="cs-CZ" smtClean="0"/>
              <a:t>20.09.2024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4B556-8ABA-40E9-BAE0-E9085F9007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831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30B7-94D5-4A51-BABC-3D92851901E2}" type="datetimeFigureOut">
              <a:rPr lang="cs-CZ" smtClean="0"/>
              <a:t>20.09.2024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4B556-8ABA-40E9-BAE0-E9085F9007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7514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30B7-94D5-4A51-BABC-3D92851901E2}" type="datetimeFigureOut">
              <a:rPr lang="cs-CZ" smtClean="0"/>
              <a:t>20.09.2024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4B556-8ABA-40E9-BAE0-E9085F9007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747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30B7-94D5-4A51-BABC-3D92851901E2}" type="datetimeFigureOut">
              <a:rPr lang="cs-CZ" smtClean="0"/>
              <a:t>20.09.2024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4B556-8ABA-40E9-BAE0-E9085F9007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174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30B7-94D5-4A51-BABC-3D92851901E2}" type="datetimeFigureOut">
              <a:rPr lang="cs-CZ" smtClean="0"/>
              <a:t>20.09.2024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4B556-8ABA-40E9-BAE0-E9085F9007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2621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030B7-94D5-4A51-BABC-3D92851901E2}" type="datetimeFigureOut">
              <a:rPr lang="cs-CZ" smtClean="0"/>
              <a:t>20.09.2024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4B556-8ABA-40E9-BAE0-E9085F9007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5791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030B7-94D5-4A51-BABC-3D92851901E2}" type="datetimeFigureOut">
              <a:rPr lang="cs-CZ" smtClean="0"/>
              <a:t>20.09.2024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4B556-8ABA-40E9-BAE0-E9085F900782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806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d.muni.cz/pedagogika/en/practice/teaching-practic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svojanovsky@ped.muni.cz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ed.muni.cz/media/3566046/self-evaluation-of-student-teacher-teaching-practice.docx" TargetMode="External"/><Relationship Id="rId4" Type="http://schemas.openxmlformats.org/officeDocument/2006/relationships/hyperlink" Target="https://www.ped.muni.cz/media/3566047/list-of-activities-done-by-student-at-teaching-practice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Skupina 42"/>
          <p:cNvGrpSpPr/>
          <p:nvPr/>
        </p:nvGrpSpPr>
        <p:grpSpPr>
          <a:xfrm>
            <a:off x="371732" y="840663"/>
            <a:ext cx="11574147" cy="4248507"/>
            <a:chOff x="210416" y="1022550"/>
            <a:chExt cx="11574147" cy="4248507"/>
          </a:xfrm>
        </p:grpSpPr>
        <p:sp>
          <p:nvSpPr>
            <p:cNvPr id="12" name="Zaoblený obdélník 11"/>
            <p:cNvSpPr/>
            <p:nvPr/>
          </p:nvSpPr>
          <p:spPr>
            <a:xfrm>
              <a:off x="6949751" y="1102448"/>
              <a:ext cx="4834812" cy="606490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Course PdZ004</a:t>
              </a:r>
            </a:p>
            <a:p>
              <a:pPr algn="ctr"/>
              <a:r>
                <a:rPr lang="cs-CZ" dirty="0"/>
                <a:t>ALTOGEHTER: 60 hours</a:t>
              </a:r>
              <a:endParaRPr lang="cs-CZ" strike="sngStrike" dirty="0"/>
            </a:p>
          </p:txBody>
        </p:sp>
        <p:sp>
          <p:nvSpPr>
            <p:cNvPr id="14" name="Zaoblený obdélník 13"/>
            <p:cNvSpPr/>
            <p:nvPr/>
          </p:nvSpPr>
          <p:spPr>
            <a:xfrm>
              <a:off x="3667038" y="2556493"/>
              <a:ext cx="1492117" cy="94556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20 hours </a:t>
              </a:r>
            </a:p>
            <a:p>
              <a:pPr algn="ctr"/>
              <a:r>
                <a:rPr lang="cs-CZ" dirty="0"/>
                <a:t>Preparation at home</a:t>
              </a:r>
            </a:p>
          </p:txBody>
        </p:sp>
        <p:sp>
          <p:nvSpPr>
            <p:cNvPr id="20" name="Zaoblený obdélník 19"/>
            <p:cNvSpPr/>
            <p:nvPr/>
          </p:nvSpPr>
          <p:spPr>
            <a:xfrm>
              <a:off x="210417" y="2579819"/>
              <a:ext cx="1421768" cy="89890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20 hours </a:t>
              </a:r>
            </a:p>
            <a:p>
              <a:pPr algn="ctr"/>
              <a:r>
                <a:rPr lang="cs-CZ" dirty="0"/>
                <a:t>Teaching at the school</a:t>
              </a:r>
            </a:p>
          </p:txBody>
        </p:sp>
        <p:sp>
          <p:nvSpPr>
            <p:cNvPr id="22" name="Zaoblený obdélník 21"/>
            <p:cNvSpPr/>
            <p:nvPr/>
          </p:nvSpPr>
          <p:spPr>
            <a:xfrm>
              <a:off x="1887552" y="2579819"/>
              <a:ext cx="1594468" cy="89890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20 hours </a:t>
              </a:r>
            </a:p>
            <a:p>
              <a:pPr algn="ctr"/>
              <a:r>
                <a:rPr lang="cs-CZ" dirty="0"/>
                <a:t>Other duties at the school</a:t>
              </a:r>
            </a:p>
          </p:txBody>
        </p:sp>
        <p:sp>
          <p:nvSpPr>
            <p:cNvPr id="26" name="Šipka dolů 25"/>
            <p:cNvSpPr/>
            <p:nvPr/>
          </p:nvSpPr>
          <p:spPr>
            <a:xfrm>
              <a:off x="7687647" y="1898557"/>
              <a:ext cx="391886" cy="597159"/>
            </a:xfrm>
            <a:prstGeom prst="downArrow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27" name="Zaoblený obdélník 26"/>
            <p:cNvSpPr/>
            <p:nvPr/>
          </p:nvSpPr>
          <p:spPr>
            <a:xfrm>
              <a:off x="6949751" y="2556493"/>
              <a:ext cx="1867679" cy="922235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40 hours </a:t>
              </a:r>
            </a:p>
            <a:p>
              <a:pPr algn="ctr"/>
              <a:r>
                <a:rPr lang="cs-CZ" dirty="0"/>
                <a:t>SCHOOL</a:t>
              </a:r>
            </a:p>
          </p:txBody>
        </p:sp>
        <p:sp>
          <p:nvSpPr>
            <p:cNvPr id="28" name="Šipka dolů 27"/>
            <p:cNvSpPr/>
            <p:nvPr/>
          </p:nvSpPr>
          <p:spPr>
            <a:xfrm>
              <a:off x="10654780" y="1809782"/>
              <a:ext cx="391886" cy="597159"/>
            </a:xfrm>
            <a:prstGeom prst="downArrow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29" name="Zaoblený obdélník 28"/>
            <p:cNvSpPr/>
            <p:nvPr/>
          </p:nvSpPr>
          <p:spPr>
            <a:xfrm>
              <a:off x="9916884" y="2556493"/>
              <a:ext cx="1867679" cy="922235"/>
            </a:xfrm>
            <a:prstGeom prst="round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20 hours </a:t>
              </a:r>
            </a:p>
            <a:p>
              <a:pPr algn="ctr"/>
              <a:r>
                <a:rPr lang="cs-CZ" dirty="0"/>
                <a:t>Leisure centre LIPKA</a:t>
              </a:r>
            </a:p>
          </p:txBody>
        </p:sp>
        <p:sp>
          <p:nvSpPr>
            <p:cNvPr id="33" name="Zaoblený obdélník 32"/>
            <p:cNvSpPr/>
            <p:nvPr/>
          </p:nvSpPr>
          <p:spPr>
            <a:xfrm>
              <a:off x="9134668" y="4352414"/>
              <a:ext cx="1564432" cy="918643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20 hours </a:t>
              </a:r>
            </a:p>
            <a:p>
              <a:pPr algn="ctr"/>
              <a:r>
                <a:rPr lang="cs-CZ" dirty="0"/>
                <a:t>Preparation at home</a:t>
              </a:r>
            </a:p>
          </p:txBody>
        </p:sp>
        <p:sp>
          <p:nvSpPr>
            <p:cNvPr id="36" name="Zaoblený obdélník 35"/>
            <p:cNvSpPr/>
            <p:nvPr/>
          </p:nvSpPr>
          <p:spPr>
            <a:xfrm>
              <a:off x="5462455" y="4352414"/>
              <a:ext cx="1487296" cy="918643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10 hours </a:t>
              </a:r>
            </a:p>
            <a:p>
              <a:pPr algn="ctr"/>
              <a:r>
                <a:rPr lang="cs-CZ" dirty="0"/>
                <a:t>Teaching at the school</a:t>
              </a:r>
            </a:p>
          </p:txBody>
        </p:sp>
        <p:sp>
          <p:nvSpPr>
            <p:cNvPr id="37" name="Šipka dolů 36"/>
            <p:cNvSpPr/>
            <p:nvPr/>
          </p:nvSpPr>
          <p:spPr>
            <a:xfrm>
              <a:off x="7741803" y="3582298"/>
              <a:ext cx="391886" cy="597159"/>
            </a:xfrm>
            <a:prstGeom prst="downArrow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39" name="Zaoblený obdélník 38"/>
            <p:cNvSpPr/>
            <p:nvPr/>
          </p:nvSpPr>
          <p:spPr>
            <a:xfrm>
              <a:off x="7211444" y="4347582"/>
              <a:ext cx="1605986" cy="923475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10 hours </a:t>
              </a:r>
            </a:p>
            <a:p>
              <a:pPr algn="ctr"/>
              <a:r>
                <a:rPr lang="cs-CZ" dirty="0"/>
                <a:t>Other duties at the school</a:t>
              </a:r>
            </a:p>
          </p:txBody>
        </p:sp>
        <p:sp>
          <p:nvSpPr>
            <p:cNvPr id="40" name="Šipka dolů 39"/>
            <p:cNvSpPr/>
            <p:nvPr/>
          </p:nvSpPr>
          <p:spPr>
            <a:xfrm rot="18996072">
              <a:off x="8835602" y="3569469"/>
              <a:ext cx="391886" cy="597159"/>
            </a:xfrm>
            <a:prstGeom prst="downArrow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41" name="Šipka dolů 40"/>
            <p:cNvSpPr/>
            <p:nvPr/>
          </p:nvSpPr>
          <p:spPr>
            <a:xfrm rot="2180848">
              <a:off x="6620034" y="3596248"/>
              <a:ext cx="391886" cy="597159"/>
            </a:xfrm>
            <a:prstGeom prst="downArrow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31" name="Zaoblený obdélník 4">
              <a:extLst>
                <a:ext uri="{FF2B5EF4-FFF2-40B4-BE49-F238E27FC236}">
                  <a16:creationId xmlns:a16="http://schemas.microsoft.com/office/drawing/2014/main" id="{AB3EC0C8-4D3D-4ED9-B5B2-39CFB605BF2D}"/>
                </a:ext>
              </a:extLst>
            </p:cNvPr>
            <p:cNvSpPr/>
            <p:nvPr/>
          </p:nvSpPr>
          <p:spPr>
            <a:xfrm>
              <a:off x="210416" y="1022550"/>
              <a:ext cx="4948739" cy="60649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Course PdZ000</a:t>
              </a:r>
            </a:p>
            <a:p>
              <a:pPr algn="ctr"/>
              <a:r>
                <a:rPr lang="cs-CZ" dirty="0"/>
                <a:t>ALTOGEHTER: 60 hours</a:t>
              </a:r>
            </a:p>
          </p:txBody>
        </p:sp>
        <p:sp>
          <p:nvSpPr>
            <p:cNvPr id="32" name="Šipka dolů 14">
              <a:extLst>
                <a:ext uri="{FF2B5EF4-FFF2-40B4-BE49-F238E27FC236}">
                  <a16:creationId xmlns:a16="http://schemas.microsoft.com/office/drawing/2014/main" id="{5E53542F-D13E-4D27-8430-92EFE6B75237}"/>
                </a:ext>
              </a:extLst>
            </p:cNvPr>
            <p:cNvSpPr/>
            <p:nvPr/>
          </p:nvSpPr>
          <p:spPr>
            <a:xfrm>
              <a:off x="725358" y="1851146"/>
              <a:ext cx="391886" cy="59715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34" name="Šipka dolů 15">
              <a:extLst>
                <a:ext uri="{FF2B5EF4-FFF2-40B4-BE49-F238E27FC236}">
                  <a16:creationId xmlns:a16="http://schemas.microsoft.com/office/drawing/2014/main" id="{E9C86CC7-F6A3-4AEC-A32E-7673EF1BC007}"/>
                </a:ext>
              </a:extLst>
            </p:cNvPr>
            <p:cNvSpPr/>
            <p:nvPr/>
          </p:nvSpPr>
          <p:spPr>
            <a:xfrm>
              <a:off x="4217153" y="1863046"/>
              <a:ext cx="391886" cy="59715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35" name="Šipka dolů 29">
              <a:extLst>
                <a:ext uri="{FF2B5EF4-FFF2-40B4-BE49-F238E27FC236}">
                  <a16:creationId xmlns:a16="http://schemas.microsoft.com/office/drawing/2014/main" id="{C4338464-24D0-4F3A-8996-12DA3729F21C}"/>
                </a:ext>
              </a:extLst>
            </p:cNvPr>
            <p:cNvSpPr/>
            <p:nvPr/>
          </p:nvSpPr>
          <p:spPr>
            <a:xfrm>
              <a:off x="2488843" y="1863046"/>
              <a:ext cx="391886" cy="59715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</p:grpSp>
      <p:sp>
        <p:nvSpPr>
          <p:cNvPr id="21" name="Zaoblený obdélník 22">
            <a:extLst>
              <a:ext uri="{FF2B5EF4-FFF2-40B4-BE49-F238E27FC236}">
                <a16:creationId xmlns:a16="http://schemas.microsoft.com/office/drawing/2014/main" id="{B86DD581-38CC-4AE7-81DF-08CE9EAF7B25}"/>
              </a:ext>
            </a:extLst>
          </p:cNvPr>
          <p:cNvSpPr/>
          <p:nvPr/>
        </p:nvSpPr>
        <p:spPr>
          <a:xfrm>
            <a:off x="100000" y="4069558"/>
            <a:ext cx="1950720" cy="1040665"/>
          </a:xfrm>
          <a:prstGeom prst="round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Own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Teaching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>
                <a:solidFill>
                  <a:schemeClr val="tx1"/>
                </a:solidFill>
              </a:rPr>
              <a:t>AND/OR</a:t>
            </a:r>
          </a:p>
          <a:p>
            <a:pPr algn="ctr"/>
            <a:r>
              <a:rPr lang="cs-CZ" dirty="0">
                <a:solidFill>
                  <a:schemeClr val="tx1"/>
                </a:solidFill>
              </a:rPr>
              <a:t>Tandem </a:t>
            </a:r>
            <a:r>
              <a:rPr lang="cs-CZ" dirty="0" err="1">
                <a:solidFill>
                  <a:schemeClr val="tx1"/>
                </a:solidFill>
              </a:rPr>
              <a:t>teaching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with</a:t>
            </a:r>
            <a:r>
              <a:rPr lang="cs-CZ" dirty="0">
                <a:solidFill>
                  <a:schemeClr val="tx1"/>
                </a:solidFill>
              </a:rPr>
              <a:t> mentor </a:t>
            </a:r>
          </a:p>
        </p:txBody>
      </p:sp>
      <p:sp>
        <p:nvSpPr>
          <p:cNvPr id="23" name="Zaoblený obdélník 22">
            <a:extLst>
              <a:ext uri="{FF2B5EF4-FFF2-40B4-BE49-F238E27FC236}">
                <a16:creationId xmlns:a16="http://schemas.microsoft.com/office/drawing/2014/main" id="{D56BF131-DDBC-454C-A2BE-961A2A875AEC}"/>
              </a:ext>
            </a:extLst>
          </p:cNvPr>
          <p:cNvSpPr/>
          <p:nvPr/>
        </p:nvSpPr>
        <p:spPr>
          <a:xfrm>
            <a:off x="5399289" y="5760747"/>
            <a:ext cx="1936260" cy="1040665"/>
          </a:xfrm>
          <a:prstGeom prst="roundRect">
            <a:avLst/>
          </a:prstGeom>
          <a:noFill/>
          <a:ln w="38100">
            <a:solidFill>
              <a:srgbClr val="92D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Own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Teaching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>
                <a:solidFill>
                  <a:schemeClr val="tx1"/>
                </a:solidFill>
              </a:rPr>
              <a:t>AND/OR</a:t>
            </a:r>
          </a:p>
          <a:p>
            <a:pPr algn="ctr"/>
            <a:r>
              <a:rPr lang="cs-CZ" dirty="0">
                <a:solidFill>
                  <a:schemeClr val="tx1"/>
                </a:solidFill>
              </a:rPr>
              <a:t>Tandem </a:t>
            </a:r>
            <a:r>
              <a:rPr lang="cs-CZ" dirty="0" err="1">
                <a:solidFill>
                  <a:schemeClr val="tx1"/>
                </a:solidFill>
              </a:rPr>
              <a:t>teaching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with</a:t>
            </a:r>
            <a:r>
              <a:rPr lang="cs-CZ" dirty="0">
                <a:solidFill>
                  <a:schemeClr val="tx1"/>
                </a:solidFill>
              </a:rPr>
              <a:t> mentor </a:t>
            </a:r>
          </a:p>
        </p:txBody>
      </p:sp>
      <p:sp>
        <p:nvSpPr>
          <p:cNvPr id="24" name="Šipka dolů 14">
            <a:extLst>
              <a:ext uri="{FF2B5EF4-FFF2-40B4-BE49-F238E27FC236}">
                <a16:creationId xmlns:a16="http://schemas.microsoft.com/office/drawing/2014/main" id="{64EFE908-6FC4-407E-863F-8DEAF4D9DAFA}"/>
              </a:ext>
            </a:extLst>
          </p:cNvPr>
          <p:cNvSpPr/>
          <p:nvPr/>
        </p:nvSpPr>
        <p:spPr>
          <a:xfrm>
            <a:off x="955112" y="3477961"/>
            <a:ext cx="240495" cy="471208"/>
          </a:xfrm>
          <a:prstGeom prst="downArrow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5" name="Šipka dolů 14">
            <a:extLst>
              <a:ext uri="{FF2B5EF4-FFF2-40B4-BE49-F238E27FC236}">
                <a16:creationId xmlns:a16="http://schemas.microsoft.com/office/drawing/2014/main" id="{F1C08955-E425-4650-86D9-E5FE074A25CC}"/>
              </a:ext>
            </a:extLst>
          </p:cNvPr>
          <p:cNvSpPr/>
          <p:nvPr/>
        </p:nvSpPr>
        <p:spPr>
          <a:xfrm>
            <a:off x="6247171" y="5176037"/>
            <a:ext cx="240495" cy="471208"/>
          </a:xfrm>
          <a:prstGeom prst="downArrow">
            <a:avLst/>
          </a:prstGeom>
          <a:noFill/>
          <a:ln w="254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D59CA7AB-06DB-49E4-9293-E8C4FD6B1041}"/>
              </a:ext>
            </a:extLst>
          </p:cNvPr>
          <p:cNvSpPr txBox="1"/>
          <p:nvPr/>
        </p:nvSpPr>
        <p:spPr>
          <a:xfrm>
            <a:off x="3320158" y="88359"/>
            <a:ext cx="57651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Teaching Practice for Erasmus Students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63551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Skupina 42"/>
          <p:cNvGrpSpPr/>
          <p:nvPr/>
        </p:nvGrpSpPr>
        <p:grpSpPr>
          <a:xfrm>
            <a:off x="995265" y="1378469"/>
            <a:ext cx="4948739" cy="2745295"/>
            <a:chOff x="342496" y="756760"/>
            <a:chExt cx="4948739" cy="2745295"/>
          </a:xfrm>
          <a:solidFill>
            <a:schemeClr val="accent2"/>
          </a:solidFill>
        </p:grpSpPr>
        <p:sp>
          <p:nvSpPr>
            <p:cNvPr id="5" name="Zaoblený obdélník 4"/>
            <p:cNvSpPr/>
            <p:nvPr/>
          </p:nvSpPr>
          <p:spPr>
            <a:xfrm>
              <a:off x="342496" y="756760"/>
              <a:ext cx="4948739" cy="60649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Courses</a:t>
              </a:r>
              <a:r>
                <a:rPr lang="cs-CZ" dirty="0"/>
                <a:t> SZ6640 / SZ6650 / SZ6693 / SZ6695</a:t>
              </a:r>
            </a:p>
            <a:p>
              <a:pPr algn="ctr"/>
              <a:r>
                <a:rPr lang="cs-CZ" dirty="0"/>
                <a:t>ALTOGEHTER: 60 hours</a:t>
              </a:r>
            </a:p>
          </p:txBody>
        </p:sp>
        <p:sp>
          <p:nvSpPr>
            <p:cNvPr id="14" name="Zaoblený obdélník 13"/>
            <p:cNvSpPr/>
            <p:nvPr/>
          </p:nvSpPr>
          <p:spPr>
            <a:xfrm>
              <a:off x="3799118" y="2556493"/>
              <a:ext cx="1492117" cy="945562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20 hours </a:t>
              </a:r>
            </a:p>
            <a:p>
              <a:pPr algn="ctr"/>
              <a:r>
                <a:rPr lang="cs-CZ" dirty="0"/>
                <a:t>Preparation at home</a:t>
              </a:r>
            </a:p>
          </p:txBody>
        </p:sp>
        <p:sp>
          <p:nvSpPr>
            <p:cNvPr id="15" name="Šipka dolů 14"/>
            <p:cNvSpPr/>
            <p:nvPr/>
          </p:nvSpPr>
          <p:spPr>
            <a:xfrm>
              <a:off x="857438" y="1739585"/>
              <a:ext cx="391886" cy="597159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6" name="Šipka dolů 15"/>
            <p:cNvSpPr/>
            <p:nvPr/>
          </p:nvSpPr>
          <p:spPr>
            <a:xfrm>
              <a:off x="4349233" y="1751485"/>
              <a:ext cx="391886" cy="597159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20" name="Zaoblený obdélník 19"/>
            <p:cNvSpPr/>
            <p:nvPr/>
          </p:nvSpPr>
          <p:spPr>
            <a:xfrm>
              <a:off x="342497" y="2579819"/>
              <a:ext cx="1421768" cy="89890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16 hours </a:t>
              </a:r>
            </a:p>
            <a:p>
              <a:pPr algn="ctr"/>
              <a:r>
                <a:rPr lang="cs-CZ" dirty="0"/>
                <a:t>Teaching at the school</a:t>
              </a:r>
            </a:p>
          </p:txBody>
        </p:sp>
        <p:sp>
          <p:nvSpPr>
            <p:cNvPr id="22" name="Zaoblený obdélník 21"/>
            <p:cNvSpPr/>
            <p:nvPr/>
          </p:nvSpPr>
          <p:spPr>
            <a:xfrm>
              <a:off x="1984120" y="2579819"/>
              <a:ext cx="1594468" cy="898909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cs-CZ" dirty="0"/>
                <a:t>24 hours </a:t>
              </a:r>
            </a:p>
            <a:p>
              <a:pPr algn="ctr"/>
              <a:r>
                <a:rPr lang="cs-CZ" dirty="0"/>
                <a:t>Other duties at the school</a:t>
              </a:r>
            </a:p>
          </p:txBody>
        </p:sp>
        <p:sp>
          <p:nvSpPr>
            <p:cNvPr id="30" name="Šipka dolů 29"/>
            <p:cNvSpPr/>
            <p:nvPr/>
          </p:nvSpPr>
          <p:spPr>
            <a:xfrm>
              <a:off x="2620923" y="1751485"/>
              <a:ext cx="391886" cy="597159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</p:grpSp>
      <p:sp>
        <p:nvSpPr>
          <p:cNvPr id="23" name="Zaoblený obdélník 22"/>
          <p:cNvSpPr/>
          <p:nvPr/>
        </p:nvSpPr>
        <p:spPr>
          <a:xfrm>
            <a:off x="808504" y="5041013"/>
            <a:ext cx="1920929" cy="1040665"/>
          </a:xfrm>
          <a:prstGeom prst="roundRect">
            <a:avLst/>
          </a:prstGeom>
          <a:noFill/>
          <a:ln w="3810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Own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Teaching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>
                <a:solidFill>
                  <a:schemeClr val="tx1"/>
                </a:solidFill>
              </a:rPr>
              <a:t>AND/OR</a:t>
            </a:r>
          </a:p>
          <a:p>
            <a:pPr algn="ctr"/>
            <a:r>
              <a:rPr lang="cs-CZ" dirty="0">
                <a:solidFill>
                  <a:schemeClr val="tx1"/>
                </a:solidFill>
              </a:rPr>
              <a:t>Tandem </a:t>
            </a:r>
            <a:r>
              <a:rPr lang="cs-CZ" dirty="0" err="1">
                <a:solidFill>
                  <a:schemeClr val="tx1"/>
                </a:solidFill>
              </a:rPr>
              <a:t>teaching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with</a:t>
            </a:r>
            <a:r>
              <a:rPr lang="cs-CZ" dirty="0">
                <a:solidFill>
                  <a:schemeClr val="tx1"/>
                </a:solidFill>
              </a:rPr>
              <a:t> mentor </a:t>
            </a:r>
          </a:p>
        </p:txBody>
      </p:sp>
      <p:sp>
        <p:nvSpPr>
          <p:cNvPr id="2" name="Zaoblený obdélník 4">
            <a:extLst>
              <a:ext uri="{FF2B5EF4-FFF2-40B4-BE49-F238E27FC236}">
                <a16:creationId xmlns:a16="http://schemas.microsoft.com/office/drawing/2014/main" id="{779AB357-503B-423C-9A7C-856AEFBE3595}"/>
              </a:ext>
            </a:extLst>
          </p:cNvPr>
          <p:cNvSpPr/>
          <p:nvPr/>
        </p:nvSpPr>
        <p:spPr>
          <a:xfrm>
            <a:off x="8130617" y="1378469"/>
            <a:ext cx="2743200" cy="62794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Course</a:t>
            </a:r>
            <a:r>
              <a:rPr lang="cs-CZ" dirty="0"/>
              <a:t> SZ6700</a:t>
            </a:r>
            <a:br>
              <a:rPr lang="cs-CZ" dirty="0"/>
            </a:br>
            <a:r>
              <a:rPr lang="cs-CZ" dirty="0"/>
              <a:t>ALTOGEHTER: 120 hours</a:t>
            </a:r>
          </a:p>
        </p:txBody>
      </p:sp>
      <p:sp>
        <p:nvSpPr>
          <p:cNvPr id="17" name="Šipka dolů 24">
            <a:extLst>
              <a:ext uri="{FF2B5EF4-FFF2-40B4-BE49-F238E27FC236}">
                <a16:creationId xmlns:a16="http://schemas.microsoft.com/office/drawing/2014/main" id="{C77ED98F-6225-4F2D-AC00-088655CFDC68}"/>
              </a:ext>
            </a:extLst>
          </p:cNvPr>
          <p:cNvSpPr/>
          <p:nvPr/>
        </p:nvSpPr>
        <p:spPr>
          <a:xfrm rot="19600671">
            <a:off x="10582561" y="2384621"/>
            <a:ext cx="391886" cy="59715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8" name="Šipka dolů 23">
            <a:extLst>
              <a:ext uri="{FF2B5EF4-FFF2-40B4-BE49-F238E27FC236}">
                <a16:creationId xmlns:a16="http://schemas.microsoft.com/office/drawing/2014/main" id="{7F82EEBF-E1D6-4E3D-A3B9-F7E816ECAC87}"/>
              </a:ext>
            </a:extLst>
          </p:cNvPr>
          <p:cNvSpPr/>
          <p:nvPr/>
        </p:nvSpPr>
        <p:spPr>
          <a:xfrm rot="1892975">
            <a:off x="8288838" y="2391672"/>
            <a:ext cx="391886" cy="59715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9" name="Šipka dolů 24">
            <a:extLst>
              <a:ext uri="{FF2B5EF4-FFF2-40B4-BE49-F238E27FC236}">
                <a16:creationId xmlns:a16="http://schemas.microsoft.com/office/drawing/2014/main" id="{4CDDB609-39B0-4A01-AA53-A72918FD6832}"/>
              </a:ext>
            </a:extLst>
          </p:cNvPr>
          <p:cNvSpPr/>
          <p:nvPr/>
        </p:nvSpPr>
        <p:spPr>
          <a:xfrm>
            <a:off x="9459484" y="2384621"/>
            <a:ext cx="391886" cy="59715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6" name="Zaoblený obdélník 20">
            <a:extLst>
              <a:ext uri="{FF2B5EF4-FFF2-40B4-BE49-F238E27FC236}">
                <a16:creationId xmlns:a16="http://schemas.microsoft.com/office/drawing/2014/main" id="{3886F72E-3EF9-43FF-9B92-333B4DE606DC}"/>
              </a:ext>
            </a:extLst>
          </p:cNvPr>
          <p:cNvSpPr/>
          <p:nvPr/>
        </p:nvSpPr>
        <p:spPr>
          <a:xfrm>
            <a:off x="7234991" y="3178202"/>
            <a:ext cx="1421768" cy="89890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32 hours </a:t>
            </a:r>
          </a:p>
          <a:p>
            <a:pPr algn="ctr"/>
            <a:r>
              <a:rPr lang="cs-CZ" dirty="0" err="1"/>
              <a:t>Teaching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school</a:t>
            </a:r>
            <a:endParaRPr lang="cs-CZ" dirty="0"/>
          </a:p>
        </p:txBody>
      </p:sp>
      <p:sp>
        <p:nvSpPr>
          <p:cNvPr id="27" name="Zaoblený obdélník 20">
            <a:extLst>
              <a:ext uri="{FF2B5EF4-FFF2-40B4-BE49-F238E27FC236}">
                <a16:creationId xmlns:a16="http://schemas.microsoft.com/office/drawing/2014/main" id="{E1883166-5DDB-4C25-B6D2-AB9AE2213F7D}"/>
              </a:ext>
            </a:extLst>
          </p:cNvPr>
          <p:cNvSpPr/>
          <p:nvPr/>
        </p:nvSpPr>
        <p:spPr>
          <a:xfrm>
            <a:off x="8829399" y="3178202"/>
            <a:ext cx="1545786" cy="89890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48 hours </a:t>
            </a:r>
          </a:p>
          <a:p>
            <a:pPr algn="ctr"/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duties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school</a:t>
            </a:r>
            <a:endParaRPr lang="cs-CZ" dirty="0"/>
          </a:p>
        </p:txBody>
      </p:sp>
      <p:sp>
        <p:nvSpPr>
          <p:cNvPr id="28" name="Zaoblený obdélník 20">
            <a:extLst>
              <a:ext uri="{FF2B5EF4-FFF2-40B4-BE49-F238E27FC236}">
                <a16:creationId xmlns:a16="http://schemas.microsoft.com/office/drawing/2014/main" id="{4A7F7F39-2B84-4AF6-B162-25563DC092E8}"/>
              </a:ext>
            </a:extLst>
          </p:cNvPr>
          <p:cNvSpPr/>
          <p:nvPr/>
        </p:nvSpPr>
        <p:spPr>
          <a:xfrm>
            <a:off x="10547825" y="3178202"/>
            <a:ext cx="1421768" cy="898909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40 hours </a:t>
            </a:r>
          </a:p>
          <a:p>
            <a:pPr algn="ctr"/>
            <a:r>
              <a:rPr lang="cs-CZ" dirty="0" err="1"/>
              <a:t>Preparation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home</a:t>
            </a:r>
            <a:endParaRPr lang="cs-CZ" dirty="0"/>
          </a:p>
        </p:txBody>
      </p:sp>
      <p:sp>
        <p:nvSpPr>
          <p:cNvPr id="34" name="Šipka dolů 24">
            <a:extLst>
              <a:ext uri="{FF2B5EF4-FFF2-40B4-BE49-F238E27FC236}">
                <a16:creationId xmlns:a16="http://schemas.microsoft.com/office/drawing/2014/main" id="{D94454F2-BE40-48C9-9969-DC4AD49E2264}"/>
              </a:ext>
            </a:extLst>
          </p:cNvPr>
          <p:cNvSpPr/>
          <p:nvPr/>
        </p:nvSpPr>
        <p:spPr>
          <a:xfrm>
            <a:off x="7769687" y="4219009"/>
            <a:ext cx="391886" cy="59715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7" name="Šipka dolů 14">
            <a:extLst>
              <a:ext uri="{FF2B5EF4-FFF2-40B4-BE49-F238E27FC236}">
                <a16:creationId xmlns:a16="http://schemas.microsoft.com/office/drawing/2014/main" id="{26652838-85B9-4F5F-B648-C9FBB6383D58}"/>
              </a:ext>
            </a:extLst>
          </p:cNvPr>
          <p:cNvSpPr/>
          <p:nvPr/>
        </p:nvSpPr>
        <p:spPr>
          <a:xfrm>
            <a:off x="1573026" y="4219009"/>
            <a:ext cx="391886" cy="597159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8" name="Zaoblený obdélník 22">
            <a:extLst>
              <a:ext uri="{FF2B5EF4-FFF2-40B4-BE49-F238E27FC236}">
                <a16:creationId xmlns:a16="http://schemas.microsoft.com/office/drawing/2014/main" id="{A0A51DE7-AA09-4911-9522-16197A2A74AE}"/>
              </a:ext>
            </a:extLst>
          </p:cNvPr>
          <p:cNvSpPr/>
          <p:nvPr/>
        </p:nvSpPr>
        <p:spPr>
          <a:xfrm>
            <a:off x="6985410" y="5041014"/>
            <a:ext cx="1920929" cy="1040665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>
                <a:solidFill>
                  <a:schemeClr val="tx1"/>
                </a:solidFill>
              </a:rPr>
              <a:t>Own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Teaching</a:t>
            </a:r>
            <a:endParaRPr lang="cs-CZ" dirty="0">
              <a:solidFill>
                <a:schemeClr val="tx1"/>
              </a:solidFill>
            </a:endParaRPr>
          </a:p>
          <a:p>
            <a:pPr algn="ctr"/>
            <a:r>
              <a:rPr lang="cs-CZ" dirty="0">
                <a:solidFill>
                  <a:schemeClr val="tx1"/>
                </a:solidFill>
              </a:rPr>
              <a:t>AND/OR</a:t>
            </a:r>
          </a:p>
          <a:p>
            <a:pPr algn="ctr"/>
            <a:r>
              <a:rPr lang="cs-CZ" dirty="0">
                <a:solidFill>
                  <a:schemeClr val="tx1"/>
                </a:solidFill>
              </a:rPr>
              <a:t>Tandem </a:t>
            </a:r>
            <a:r>
              <a:rPr lang="cs-CZ" dirty="0" err="1">
                <a:solidFill>
                  <a:schemeClr val="tx1"/>
                </a:solidFill>
              </a:rPr>
              <a:t>teaching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with</a:t>
            </a:r>
            <a:r>
              <a:rPr lang="cs-CZ" dirty="0">
                <a:solidFill>
                  <a:schemeClr val="tx1"/>
                </a:solidFill>
              </a:rPr>
              <a:t> mentor 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AE1BEC72-67F9-4198-A7D1-11B3A38F8356}"/>
              </a:ext>
            </a:extLst>
          </p:cNvPr>
          <p:cNvSpPr txBox="1"/>
          <p:nvPr/>
        </p:nvSpPr>
        <p:spPr>
          <a:xfrm>
            <a:off x="2424468" y="308519"/>
            <a:ext cx="728998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Teaching Practice for Foreign Self-paying Students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46774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3">
            <a:extLst>
              <a:ext uri="{FF2B5EF4-FFF2-40B4-BE49-F238E27FC236}">
                <a16:creationId xmlns:a16="http://schemas.microsoft.com/office/drawing/2014/main" id="{1C2080FF-34D8-4F2A-8C08-24269F1E1D4D}"/>
              </a:ext>
            </a:extLst>
          </p:cNvPr>
          <p:cNvGrpSpPr/>
          <p:nvPr/>
        </p:nvGrpSpPr>
        <p:grpSpPr>
          <a:xfrm>
            <a:off x="1834718" y="1402670"/>
            <a:ext cx="8522563" cy="4102291"/>
            <a:chOff x="-1235054" y="629045"/>
            <a:chExt cx="8522563" cy="3047918"/>
          </a:xfrm>
          <a:solidFill>
            <a:schemeClr val="accent2"/>
          </a:solidFill>
        </p:grpSpPr>
        <p:sp>
          <p:nvSpPr>
            <p:cNvPr id="5" name="Zaoblený obdélník 4">
              <a:extLst>
                <a:ext uri="{FF2B5EF4-FFF2-40B4-BE49-F238E27FC236}">
                  <a16:creationId xmlns:a16="http://schemas.microsoft.com/office/drawing/2014/main" id="{4F57CA49-8A94-42F3-9F7D-F10EDBBA4915}"/>
                </a:ext>
              </a:extLst>
            </p:cNvPr>
            <p:cNvSpPr/>
            <p:nvPr/>
          </p:nvSpPr>
          <p:spPr>
            <a:xfrm>
              <a:off x="-1235054" y="629045"/>
              <a:ext cx="8522563" cy="733204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Courses</a:t>
              </a:r>
              <a:r>
                <a:rPr lang="cs-CZ" dirty="0"/>
                <a:t> PdZ000 / PdZ004 / SZ6641 / SZ6656 / SZ6694 / SZ6696</a:t>
              </a:r>
            </a:p>
          </p:txBody>
        </p:sp>
        <p:sp>
          <p:nvSpPr>
            <p:cNvPr id="10" name="Zaoblený obdélník 21">
              <a:extLst>
                <a:ext uri="{FF2B5EF4-FFF2-40B4-BE49-F238E27FC236}">
                  <a16:creationId xmlns:a16="http://schemas.microsoft.com/office/drawing/2014/main" id="{51413AB9-45A8-4755-8525-1D1150AC0949}"/>
                </a:ext>
              </a:extLst>
            </p:cNvPr>
            <p:cNvSpPr/>
            <p:nvPr/>
          </p:nvSpPr>
          <p:spPr>
            <a:xfrm>
              <a:off x="808664" y="2778054"/>
              <a:ext cx="4016403" cy="898909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Reflection on your Teaching Practice</a:t>
              </a:r>
              <a:r>
                <a:rPr lang="cs-CZ" dirty="0"/>
                <a:t>:</a:t>
              </a:r>
              <a:r>
                <a:rPr lang="en-US" dirty="0"/>
                <a:t> one meeting at Faculty of Education</a:t>
              </a:r>
            </a:p>
          </p:txBody>
        </p:sp>
        <p:sp>
          <p:nvSpPr>
            <p:cNvPr id="11" name="Šipka dolů 29">
              <a:extLst>
                <a:ext uri="{FF2B5EF4-FFF2-40B4-BE49-F238E27FC236}">
                  <a16:creationId xmlns:a16="http://schemas.microsoft.com/office/drawing/2014/main" id="{C77B0A98-ED7D-43EF-A8B9-DF1A4704B22A}"/>
                </a:ext>
              </a:extLst>
            </p:cNvPr>
            <p:cNvSpPr/>
            <p:nvPr/>
          </p:nvSpPr>
          <p:spPr>
            <a:xfrm>
              <a:off x="2318975" y="1599953"/>
              <a:ext cx="853633" cy="940397"/>
            </a:xfrm>
            <a:prstGeom prst="downArrow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</p:grpSp>
      <p:sp>
        <p:nvSpPr>
          <p:cNvPr id="6" name="TextovéPole 5">
            <a:extLst>
              <a:ext uri="{FF2B5EF4-FFF2-40B4-BE49-F238E27FC236}">
                <a16:creationId xmlns:a16="http://schemas.microsoft.com/office/drawing/2014/main" id="{C0943C86-8802-4B92-9F67-C2D7CD7D0F50}"/>
              </a:ext>
            </a:extLst>
          </p:cNvPr>
          <p:cNvSpPr txBox="1"/>
          <p:nvPr/>
        </p:nvSpPr>
        <p:spPr>
          <a:xfrm>
            <a:off x="2603006" y="336988"/>
            <a:ext cx="70096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i="0" dirty="0" err="1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Reflection</a:t>
            </a:r>
            <a:r>
              <a:rPr lang="cs-CZ" sz="24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on </a:t>
            </a:r>
            <a:r>
              <a:rPr lang="en-GB" sz="24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Teaching Practice for </a:t>
            </a:r>
            <a:r>
              <a:rPr lang="cs-CZ" sz="24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ALL</a:t>
            </a:r>
            <a:r>
              <a:rPr lang="en-GB" sz="2400" b="1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Students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58256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Information about Teaching Practice </a:t>
            </a:r>
            <a:endParaRPr/>
          </a:p>
        </p:txBody>
      </p:sp>
      <p:sp>
        <p:nvSpPr>
          <p:cNvPr id="122" name="Google Shape;122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dirty="0"/>
              <a:t>WEBSITE: </a:t>
            </a:r>
            <a:r>
              <a:rPr lang="cs-CZ" u="sng" dirty="0">
                <a:solidFill>
                  <a:schemeClr val="hlink"/>
                </a:solidFill>
                <a:hlinkClick r:id="rId3"/>
              </a:rPr>
              <a:t>https://www.ped.muni.cz/pedagogika/en/practice/teaching-practice</a:t>
            </a:r>
            <a:r>
              <a:rPr lang="cs-CZ" u="sng" dirty="0">
                <a:solidFill>
                  <a:schemeClr val="hlink"/>
                </a:solidFill>
              </a:rPr>
              <a:t>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cs-CZ" dirty="0"/>
              <a:t>STUDY MATERIALS (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System</a:t>
            </a:r>
            <a:r>
              <a:rPr lang="cs-CZ" dirty="0"/>
              <a:t>)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4"/>
          <p:cNvSpPr txBox="1">
            <a:spLocks noGrp="1"/>
          </p:cNvSpPr>
          <p:nvPr>
            <p:ph type="title"/>
          </p:nvPr>
        </p:nvSpPr>
        <p:spPr>
          <a:xfrm>
            <a:off x="838200" y="205327"/>
            <a:ext cx="10515600" cy="913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cs-CZ" sz="4800" b="1"/>
              <a:t>Important dates…</a:t>
            </a:r>
            <a:endParaRPr/>
          </a:p>
        </p:txBody>
      </p:sp>
      <p:sp>
        <p:nvSpPr>
          <p:cNvPr id="128" name="Google Shape;128;p4"/>
          <p:cNvSpPr txBox="1">
            <a:spLocks noGrp="1"/>
          </p:cNvSpPr>
          <p:nvPr>
            <p:ph type="body" idx="1"/>
          </p:nvPr>
        </p:nvSpPr>
        <p:spPr>
          <a:xfrm>
            <a:off x="838200" y="1251750"/>
            <a:ext cx="10515600" cy="5606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4000" b="1" dirty="0" err="1"/>
              <a:t>The</a:t>
            </a:r>
            <a:r>
              <a:rPr lang="cs-CZ" sz="4000" b="1" dirty="0"/>
              <a:t> start </a:t>
            </a:r>
            <a:r>
              <a:rPr lang="cs-CZ" sz="4000" b="1" dirty="0" err="1"/>
              <a:t>of</a:t>
            </a:r>
            <a:r>
              <a:rPr lang="cs-CZ" sz="4000" b="1" dirty="0"/>
              <a:t> </a:t>
            </a:r>
            <a:r>
              <a:rPr lang="cs-CZ" sz="4000" b="1" dirty="0" err="1"/>
              <a:t>your</a:t>
            </a:r>
            <a:r>
              <a:rPr lang="cs-CZ" sz="4000" b="1" dirty="0"/>
              <a:t> </a:t>
            </a:r>
            <a:r>
              <a:rPr lang="cs-CZ" sz="4000" b="1" dirty="0" err="1"/>
              <a:t>teaching</a:t>
            </a:r>
            <a:r>
              <a:rPr lang="cs-CZ" sz="4000" b="1" dirty="0"/>
              <a:t> </a:t>
            </a:r>
            <a:r>
              <a:rPr lang="cs-CZ" sz="4000" b="1" dirty="0" err="1"/>
              <a:t>practice</a:t>
            </a:r>
            <a:endParaRPr sz="40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71500" indent="-571500">
              <a:buClr>
                <a:srgbClr val="FF0000"/>
              </a:buClr>
              <a:buSzPct val="100000"/>
            </a:pP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Thursday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10.10.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at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7:45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at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chosen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school</a:t>
            </a:r>
            <a:endParaRPr sz="36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3600" b="1" dirty="0"/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4000" b="1" dirty="0" err="1"/>
              <a:t>The</a:t>
            </a:r>
            <a:r>
              <a:rPr lang="cs-CZ" sz="4000" b="1" dirty="0"/>
              <a:t> end </a:t>
            </a:r>
            <a:r>
              <a:rPr lang="cs-CZ" sz="4000" b="1" dirty="0" err="1"/>
              <a:t>of</a:t>
            </a:r>
            <a:r>
              <a:rPr lang="cs-CZ" sz="4000" b="1" dirty="0"/>
              <a:t> </a:t>
            </a:r>
            <a:r>
              <a:rPr lang="cs-CZ" sz="4000" b="1" dirty="0" err="1"/>
              <a:t>your</a:t>
            </a:r>
            <a:r>
              <a:rPr lang="cs-CZ" sz="4000" b="1" dirty="0"/>
              <a:t> </a:t>
            </a:r>
            <a:r>
              <a:rPr lang="cs-CZ" sz="4000" b="1" dirty="0" err="1"/>
              <a:t>teaching</a:t>
            </a:r>
            <a:r>
              <a:rPr lang="cs-CZ" sz="4000" b="1" dirty="0"/>
              <a:t> </a:t>
            </a:r>
            <a:r>
              <a:rPr lang="cs-CZ" sz="4000" b="1" dirty="0" err="1"/>
              <a:t>practice</a:t>
            </a:r>
            <a:endParaRPr sz="4000" b="1" dirty="0"/>
          </a:p>
          <a:p>
            <a:pPr marL="571500" indent="-571500">
              <a:buClr>
                <a:srgbClr val="FF0000"/>
              </a:buClr>
              <a:buSzPct val="100000"/>
            </a:pP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No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later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3600" dirty="0" err="1">
                <a:solidFill>
                  <a:srgbClr val="FF0000"/>
                </a:solidFill>
              </a:rPr>
              <a:t>than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20.12. 2024</a:t>
            </a:r>
            <a:endParaRPr dirty="0"/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40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4000" b="1" dirty="0" err="1"/>
              <a:t>Reflection</a:t>
            </a:r>
            <a:r>
              <a:rPr lang="cs-CZ" sz="4000" b="1" dirty="0"/>
              <a:t> on </a:t>
            </a:r>
            <a:r>
              <a:rPr lang="cs-CZ" sz="4000" b="1" dirty="0" err="1"/>
              <a:t>your</a:t>
            </a:r>
            <a:r>
              <a:rPr lang="cs-CZ" sz="4000" b="1" dirty="0"/>
              <a:t> </a:t>
            </a:r>
            <a:r>
              <a:rPr lang="cs-CZ" sz="4000" b="1" dirty="0" err="1"/>
              <a:t>practice</a:t>
            </a:r>
            <a:r>
              <a:rPr lang="cs-CZ" sz="4000" b="1" dirty="0"/>
              <a:t> </a:t>
            </a:r>
            <a:r>
              <a:rPr lang="cs-CZ" sz="4000" b="1" dirty="0" err="1"/>
              <a:t>at</a:t>
            </a:r>
            <a:r>
              <a:rPr lang="cs-CZ" sz="4000" b="1" dirty="0"/>
              <a:t> </a:t>
            </a:r>
            <a:r>
              <a:rPr lang="cs-CZ" sz="4000" b="1" dirty="0" err="1"/>
              <a:t>the</a:t>
            </a:r>
            <a:r>
              <a:rPr lang="cs-CZ" sz="4000" b="1" dirty="0"/>
              <a:t> </a:t>
            </a:r>
            <a:r>
              <a:rPr lang="cs-CZ" sz="4000" b="1" dirty="0" err="1"/>
              <a:t>Faculty</a:t>
            </a:r>
            <a:r>
              <a:rPr lang="cs-CZ" sz="4000" b="1" dirty="0"/>
              <a:t> </a:t>
            </a:r>
            <a:endParaRPr dirty="0"/>
          </a:p>
          <a:p>
            <a:pPr marL="571500" indent="-571500">
              <a:buClr>
                <a:srgbClr val="FF0000"/>
              </a:buClr>
              <a:buSzPct val="100000"/>
            </a:pP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Friday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22. 11. 14:00--15:50, </a:t>
            </a:r>
            <a:r>
              <a:rPr lang="cs-CZ" sz="3600" dirty="0" err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classroom</a:t>
            </a:r>
            <a:r>
              <a:rPr lang="cs-CZ" sz="36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38</a:t>
            </a:r>
            <a:endParaRPr dirty="0"/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36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4000" b="1" dirty="0" err="1"/>
              <a:t>Practice</a:t>
            </a:r>
            <a:r>
              <a:rPr lang="cs-CZ" sz="4000" b="1" dirty="0"/>
              <a:t> </a:t>
            </a:r>
            <a:r>
              <a:rPr lang="cs-CZ" sz="4000" b="1" dirty="0" err="1"/>
              <a:t>at</a:t>
            </a:r>
            <a:r>
              <a:rPr lang="cs-CZ" sz="4000" b="1" dirty="0"/>
              <a:t> LIPKA (</a:t>
            </a:r>
            <a:r>
              <a:rPr lang="cs-CZ" sz="4000" b="1" dirty="0" err="1"/>
              <a:t>only</a:t>
            </a:r>
            <a:r>
              <a:rPr lang="cs-CZ" sz="4000" b="1" dirty="0"/>
              <a:t> </a:t>
            </a:r>
            <a:r>
              <a:rPr lang="cs-CZ" sz="4000" b="1" dirty="0" err="1"/>
              <a:t>for</a:t>
            </a:r>
            <a:r>
              <a:rPr lang="cs-CZ" sz="4000" b="1" dirty="0"/>
              <a:t> </a:t>
            </a:r>
            <a:r>
              <a:rPr lang="cs-CZ" sz="4000" b="1" dirty="0" err="1"/>
              <a:t>students</a:t>
            </a:r>
            <a:r>
              <a:rPr lang="cs-CZ" sz="4000" b="1" dirty="0"/>
              <a:t> </a:t>
            </a:r>
            <a:r>
              <a:rPr lang="cs-CZ" sz="4000" b="1" dirty="0" err="1"/>
              <a:t>enrolled</a:t>
            </a:r>
            <a:r>
              <a:rPr lang="cs-CZ" sz="4000" b="1" dirty="0"/>
              <a:t> in PdZ004)</a:t>
            </a:r>
            <a:endParaRPr dirty="0"/>
          </a:p>
          <a:p>
            <a:pPr marL="742950" indent="-742950">
              <a:buClr>
                <a:srgbClr val="FF0000"/>
              </a:buClr>
              <a:buSzPct val="100000"/>
              <a:buFont typeface="Arial"/>
              <a:buAutoNum type="arabicPeriod"/>
            </a:pPr>
            <a:r>
              <a:rPr lang="cs-CZ" sz="3600" dirty="0" err="1">
                <a:solidFill>
                  <a:srgbClr val="FF0000"/>
                </a:solidFill>
              </a:rPr>
              <a:t>Orientation</a:t>
            </a:r>
            <a:r>
              <a:rPr lang="cs-CZ" sz="3600" dirty="0">
                <a:solidFill>
                  <a:srgbClr val="FF0000"/>
                </a:solidFill>
              </a:rPr>
              <a:t> tour (</a:t>
            </a:r>
            <a:r>
              <a:rPr lang="cs-CZ" sz="3600" dirty="0" err="1">
                <a:solidFill>
                  <a:srgbClr val="FF0000"/>
                </a:solidFill>
              </a:rPr>
              <a:t>approx</a:t>
            </a:r>
            <a:r>
              <a:rPr lang="cs-CZ" sz="3600" dirty="0">
                <a:solidFill>
                  <a:srgbClr val="FF0000"/>
                </a:solidFill>
              </a:rPr>
              <a:t>. 6 </a:t>
            </a:r>
            <a:r>
              <a:rPr lang="cs-CZ" sz="3600" dirty="0" err="1">
                <a:solidFill>
                  <a:srgbClr val="FF0000"/>
                </a:solidFill>
              </a:rPr>
              <a:t>hours</a:t>
            </a:r>
            <a:r>
              <a:rPr lang="cs-CZ" sz="3600" dirty="0">
                <a:solidFill>
                  <a:srgbClr val="FF0000"/>
                </a:solidFill>
              </a:rPr>
              <a:t>) - (</a:t>
            </a:r>
            <a:r>
              <a:rPr lang="cs-CZ" sz="3600" dirty="0" err="1">
                <a:solidFill>
                  <a:srgbClr val="FF0000"/>
                </a:solidFill>
              </a:rPr>
              <a:t>detailed</a:t>
            </a: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 err="1">
                <a:solidFill>
                  <a:srgbClr val="FF0000"/>
                </a:solidFill>
              </a:rPr>
              <a:t>info</a:t>
            </a: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 err="1">
                <a:solidFill>
                  <a:srgbClr val="FF0000"/>
                </a:solidFill>
              </a:rPr>
              <a:t>soon</a:t>
            </a:r>
            <a:r>
              <a:rPr lang="cs-CZ" sz="3600" dirty="0">
                <a:solidFill>
                  <a:srgbClr val="FF0000"/>
                </a:solidFill>
              </a:rPr>
              <a:t>)</a:t>
            </a:r>
          </a:p>
          <a:p>
            <a:pPr marL="742950" indent="-742950">
              <a:buClr>
                <a:srgbClr val="FF0000"/>
              </a:buClr>
              <a:buSzPct val="100000"/>
              <a:buFont typeface="Arial"/>
              <a:buAutoNum type="arabicPeriod"/>
            </a:pPr>
            <a:r>
              <a:rPr lang="en-US" sz="3600" dirty="0">
                <a:solidFill>
                  <a:srgbClr val="FF0000"/>
                </a:solidFill>
              </a:rPr>
              <a:t>Observing a lesson/activity in a selected club</a:t>
            </a:r>
            <a:r>
              <a:rPr lang="cs-CZ" sz="3600" dirty="0">
                <a:solidFill>
                  <a:srgbClr val="FF0000"/>
                </a:solidFill>
              </a:rPr>
              <a:t> (</a:t>
            </a:r>
            <a:r>
              <a:rPr lang="cs-CZ" sz="3600" dirty="0" err="1">
                <a:solidFill>
                  <a:srgbClr val="FF0000"/>
                </a:solidFill>
              </a:rPr>
              <a:t>approx</a:t>
            </a:r>
            <a:r>
              <a:rPr lang="cs-CZ" sz="3600" dirty="0">
                <a:solidFill>
                  <a:srgbClr val="FF0000"/>
                </a:solidFill>
              </a:rPr>
              <a:t>. 4 </a:t>
            </a:r>
            <a:r>
              <a:rPr lang="cs-CZ" sz="3600" dirty="0" err="1">
                <a:solidFill>
                  <a:srgbClr val="FF0000"/>
                </a:solidFill>
              </a:rPr>
              <a:t>hours</a:t>
            </a:r>
            <a:r>
              <a:rPr lang="cs-CZ" sz="3600" dirty="0">
                <a:solidFill>
                  <a:srgbClr val="FF0000"/>
                </a:solidFill>
              </a:rPr>
              <a:t>) – </a:t>
            </a:r>
            <a:r>
              <a:rPr lang="cs-CZ" sz="3600" dirty="0" err="1">
                <a:solidFill>
                  <a:srgbClr val="FF0000"/>
                </a:solidFill>
              </a:rPr>
              <a:t>dates</a:t>
            </a: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 err="1">
                <a:solidFill>
                  <a:srgbClr val="FF0000"/>
                </a:solidFill>
              </a:rPr>
              <a:t>specification</a:t>
            </a: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 err="1">
                <a:solidFill>
                  <a:srgbClr val="FF0000"/>
                </a:solidFill>
              </a:rPr>
              <a:t>during</a:t>
            </a: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 err="1">
                <a:solidFill>
                  <a:srgbClr val="FF0000"/>
                </a:solidFill>
              </a:rPr>
              <a:t>orientation</a:t>
            </a:r>
            <a:r>
              <a:rPr lang="cs-CZ" sz="3600" dirty="0">
                <a:solidFill>
                  <a:srgbClr val="FF0000"/>
                </a:solidFill>
              </a:rPr>
              <a:t> tour</a:t>
            </a:r>
          </a:p>
          <a:p>
            <a:pPr marL="742950" indent="-742950">
              <a:buClr>
                <a:srgbClr val="FF0000"/>
              </a:buClr>
              <a:buSzPct val="100000"/>
              <a:buFont typeface="Arial"/>
              <a:buAutoNum type="arabicPeriod"/>
            </a:pPr>
            <a:r>
              <a:rPr lang="cs-CZ" sz="3600" dirty="0" err="1">
                <a:solidFill>
                  <a:srgbClr val="FF0000"/>
                </a:solidFill>
              </a:rPr>
              <a:t>Leading</a:t>
            </a:r>
            <a:r>
              <a:rPr lang="cs-CZ" sz="3600" dirty="0">
                <a:solidFill>
                  <a:srgbClr val="FF0000"/>
                </a:solidFill>
              </a:rPr>
              <a:t> a </a:t>
            </a:r>
            <a:r>
              <a:rPr lang="cs-CZ" sz="3600" dirty="0" err="1">
                <a:solidFill>
                  <a:srgbClr val="FF0000"/>
                </a:solidFill>
              </a:rPr>
              <a:t>lesson</a:t>
            </a:r>
            <a:r>
              <a:rPr lang="cs-CZ" sz="3600" dirty="0">
                <a:solidFill>
                  <a:srgbClr val="FF0000"/>
                </a:solidFill>
              </a:rPr>
              <a:t>/</a:t>
            </a:r>
            <a:r>
              <a:rPr lang="en-US" sz="3600" dirty="0">
                <a:solidFill>
                  <a:srgbClr val="FF0000"/>
                </a:solidFill>
              </a:rPr>
              <a:t>activity</a:t>
            </a:r>
            <a:r>
              <a:rPr lang="cs-CZ" sz="3600" dirty="0">
                <a:solidFill>
                  <a:srgbClr val="FF0000"/>
                </a:solidFill>
              </a:rPr>
              <a:t> in a </a:t>
            </a:r>
            <a:r>
              <a:rPr lang="cs-CZ" sz="3600" dirty="0" err="1">
                <a:solidFill>
                  <a:srgbClr val="FF0000"/>
                </a:solidFill>
              </a:rPr>
              <a:t>selected</a:t>
            </a:r>
            <a:r>
              <a:rPr lang="cs-CZ" sz="3600" dirty="0">
                <a:solidFill>
                  <a:srgbClr val="FF0000"/>
                </a:solidFill>
              </a:rPr>
              <a:t> club (</a:t>
            </a:r>
            <a:r>
              <a:rPr lang="cs-CZ" sz="3600" dirty="0" err="1">
                <a:solidFill>
                  <a:srgbClr val="FF0000"/>
                </a:solidFill>
              </a:rPr>
              <a:t>approx</a:t>
            </a:r>
            <a:r>
              <a:rPr lang="cs-CZ" sz="3600" dirty="0">
                <a:solidFill>
                  <a:srgbClr val="FF0000"/>
                </a:solidFill>
              </a:rPr>
              <a:t>. 4 </a:t>
            </a:r>
            <a:r>
              <a:rPr lang="cs-CZ" sz="3600" dirty="0" err="1">
                <a:solidFill>
                  <a:srgbClr val="FF0000"/>
                </a:solidFill>
              </a:rPr>
              <a:t>hours</a:t>
            </a:r>
            <a:r>
              <a:rPr lang="cs-CZ" sz="3600" dirty="0">
                <a:solidFill>
                  <a:srgbClr val="FF0000"/>
                </a:solidFill>
              </a:rPr>
              <a:t>) – </a:t>
            </a:r>
            <a:r>
              <a:rPr lang="cs-CZ" sz="3600" dirty="0" err="1">
                <a:solidFill>
                  <a:srgbClr val="FF0000"/>
                </a:solidFill>
              </a:rPr>
              <a:t>dates</a:t>
            </a: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 err="1">
                <a:solidFill>
                  <a:srgbClr val="FF0000"/>
                </a:solidFill>
              </a:rPr>
              <a:t>specification</a:t>
            </a: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 err="1">
                <a:solidFill>
                  <a:srgbClr val="FF0000"/>
                </a:solidFill>
              </a:rPr>
              <a:t>during</a:t>
            </a:r>
            <a:r>
              <a:rPr lang="cs-CZ" sz="3600" dirty="0">
                <a:solidFill>
                  <a:srgbClr val="FF0000"/>
                </a:solidFill>
              </a:rPr>
              <a:t> </a:t>
            </a:r>
            <a:r>
              <a:rPr lang="cs-CZ" sz="3600" dirty="0" err="1">
                <a:solidFill>
                  <a:srgbClr val="FF0000"/>
                </a:solidFill>
              </a:rPr>
              <a:t>orientation</a:t>
            </a:r>
            <a:r>
              <a:rPr lang="cs-CZ" sz="3600" dirty="0">
                <a:solidFill>
                  <a:srgbClr val="FF0000"/>
                </a:solidFill>
              </a:rPr>
              <a:t> tour</a:t>
            </a:r>
          </a:p>
          <a:p>
            <a:pPr marL="742950" indent="-742950">
              <a:buClr>
                <a:srgbClr val="FF0000"/>
              </a:buClr>
              <a:buSzPct val="100000"/>
              <a:buFont typeface="Arial"/>
              <a:buAutoNum type="arabicPeriod"/>
            </a:pPr>
            <a:endParaRPr lang="cs-CZ" sz="3600" dirty="0">
              <a:solidFill>
                <a:srgbClr val="FF0000"/>
              </a:solidFill>
            </a:endParaRPr>
          </a:p>
          <a:p>
            <a:pPr marL="742950" lvl="0" indent="-74295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ct val="100000"/>
              <a:buAutoNum type="arabicPeriod"/>
            </a:pPr>
            <a:endParaRPr lang="cs-CZ" sz="3600" dirty="0">
              <a:solidFill>
                <a:srgbClr val="FF0000"/>
              </a:solidFill>
            </a:endParaRPr>
          </a:p>
          <a:p>
            <a:pPr marL="0" lvl="0" indent="0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36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5"/>
          <p:cNvSpPr txBox="1">
            <a:spLocks noGrp="1"/>
          </p:cNvSpPr>
          <p:nvPr>
            <p:ph type="title"/>
          </p:nvPr>
        </p:nvSpPr>
        <p:spPr>
          <a:xfrm>
            <a:off x="838200" y="68216"/>
            <a:ext cx="10515600" cy="8646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 err="1"/>
              <a:t>Credits</a:t>
            </a:r>
            <a:r>
              <a:rPr lang="cs-CZ" b="1" dirty="0"/>
              <a:t> </a:t>
            </a:r>
            <a:r>
              <a:rPr lang="cs-CZ" b="1" dirty="0" err="1"/>
              <a:t>requirements</a:t>
            </a:r>
            <a:r>
              <a:rPr lang="cs-CZ" b="1" dirty="0"/>
              <a:t> </a:t>
            </a:r>
            <a:endParaRPr dirty="0"/>
          </a:p>
        </p:txBody>
      </p:sp>
      <p:sp>
        <p:nvSpPr>
          <p:cNvPr id="134" name="Google Shape;134;p5"/>
          <p:cNvSpPr txBox="1">
            <a:spLocks noGrp="1"/>
          </p:cNvSpPr>
          <p:nvPr>
            <p:ph type="body" idx="1"/>
          </p:nvPr>
        </p:nvSpPr>
        <p:spPr>
          <a:xfrm>
            <a:off x="838200" y="1052944"/>
            <a:ext cx="11159836" cy="5606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 dirty="0">
                <a:highlight>
                  <a:srgbClr val="FFFF00"/>
                </a:highlight>
              </a:rPr>
              <a:t>1. </a:t>
            </a:r>
            <a:r>
              <a:rPr lang="cs-CZ" dirty="0" err="1"/>
              <a:t>Follow</a:t>
            </a:r>
            <a:r>
              <a:rPr lang="cs-CZ" dirty="0"/>
              <a:t> </a:t>
            </a:r>
            <a:r>
              <a:rPr lang="cs-CZ" dirty="0" err="1"/>
              <a:t>instructions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mentor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 dirty="0">
                <a:highlight>
                  <a:srgbClr val="FFFF00"/>
                </a:highlight>
              </a:rPr>
              <a:t>2. </a:t>
            </a:r>
            <a:r>
              <a:rPr lang="cs-CZ" dirty="0" err="1"/>
              <a:t>Send</a:t>
            </a:r>
            <a:r>
              <a:rPr lang="cs-CZ" dirty="0"/>
              <a:t> </a:t>
            </a:r>
            <a:r>
              <a:rPr lang="cs-CZ" dirty="0" err="1"/>
              <a:t>following</a:t>
            </a:r>
            <a:r>
              <a:rPr lang="cs-CZ" dirty="0"/>
              <a:t> </a:t>
            </a:r>
            <a:r>
              <a:rPr lang="cs-CZ" dirty="0" err="1"/>
              <a:t>documents</a:t>
            </a:r>
            <a:r>
              <a:rPr lang="cs-CZ" dirty="0"/>
              <a:t> to Petr Svojanovský </a:t>
            </a:r>
            <a:r>
              <a:rPr lang="cs-CZ" sz="2000" dirty="0"/>
              <a:t>(</a:t>
            </a:r>
            <a:r>
              <a:rPr lang="cs-CZ" sz="2000" u="sng" dirty="0">
                <a:solidFill>
                  <a:schemeClr val="hlink"/>
                </a:solidFill>
                <a:hlinkClick r:id="rId3"/>
              </a:rPr>
              <a:t>svojanovsky@ped.muni.cz</a:t>
            </a:r>
            <a:r>
              <a:rPr lang="cs-CZ" sz="2000" dirty="0"/>
              <a:t>)</a:t>
            </a:r>
          </a:p>
          <a:p>
            <a:pPr marL="0" indent="0">
              <a:buSzPts val="2800"/>
              <a:buNone/>
            </a:pPr>
            <a:br>
              <a:rPr lang="cs-CZ" sz="2000" dirty="0"/>
            </a:br>
            <a:r>
              <a:rPr lang="cs-CZ" sz="2000" dirty="0"/>
              <a:t>PdZ000 / SZ6700 / SZ6640 / SZ6650 / SZ6693 / SZ6695</a:t>
            </a:r>
          </a:p>
          <a:p>
            <a:pPr algn="l">
              <a:buFont typeface="+mj-lt"/>
              <a:buAutoNum type="arabicPeriod"/>
            </a:pPr>
            <a:r>
              <a:rPr lang="en-US" sz="1800" b="0" i="0" u="sng" dirty="0">
                <a:solidFill>
                  <a:srgbClr val="0000DC"/>
                </a:solidFill>
                <a:effectLst/>
                <a:latin typeface="Arial" panose="020B0604020202020204" pitchFamily="34" charset="0"/>
                <a:hlinkClick r:id="rId4" tooltip="List Of Activities Done By Student At Teaching Practice"/>
              </a:rPr>
              <a:t>Overview of activities performed by the student during the internship</a:t>
            </a:r>
            <a:endParaRPr lang="en-US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sz="1800" b="0" i="0" u="sng" dirty="0">
                <a:solidFill>
                  <a:srgbClr val="0000DC"/>
                </a:solidFill>
                <a:effectLst/>
                <a:latin typeface="Arial" panose="020B0604020202020204" pitchFamily="34" charset="0"/>
                <a:hlinkClick r:id="rId5" tooltip="Self Evaluation Of Student Teacher Teaching Practice"/>
              </a:rPr>
              <a:t>Self/evaluation sheet</a:t>
            </a:r>
            <a:endParaRPr lang="en-US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cs-CZ" sz="20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cs-CZ" sz="2000" dirty="0"/>
              <a:t>PdZ004</a:t>
            </a:r>
          </a:p>
          <a:p>
            <a:pPr algn="l">
              <a:buFont typeface="+mj-lt"/>
              <a:buAutoNum type="arabicPeriod"/>
            </a:pPr>
            <a:r>
              <a:rPr lang="en-US" sz="2000" b="0" i="0" u="sng" dirty="0">
                <a:solidFill>
                  <a:srgbClr val="0000DC"/>
                </a:solidFill>
                <a:effectLst/>
                <a:latin typeface="Arial" panose="020B0604020202020204" pitchFamily="34" charset="0"/>
                <a:hlinkClick r:id="rId4" tooltip="List Of Activities Done By Student At Teaching Practice"/>
              </a:rPr>
              <a:t>Overview of activities performed by the student during the internship</a:t>
            </a:r>
            <a:endParaRPr lang="en-US" sz="2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en-US" sz="2000" b="0" i="0" u="sng" dirty="0">
                <a:solidFill>
                  <a:srgbClr val="0000DC"/>
                </a:solidFill>
                <a:effectLst/>
                <a:latin typeface="Arial" panose="020B0604020202020204" pitchFamily="34" charset="0"/>
                <a:hlinkClick r:id="rId5" tooltip="Self Evaluation Of Student Teacher Teaching Practice"/>
              </a:rPr>
              <a:t>Self/evaluation sheet</a:t>
            </a:r>
            <a:endParaRPr lang="cs-CZ" sz="2000" b="0" i="0" u="sng" dirty="0">
              <a:solidFill>
                <a:srgbClr val="0000DC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+mj-lt"/>
              <a:buAutoNum type="arabicPeriod"/>
            </a:pPr>
            <a:r>
              <a:rPr lang="cs-CZ" sz="2000" dirty="0">
                <a:solidFill>
                  <a:schemeClr val="tx1"/>
                </a:solidFill>
              </a:rPr>
              <a:t>A </a:t>
            </a:r>
            <a:r>
              <a:rPr lang="en-US" sz="2000" dirty="0">
                <a:solidFill>
                  <a:schemeClr val="tx1"/>
                </a:solidFill>
              </a:rPr>
              <a:t>brief report (maximum 1 page) summarizing your experiences from the second part of your teaching practice at </a:t>
            </a:r>
            <a:r>
              <a:rPr lang="en-US" sz="2000" dirty="0" err="1">
                <a:solidFill>
                  <a:schemeClr val="tx1"/>
                </a:solidFill>
              </a:rPr>
              <a:t>Lipka</a:t>
            </a:r>
            <a:r>
              <a:rPr lang="en-US" sz="2000" dirty="0">
                <a:solidFill>
                  <a:schemeClr val="tx1"/>
                </a:solidFill>
              </a:rPr>
              <a:t>: What insights have you gained?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cs-CZ" sz="2000" dirty="0"/>
          </a:p>
          <a:p>
            <a:pPr marL="0" indent="0">
              <a:buClr>
                <a:schemeClr val="dk1"/>
              </a:buClr>
              <a:buSzPts val="2800"/>
              <a:buNone/>
            </a:pPr>
            <a:r>
              <a:rPr lang="cs-CZ" dirty="0">
                <a:highlight>
                  <a:srgbClr val="FFFF00"/>
                </a:highlight>
              </a:rPr>
              <a:t>3. </a:t>
            </a:r>
            <a:r>
              <a:rPr lang="en-US" dirty="0"/>
              <a:t>Attend a meeting related to the reflection on your practice at the faculty</a:t>
            </a:r>
            <a:r>
              <a:rPr lang="cs-CZ" dirty="0"/>
              <a:t> </a:t>
            </a:r>
            <a:r>
              <a:rPr lang="cs-CZ" sz="2000" dirty="0"/>
              <a:t>(PdZ000 / PdZ004 / SZ6641 / SZ6656 / SZ6694 / SZ6696)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70C0"/>
              </a:buClr>
              <a:buSzPts val="2400"/>
              <a:buChar char="•"/>
            </a:pPr>
            <a:endParaRPr lang="cs-CZ" sz="1800"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70C0"/>
              </a:buClr>
              <a:buSzPts val="2400"/>
              <a:buChar char="•"/>
            </a:pPr>
            <a:endParaRPr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7FDE91-9FB0-4FA3-8BAD-B60B5AE1D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Choosing</a:t>
            </a:r>
            <a:r>
              <a:rPr lang="cs-CZ" b="1" dirty="0"/>
              <a:t> </a:t>
            </a:r>
            <a:r>
              <a:rPr lang="cs-CZ" b="1" dirty="0" err="1"/>
              <a:t>your</a:t>
            </a:r>
            <a:r>
              <a:rPr lang="cs-CZ" b="1" dirty="0"/>
              <a:t> </a:t>
            </a:r>
            <a:r>
              <a:rPr lang="cs-CZ" b="1" dirty="0" err="1"/>
              <a:t>school</a:t>
            </a:r>
            <a:r>
              <a:rPr lang="cs-CZ" b="1" dirty="0"/>
              <a:t>..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0C4655-C6F0-4C04-B92B-55BB66992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16130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459</Words>
  <Application>Microsoft Office PowerPoint</Application>
  <PresentationFormat>Širokoúhlá obrazovka</PresentationFormat>
  <Paragraphs>85</Paragraphs>
  <Slides>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Aptos</vt:lpstr>
      <vt:lpstr>Arial</vt:lpstr>
      <vt:lpstr>Calibri</vt:lpstr>
      <vt:lpstr>Calibri Light</vt:lpstr>
      <vt:lpstr>Roboto</vt:lpstr>
      <vt:lpstr>Motiv Office</vt:lpstr>
      <vt:lpstr>Prezentace aplikace PowerPoint</vt:lpstr>
      <vt:lpstr>Prezentace aplikace PowerPoint</vt:lpstr>
      <vt:lpstr>Prezentace aplikace PowerPoint</vt:lpstr>
      <vt:lpstr>Information about Teaching Practice </vt:lpstr>
      <vt:lpstr>Important dates…</vt:lpstr>
      <vt:lpstr>Credits requirements </vt:lpstr>
      <vt:lpstr>Choosing your school..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Admin-01</dc:creator>
  <cp:lastModifiedBy>Petr Svojanovský </cp:lastModifiedBy>
  <cp:revision>39</cp:revision>
  <dcterms:created xsi:type="dcterms:W3CDTF">2019-05-28T09:02:18Z</dcterms:created>
  <dcterms:modified xsi:type="dcterms:W3CDTF">2024-09-20T15:59:59Z</dcterms:modified>
</cp:coreProperties>
</file>