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revisionInfo.xml" ContentType="application/vnd.ms-powerpoint.revision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22"/>
  </p:notesMasterIdLst>
  <p:handoutMasterIdLst>
    <p:handoutMasterId r:id="rId23"/>
  </p:handoutMasterIdLst>
  <p:sldIdLst>
    <p:sldId id="257" r:id="rId2"/>
    <p:sldId id="320" r:id="rId3"/>
    <p:sldId id="339" r:id="rId4"/>
    <p:sldId id="322" r:id="rId5"/>
    <p:sldId id="323" r:id="rId6"/>
    <p:sldId id="324" r:id="rId7"/>
    <p:sldId id="325"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4460A3-FFE6-18CA-1E9C-BE423F2128CC}" name="Milena Alday Delgado" initials="" userId="S::42797@muni.cz::e90fe3ea-e7ca-43e7-931d-152a47de8ac3" providerId="AD"/>
  <p188:author id="{533083DD-B918-CFAB-D6B8-D47EA1CA8DEC}" name="Petra Vystrčilová" initials="PV" userId="S::319967@muni.cz::41952718-cff1-4120-9d09-0cdd27706892" providerId="AD"/>
  <p188:author id="{8F47A4E3-3E58-DC6A-970D-E9F8A9B8F93A}" name="Alena Hooperová" initials="AH" userId="S::190957@muni.cz::379412ec-0d10-4b08-b59f-cb6c323610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300"/>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252B9D-D6C2-67BF-531C-F4940396CF49}" v="56" dt="2024-10-01T14:26:03.283"/>
    <p1510:client id="{1CC3E4C5-DABD-4290-897B-A9D0D105C72F}" v="36" dt="2024-10-03T06:12:44.343"/>
    <p1510:client id="{239F4068-5821-9ECE-AEEE-A91C7E7FA676}" v="5" dt="2024-10-03T06:28:09.701"/>
    <p1510:client id="{EE2A63F9-AF2F-A712-3BA2-8A1C13112A01}" v="6" dt="2024-10-03T06:11:25.979"/>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158" y="1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cs-CZ"/>
              <a:t>Kliknutím vložíte nadpis</a:t>
            </a:r>
            <a:endParaRPr lang="cs-CZ" noProof="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a:t>Kliknutím vložíte podnadpis</a:t>
            </a:r>
          </a:p>
        </p:txBody>
      </p:sp>
      <p:pic>
        <p:nvPicPr>
          <p:cNvPr id="9" name="Grafický objekt 8">
            <a:extLst>
              <a:ext uri="{FF2B5EF4-FFF2-40B4-BE49-F238E27FC236}">
                <a16:creationId xmlns="" xmlns:a16="http://schemas.microsoft.com/office/drawing/2014/main" id="{D816079F-E2A1-904D-9C9C-7B3F5A32F2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8799" cy="106839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cs-CZ" noProof="0"/>
              <a:t>Kliknutím vložíte text</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cs-CZ" noProof="0"/>
              <a:t>Kliknutím vložíte text</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cs-CZ" noProof="0"/>
              <a:t>Kliknutím vložíte text</a:t>
            </a:r>
          </a:p>
        </p:txBody>
      </p:sp>
      <p:pic>
        <p:nvPicPr>
          <p:cNvPr id="16" name="Grafický objekt 5">
            <a:extLst>
              <a:ext uri="{FF2B5EF4-FFF2-40B4-BE49-F238E27FC236}">
                <a16:creationId xmlns="" xmlns:a16="http://schemas.microsoft.com/office/drawing/2014/main" id="{251D8E84-EA85-D448-8EE9-B92099C662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Grafický objekt 5">
            <a:extLst>
              <a:ext uri="{FF2B5EF4-FFF2-40B4-BE49-F238E27FC236}">
                <a16:creationId xmlns="" xmlns:a16="http://schemas.microsoft.com/office/drawing/2014/main" id="{DDD67FDD-68E4-9143-A194-D74F4F43343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11" name="Nadpis 6">
            <a:extLst>
              <a:ext uri="{FF2B5EF4-FFF2-40B4-BE49-F238E27FC236}">
                <a16:creationId xmlns=""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cs-CZ"/>
              <a:t>Kliknutím vložíte nadpis</a:t>
            </a:r>
          </a:p>
        </p:txBody>
      </p:sp>
      <p:sp>
        <p:nvSpPr>
          <p:cNvPr id="12" name="Podnadpis 2">
            <a:extLst>
              <a:ext uri="{FF2B5EF4-FFF2-40B4-BE49-F238E27FC236}">
                <a16:creationId xmlns=""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a:t>Kliknutím vložíte podnadpis</a:t>
            </a:r>
          </a:p>
        </p:txBody>
      </p:sp>
      <p:sp>
        <p:nvSpPr>
          <p:cNvPr id="9" name="Zástupný symbol pro obrázek 7">
            <a:extLst>
              <a:ext uri="{FF2B5EF4-FFF2-40B4-BE49-F238E27FC236}">
                <a16:creationId xmlns=""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cs-CZ"/>
              <a:t>Kliknutím na ikonu vložíte obrázek</a:t>
            </a:r>
          </a:p>
        </p:txBody>
      </p:sp>
      <p:sp>
        <p:nvSpPr>
          <p:cNvPr id="7" name="Zástupný symbol pro zápatí 1">
            <a:extLst>
              <a:ext uri="{FF2B5EF4-FFF2-40B4-BE49-F238E27FC236}">
                <a16:creationId xmlns=""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cs-CZ"/>
              <a:t>zápatí prezentace</a:t>
            </a:r>
          </a:p>
        </p:txBody>
      </p:sp>
      <p:pic>
        <p:nvPicPr>
          <p:cNvPr id="10" name="Grafický objekt 8">
            <a:extLst>
              <a:ext uri="{FF2B5EF4-FFF2-40B4-BE49-F238E27FC236}">
                <a16:creationId xmlns="" xmlns:a16="http://schemas.microsoft.com/office/drawing/2014/main" id="{186904FF-55B2-814C-8503-8F750F237D8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8799" cy="106839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cs-CZ"/>
              <a:t>Kliknutím vložíte nadpis</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a:t>Kliknutím vložíte podnadpis</a:t>
            </a:r>
          </a:p>
        </p:txBody>
      </p:sp>
      <p:pic>
        <p:nvPicPr>
          <p:cNvPr id="10" name="Grafický objekt 8">
            <a:extLst>
              <a:ext uri="{FF2B5EF4-FFF2-40B4-BE49-F238E27FC236}">
                <a16:creationId xmlns="" xmlns:a16="http://schemas.microsoft.com/office/drawing/2014/main" id="{B7EC3E44-60F5-6142-B879-7DD80C1E9EA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8799" cy="1068391"/>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cs-CZ"/>
              <a:t>Kliknutím vložíte nadpis</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a:t>Kliknutím vložíte podnadpis</a:t>
            </a:r>
          </a:p>
        </p:txBody>
      </p:sp>
      <p:sp>
        <p:nvSpPr>
          <p:cNvPr id="10" name="Zástupný symbol pro obrázek 7">
            <a:extLst>
              <a:ext uri="{FF2B5EF4-FFF2-40B4-BE49-F238E27FC236}">
                <a16:creationId xmlns=""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cs-CZ"/>
              <a:t>Kliknutím na ikonu vložíte obrázek</a:t>
            </a:r>
          </a:p>
        </p:txBody>
      </p:sp>
      <p:sp>
        <p:nvSpPr>
          <p:cNvPr id="12" name="Zástupný symbol pro zápatí 2">
            <a:extLst>
              <a:ext uri="{FF2B5EF4-FFF2-40B4-BE49-F238E27FC236}">
                <a16:creationId xmlns=""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cs-CZ"/>
              <a:t>zápatí prezentace</a:t>
            </a:r>
          </a:p>
        </p:txBody>
      </p:sp>
      <p:pic>
        <p:nvPicPr>
          <p:cNvPr id="11" name="Grafický objekt 8">
            <a:extLst>
              <a:ext uri="{FF2B5EF4-FFF2-40B4-BE49-F238E27FC236}">
                <a16:creationId xmlns="" xmlns:a16="http://schemas.microsoft.com/office/drawing/2014/main" id="{635A6DBC-DB80-9647-B267-17E9A9A8AC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8799" cy="1068391"/>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cs-CZ"/>
              <a:t>Kliknutím na ikonu vložíte obrázek.</a:t>
            </a:r>
          </a:p>
        </p:txBody>
      </p:sp>
      <p:sp>
        <p:nvSpPr>
          <p:cNvPr id="7" name="Zástupný symbol pro text 5">
            <a:extLst>
              <a:ext uri="{FF2B5EF4-FFF2-40B4-BE49-F238E27FC236}">
                <a16:creationId xmlns=""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pic>
        <p:nvPicPr>
          <p:cNvPr id="9" name="Grafický objekt 5">
            <a:extLst>
              <a:ext uri="{FF2B5EF4-FFF2-40B4-BE49-F238E27FC236}">
                <a16:creationId xmlns="" xmlns:a16="http://schemas.microsoft.com/office/drawing/2014/main" id="{38E54EF0-AC4F-BE42-B3C9-EBE082A37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1"/>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2" name="Grafický objekt 1">
            <a:extLst>
              <a:ext uri="{FF2B5EF4-FFF2-40B4-BE49-F238E27FC236}">
                <a16:creationId xmlns="" xmlns:a16="http://schemas.microsoft.com/office/drawing/2014/main" id="{99DDF373-DAF6-45FC-9BE7-AC33B6CEFD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505600" y="2012703"/>
            <a:ext cx="4132799" cy="283259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1017" y="2731338"/>
            <a:ext cx="5381966"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hasCustomPrompt="1"/>
          </p:nvPr>
        </p:nvSpPr>
        <p:spPr/>
        <p:txBody>
          <a:bodyPr/>
          <a:lstStyle/>
          <a:p>
            <a:r>
              <a:rPr lang="cs-CZ"/>
              <a:t>Kliknutím vložíte nadpis</a:t>
            </a:r>
          </a:p>
        </p:txBody>
      </p:sp>
      <p:sp>
        <p:nvSpPr>
          <p:cNvPr id="8" name="Zástupný symbol pro obsah 2">
            <a:extLst>
              <a:ext uri="{FF2B5EF4-FFF2-40B4-BE49-F238E27FC236}">
                <a16:creationId xmlns=""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7" name="Grafický objekt 5">
            <a:extLst>
              <a:ext uri="{FF2B5EF4-FFF2-40B4-BE49-F238E27FC236}">
                <a16:creationId xmlns="" xmlns:a16="http://schemas.microsoft.com/office/drawing/2014/main" id="{544C2213-2481-1D43-98DB-CC9BFF14003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hasCustomPrompt="1"/>
          </p:nvPr>
        </p:nvSpPr>
        <p:spPr/>
        <p:txBody>
          <a:bodyPr/>
          <a:lstStyle/>
          <a:p>
            <a:r>
              <a:rPr lang="cs-CZ"/>
              <a:t>Kliknutím vložíte nadpis</a:t>
            </a:r>
          </a:p>
        </p:txBody>
      </p:sp>
      <p:sp>
        <p:nvSpPr>
          <p:cNvPr id="10" name="Zástupný symbol pro obsah 2">
            <a:extLst>
              <a:ext uri="{FF2B5EF4-FFF2-40B4-BE49-F238E27FC236}">
                <a16:creationId xmlns=""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9" name="Grafický objekt 5">
            <a:extLst>
              <a:ext uri="{FF2B5EF4-FFF2-40B4-BE49-F238E27FC236}">
                <a16:creationId xmlns="" xmlns:a16="http://schemas.microsoft.com/office/drawing/2014/main" id="{EC4C054D-8847-4544-A33E-5A3C9D61CA5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hasCustomPrompt="1"/>
          </p:nvPr>
        </p:nvSpPr>
        <p:spPr/>
        <p:txBody>
          <a:bodyPr/>
          <a:lstStyle/>
          <a:p>
            <a:r>
              <a:rPr lang="cs-CZ"/>
              <a:t>Kliknutím vložíte nadpis</a:t>
            </a:r>
          </a:p>
        </p:txBody>
      </p:sp>
      <p:sp>
        <p:nvSpPr>
          <p:cNvPr id="8" name="Zástupný symbol pro obsah 2">
            <a:extLst>
              <a:ext uri="{FF2B5EF4-FFF2-40B4-BE49-F238E27FC236}">
                <a16:creationId xmlns=""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
        <p:nvSpPr>
          <p:cNvPr id="9" name="Zástupný symbol pro obsah 2">
            <a:extLst>
              <a:ext uri="{FF2B5EF4-FFF2-40B4-BE49-F238E27FC236}">
                <a16:creationId xmlns=""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1" name="Grafický objekt 5">
            <a:extLst>
              <a:ext uri="{FF2B5EF4-FFF2-40B4-BE49-F238E27FC236}">
                <a16:creationId xmlns="" xmlns:a16="http://schemas.microsoft.com/office/drawing/2014/main" id="{2EA4BEBC-4725-FD40-B35B-C5DA2AE861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a:t>Kliknutím vložíte nadpis</a:t>
            </a:r>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sp>
        <p:nvSpPr>
          <p:cNvPr id="11" name="Zástupný symbol pro obsah 2">
            <a:extLst>
              <a:ext uri="{FF2B5EF4-FFF2-40B4-BE49-F238E27FC236}">
                <a16:creationId xmlns=""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
        <p:nvSpPr>
          <p:cNvPr id="13" name="Zástupný symbol pro obsah 2">
            <a:extLst>
              <a:ext uri="{FF2B5EF4-FFF2-40B4-BE49-F238E27FC236}">
                <a16:creationId xmlns=""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2" name="Grafický objekt 5">
            <a:extLst>
              <a:ext uri="{FF2B5EF4-FFF2-40B4-BE49-F238E27FC236}">
                <a16:creationId xmlns="" xmlns:a16="http://schemas.microsoft.com/office/drawing/2014/main" id="{F2FF03BB-F110-334E-898B-290BDFB038D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a:t>Kliknutím vložíte nadpis</a:t>
            </a:r>
          </a:p>
        </p:txBody>
      </p:sp>
      <p:sp>
        <p:nvSpPr>
          <p:cNvPr id="3" name="Zástupný symbol pro zápatí 2">
            <a:extLst>
              <a:ext uri="{FF2B5EF4-FFF2-40B4-BE49-F238E27FC236}">
                <a16:creationId xmlns="" xmlns:a16="http://schemas.microsoft.com/office/drawing/2014/main" id="{1E1D20B9-1A33-484F-AB08-D95E85A9CB29}"/>
              </a:ext>
            </a:extLst>
          </p:cNvPr>
          <p:cNvSpPr>
            <a:spLocks noGrp="1"/>
          </p:cNvSpPr>
          <p:nvPr>
            <p:ph type="ftr" sz="quarter" idx="10"/>
          </p:nvPr>
        </p:nvSpPr>
        <p:spPr/>
        <p:txBody>
          <a:bodyPr/>
          <a:lstStyle/>
          <a:p>
            <a:r>
              <a:rPr lang="cs-CZ"/>
              <a:t>zápatí prezentace</a:t>
            </a:r>
          </a:p>
        </p:txBody>
      </p:sp>
      <p:sp>
        <p:nvSpPr>
          <p:cNvPr id="4" name="Zástupný symbol pro číslo snímku 3">
            <a:extLst>
              <a:ext uri="{FF2B5EF4-FFF2-40B4-BE49-F238E27FC236}">
                <a16:creationId xmlns=""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Zástupný symbol pro obsah 2">
            <a:extLst>
              <a:ext uri="{FF2B5EF4-FFF2-40B4-BE49-F238E27FC236}">
                <a16:creationId xmlns=""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p:txBody>
      </p:sp>
      <p:sp>
        <p:nvSpPr>
          <p:cNvPr id="8" name="Zástupný symbol pro obrázek 7">
            <a:extLst>
              <a:ext uri="{FF2B5EF4-FFF2-40B4-BE49-F238E27FC236}">
                <a16:creationId xmlns=""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cs-CZ"/>
              <a:t>Kliknutím na ikonu vložíte obrázek</a:t>
            </a:r>
          </a:p>
        </p:txBody>
      </p:sp>
      <p:sp>
        <p:nvSpPr>
          <p:cNvPr id="11" name="Zástupný symbol pro text 7">
            <a:extLst>
              <a:ext uri="{FF2B5EF4-FFF2-40B4-BE49-F238E27FC236}">
                <a16:creationId xmlns=""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pic>
        <p:nvPicPr>
          <p:cNvPr id="10" name="Grafický objekt 5">
            <a:extLst>
              <a:ext uri="{FF2B5EF4-FFF2-40B4-BE49-F238E27FC236}">
                <a16:creationId xmlns="" xmlns:a16="http://schemas.microsoft.com/office/drawing/2014/main" id="{1C29E400-CAA5-674E-9459-BC525406BCB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cs-CZ" noProof="0"/>
              <a:t>Kliknutím vložíte text</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cs-CZ" noProof="0"/>
              <a:t>Kliknutím vložíte text</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cs-CZ" noProof="0"/>
              <a:t>Kliknutím vložíte text</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cs-CZ" noProof="0"/>
              <a:t>Kliknutím vložíte text</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cs-CZ" noProof="0"/>
              <a:t>Kliknutím vložíte text</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a:t>Kliknutím vložíte nadpis</a:t>
            </a:r>
          </a:p>
        </p:txBody>
      </p:sp>
      <p:pic>
        <p:nvPicPr>
          <p:cNvPr id="22" name="Grafický objekt 5">
            <a:extLst>
              <a:ext uri="{FF2B5EF4-FFF2-40B4-BE49-F238E27FC236}">
                <a16:creationId xmlns="" xmlns:a16="http://schemas.microsoft.com/office/drawing/2014/main" id="{3D58DA1E-D4AA-1745-BD9C-9936872A38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8" name="Zástupný symbol pro obsah 2">
            <a:extLst>
              <a:ext uri="{FF2B5EF4-FFF2-40B4-BE49-F238E27FC236}">
                <a16:creationId xmlns=""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p:txBody>
      </p:sp>
      <p:pic>
        <p:nvPicPr>
          <p:cNvPr id="7" name="Grafický objekt 5">
            <a:extLst>
              <a:ext uri="{FF2B5EF4-FFF2-40B4-BE49-F238E27FC236}">
                <a16:creationId xmlns="" xmlns:a16="http://schemas.microsoft.com/office/drawing/2014/main" id="{EEE79ECB-0EA4-104B-A13F-5D5F2D5F055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Nadpis 12">
            <a:extLst>
              <a:ext uri="{FF2B5EF4-FFF2-40B4-BE49-F238E27FC236}">
                <a16:creationId xmlns=""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cs-CZ"/>
              <a:t>Kliknutím vložíte nadpis</a:t>
            </a:r>
          </a:p>
        </p:txBody>
      </p:sp>
      <p:pic>
        <p:nvPicPr>
          <p:cNvPr id="8" name="Grafický objekt 5">
            <a:extLst>
              <a:ext uri="{FF2B5EF4-FFF2-40B4-BE49-F238E27FC236}">
                <a16:creationId xmlns="" xmlns:a16="http://schemas.microsoft.com/office/drawing/2014/main" id="{68945D16-ACF8-1547-8B5D-C0873A6FBAC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cs-CZ"/>
              <a:t>zápatí prezentace</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cs-CZ" altLang="cs-CZ" smtClean="0"/>
              <a:pPr/>
              <a:t>‹#›</a:t>
            </a:fld>
            <a:endParaRPr lang="cs-CZ" altLang="cs-CZ"/>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cs-CZ"/>
              <a:t>Kliknutím vložíte nadpis</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 xmlns:a16="http://schemas.microsoft.com/office/drawing/2014/main" id="{5FD4F83D-E0E4-32CC-BCF2-EAA84948C637}"/>
              </a:ext>
            </a:extLst>
          </p:cNvPr>
          <p:cNvSpPr>
            <a:spLocks noGrp="1"/>
          </p:cNvSpPr>
          <p:nvPr>
            <p:ph type="ftr" sz="quarter" idx="10"/>
          </p:nvPr>
        </p:nvSpPr>
        <p:spPr/>
        <p:txBody>
          <a:bodyPr/>
          <a:lstStyle/>
          <a:p>
            <a:endParaRPr lang="cs-CZ"/>
          </a:p>
        </p:txBody>
      </p:sp>
      <p:sp>
        <p:nvSpPr>
          <p:cNvPr id="3" name="Zástupný symbol pro číslo snímku 2">
            <a:extLst>
              <a:ext uri="{FF2B5EF4-FFF2-40B4-BE49-F238E27FC236}">
                <a16:creationId xmlns="" xmlns:a16="http://schemas.microsoft.com/office/drawing/2014/main" id="{E14EE67C-8880-4F7A-6088-5B3AFCB97CCC}"/>
              </a:ext>
            </a:extLst>
          </p:cNvPr>
          <p:cNvSpPr>
            <a:spLocks noGrp="1"/>
          </p:cNvSpPr>
          <p:nvPr>
            <p:ph type="sldNum" sz="quarter" idx="11"/>
          </p:nvPr>
        </p:nvSpPr>
        <p:spPr/>
        <p:txBody>
          <a:bodyPr/>
          <a:lstStyle/>
          <a:p>
            <a:fld id="{0DE708CC-0C3F-4567-9698-B54C0F35BD31}" type="slidenum">
              <a:rPr lang="cs-CZ" altLang="cs-CZ" smtClean="0"/>
              <a:pPr/>
              <a:t>1</a:t>
            </a:fld>
            <a:endParaRPr lang="cs-CZ" altLang="cs-CZ"/>
          </a:p>
        </p:txBody>
      </p:sp>
      <p:sp>
        <p:nvSpPr>
          <p:cNvPr id="4" name="Nadpis 3">
            <a:extLst>
              <a:ext uri="{FF2B5EF4-FFF2-40B4-BE49-F238E27FC236}">
                <a16:creationId xmlns="" xmlns:a16="http://schemas.microsoft.com/office/drawing/2014/main" id="{73E78EE5-E2A8-493F-0CA8-A67E6EC3B736}"/>
              </a:ext>
            </a:extLst>
          </p:cNvPr>
          <p:cNvSpPr>
            <a:spLocks noGrp="1"/>
          </p:cNvSpPr>
          <p:nvPr>
            <p:ph type="title"/>
          </p:nvPr>
        </p:nvSpPr>
        <p:spPr/>
        <p:txBody>
          <a:bodyPr/>
          <a:lstStyle/>
          <a:p>
            <a:r>
              <a:rPr lang="cs-CZ" dirty="0" smtClean="0"/>
              <a:t>HISTORY OF EDUCATION AND INTRODUCTION TO EDUCATION</a:t>
            </a:r>
            <a:endParaRPr lang="cs-CZ" dirty="0"/>
          </a:p>
        </p:txBody>
      </p:sp>
      <p:sp>
        <p:nvSpPr>
          <p:cNvPr id="5" name="Podnadpis 4">
            <a:extLst>
              <a:ext uri="{FF2B5EF4-FFF2-40B4-BE49-F238E27FC236}">
                <a16:creationId xmlns="" xmlns:a16="http://schemas.microsoft.com/office/drawing/2014/main" id="{73A6CC3C-5395-150A-0269-313D62059C08}"/>
              </a:ext>
            </a:extLst>
          </p:cNvPr>
          <p:cNvSpPr>
            <a:spLocks noGrp="1"/>
          </p:cNvSpPr>
          <p:nvPr>
            <p:ph type="subTitle" idx="1"/>
          </p:nvPr>
        </p:nvSpPr>
        <p:spPr/>
        <p:txBody>
          <a:bodyPr/>
          <a:lstStyle/>
          <a:p>
            <a:r>
              <a:rPr lang="cs-CZ" dirty="0" smtClean="0"/>
              <a:t>Radek Pospíšil</a:t>
            </a:r>
            <a:br>
              <a:rPr lang="cs-CZ" dirty="0" smtClean="0"/>
            </a:br>
            <a:r>
              <a:rPr lang="cs-CZ" dirty="0" smtClean="0"/>
              <a:t>pospisil@ped.muni.cz</a:t>
            </a:r>
            <a:endParaRPr lang="cs-CZ" dirty="0"/>
          </a:p>
        </p:txBody>
      </p:sp>
    </p:spTree>
    <p:extLst>
      <p:ext uri="{BB962C8B-B14F-4D97-AF65-F5344CB8AC3E}">
        <p14:creationId xmlns:p14="http://schemas.microsoft.com/office/powerpoint/2010/main" val="787669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cs-CZ" altLang="zh-CN" dirty="0" smtClean="0"/>
              <a:t>Basic </a:t>
            </a:r>
            <a:r>
              <a:rPr lang="cs-CZ" altLang="zh-CN" dirty="0" err="1" smtClean="0"/>
              <a:t>educational</a:t>
            </a:r>
            <a:r>
              <a:rPr lang="cs-CZ" altLang="zh-CN" dirty="0" smtClean="0"/>
              <a:t> </a:t>
            </a:r>
            <a:r>
              <a:rPr lang="cs-CZ" altLang="zh-CN" dirty="0" err="1" smtClean="0"/>
              <a:t>category</a:t>
            </a:r>
            <a:endParaRPr lang="cs-CZ" dirty="0" smtClean="0"/>
          </a:p>
        </p:txBody>
      </p:sp>
      <p:sp>
        <p:nvSpPr>
          <p:cNvPr id="25603" name="Rectangle 3"/>
          <p:cNvSpPr>
            <a:spLocks noGrp="1" noChangeArrowheads="1"/>
          </p:cNvSpPr>
          <p:nvPr>
            <p:ph type="body" idx="1"/>
          </p:nvPr>
        </p:nvSpPr>
        <p:spPr>
          <a:xfrm>
            <a:off x="457200" y="1905000"/>
            <a:ext cx="8229600" cy="4953000"/>
          </a:xfrm>
        </p:spPr>
        <p:txBody>
          <a:bodyPr/>
          <a:lstStyle/>
          <a:p>
            <a:pPr eaLnBrk="1" hangingPunct="1">
              <a:lnSpc>
                <a:spcPct val="80000"/>
              </a:lnSpc>
              <a:defRPr/>
            </a:pPr>
            <a:r>
              <a:rPr lang="cs-CZ" sz="1800" dirty="0" smtClean="0"/>
              <a:t>1. </a:t>
            </a:r>
            <a:r>
              <a:rPr lang="cs-CZ" sz="1800" dirty="0" smtClean="0"/>
              <a:t>General </a:t>
            </a:r>
            <a:r>
              <a:rPr lang="en-US" sz="1800" dirty="0" smtClean="0"/>
              <a:t>Education </a:t>
            </a:r>
            <a:r>
              <a:rPr lang="en-US" sz="1800" dirty="0" smtClean="0"/>
              <a:t>- </a:t>
            </a:r>
            <a:r>
              <a:rPr lang="en-US" sz="1800" i="1" dirty="0" smtClean="0"/>
              <a:t>education in the broader sense (values + </a:t>
            </a:r>
            <a:r>
              <a:rPr lang="cs-CZ" sz="1800" i="1" dirty="0" smtClean="0"/>
              <a:t>e</a:t>
            </a:r>
            <a:r>
              <a:rPr lang="en-US" sz="1800" i="1" dirty="0" err="1" smtClean="0"/>
              <a:t>ducation</a:t>
            </a:r>
            <a:r>
              <a:rPr lang="en-US" sz="1800" i="1" dirty="0" smtClean="0"/>
              <a:t>)</a:t>
            </a:r>
            <a:endParaRPr lang="cs-CZ" sz="1800" i="1" dirty="0" smtClean="0"/>
          </a:p>
          <a:p>
            <a:pPr eaLnBrk="1" hangingPunct="1">
              <a:lnSpc>
                <a:spcPct val="80000"/>
              </a:lnSpc>
              <a:defRPr/>
            </a:pPr>
            <a:r>
              <a:rPr lang="cs-CZ" sz="1800" dirty="0" smtClean="0"/>
              <a:t>2. </a:t>
            </a:r>
            <a:r>
              <a:rPr lang="cs-CZ" sz="1800" dirty="0" smtClean="0"/>
              <a:t>Education (</a:t>
            </a:r>
            <a:r>
              <a:rPr lang="cs-CZ" sz="1800" dirty="0" err="1" smtClean="0"/>
              <a:t>Upbringing</a:t>
            </a:r>
            <a:r>
              <a:rPr lang="cs-CZ" sz="1800" dirty="0" smtClean="0"/>
              <a:t>)</a:t>
            </a:r>
            <a:r>
              <a:rPr lang="en-US" sz="1800" dirty="0" smtClean="0"/>
              <a:t> </a:t>
            </a:r>
            <a:r>
              <a:rPr lang="en-US" sz="1800" i="1" dirty="0" smtClean="0"/>
              <a:t>- development of the individual's attitudes, needs, interests, behavior</a:t>
            </a:r>
            <a:r>
              <a:rPr lang="en-US" sz="1800" dirty="0" smtClean="0"/>
              <a:t> → character, social behavior</a:t>
            </a:r>
            <a:endParaRPr lang="cs-CZ" sz="1800" dirty="0" smtClean="0"/>
          </a:p>
          <a:p>
            <a:pPr eaLnBrk="1" hangingPunct="1">
              <a:lnSpc>
                <a:spcPct val="80000"/>
              </a:lnSpc>
              <a:buFontTx/>
              <a:buNone/>
              <a:defRPr/>
            </a:pPr>
            <a:r>
              <a:rPr lang="cs-CZ" sz="1800" dirty="0" smtClean="0"/>
              <a:t>	</a:t>
            </a:r>
            <a:r>
              <a:rPr lang="cs-CZ" sz="1800" dirty="0" err="1" smtClean="0"/>
              <a:t>intencional</a:t>
            </a:r>
            <a:r>
              <a:rPr lang="cs-CZ" sz="1800" dirty="0" smtClean="0"/>
              <a:t> </a:t>
            </a:r>
            <a:r>
              <a:rPr lang="cs-CZ" sz="1800" dirty="0" err="1" smtClean="0"/>
              <a:t>education</a:t>
            </a:r>
            <a:r>
              <a:rPr lang="cs-CZ" sz="1800" dirty="0" smtClean="0"/>
              <a:t> (</a:t>
            </a:r>
            <a:r>
              <a:rPr lang="cs-CZ" sz="1800" dirty="0" err="1" smtClean="0"/>
              <a:t>direct</a:t>
            </a:r>
            <a:r>
              <a:rPr lang="cs-CZ" sz="1800" dirty="0" smtClean="0"/>
              <a:t>) </a:t>
            </a:r>
            <a:r>
              <a:rPr lang="cs-CZ" sz="1800" dirty="0" err="1" smtClean="0"/>
              <a:t>and</a:t>
            </a:r>
            <a:r>
              <a:rPr lang="cs-CZ" sz="1800" dirty="0" smtClean="0"/>
              <a:t> </a:t>
            </a:r>
            <a:r>
              <a:rPr lang="cs-CZ" sz="1800" dirty="0" err="1" smtClean="0"/>
              <a:t>functional</a:t>
            </a:r>
            <a:r>
              <a:rPr lang="cs-CZ" sz="1800" dirty="0" smtClean="0"/>
              <a:t> (</a:t>
            </a:r>
            <a:r>
              <a:rPr lang="cs-CZ" sz="1800" dirty="0" err="1" smtClean="0"/>
              <a:t>undirect</a:t>
            </a:r>
            <a:r>
              <a:rPr lang="cs-CZ" sz="1800" dirty="0" smtClean="0"/>
              <a:t>)</a:t>
            </a:r>
          </a:p>
          <a:p>
            <a:pPr eaLnBrk="1" hangingPunct="1">
              <a:lnSpc>
                <a:spcPct val="80000"/>
              </a:lnSpc>
              <a:defRPr/>
            </a:pPr>
            <a:r>
              <a:rPr lang="cs-CZ" sz="1800" dirty="0" smtClean="0"/>
              <a:t>3. </a:t>
            </a:r>
            <a:r>
              <a:rPr lang="en-US" sz="1800" dirty="0" smtClean="0"/>
              <a:t>Training </a:t>
            </a:r>
            <a:r>
              <a:rPr lang="cs-CZ" sz="1800" dirty="0" smtClean="0"/>
              <a:t>(Learning)</a:t>
            </a:r>
            <a:r>
              <a:rPr lang="en-US" sz="1800" i="1" dirty="0" smtClean="0"/>
              <a:t>- </a:t>
            </a:r>
            <a:r>
              <a:rPr lang="en-US" sz="1800" i="1" dirty="0" smtClean="0"/>
              <a:t>the process leading to the development of the individual's knowledge, skills and abilities</a:t>
            </a:r>
            <a:r>
              <a:rPr lang="en-US" sz="1800" dirty="0" smtClean="0"/>
              <a:t>; educability</a:t>
            </a:r>
            <a:endParaRPr lang="cs-CZ" sz="1800" dirty="0" smtClean="0"/>
          </a:p>
          <a:p>
            <a:pPr eaLnBrk="1" hangingPunct="1">
              <a:lnSpc>
                <a:spcPct val="80000"/>
              </a:lnSpc>
              <a:defRPr/>
            </a:pPr>
            <a:r>
              <a:rPr lang="cs-CZ" sz="1800" dirty="0" smtClean="0"/>
              <a:t>4. </a:t>
            </a:r>
            <a:r>
              <a:rPr lang="en-US" sz="1800" dirty="0" smtClean="0"/>
              <a:t>Educational goal - </a:t>
            </a:r>
            <a:r>
              <a:rPr lang="en-US" sz="1800" i="1" dirty="0" smtClean="0"/>
              <a:t>comprehensive idea of the expected and desired </a:t>
            </a:r>
            <a:r>
              <a:rPr lang="cs-CZ" sz="1800" i="1" dirty="0" err="1" smtClean="0"/>
              <a:t>features</a:t>
            </a:r>
            <a:r>
              <a:rPr lang="en-US" sz="1800" i="1" dirty="0" smtClean="0"/>
              <a:t> of an individual </a:t>
            </a:r>
            <a:r>
              <a:rPr lang="cs-CZ" sz="1800" i="1" dirty="0" smtClean="0"/>
              <a:t>(student) </a:t>
            </a:r>
            <a:r>
              <a:rPr lang="en-US" sz="1800" i="1" dirty="0" smtClean="0"/>
              <a:t>that can be obtained with education</a:t>
            </a:r>
            <a:endParaRPr lang="cs-CZ" sz="1800" i="1" dirty="0" smtClean="0"/>
          </a:p>
          <a:p>
            <a:pPr eaLnBrk="1" hangingPunct="1">
              <a:lnSpc>
                <a:spcPct val="80000"/>
              </a:lnSpc>
              <a:defRPr/>
            </a:pPr>
            <a:r>
              <a:rPr lang="cs-CZ" sz="1800" dirty="0" smtClean="0"/>
              <a:t>5. </a:t>
            </a:r>
            <a:r>
              <a:rPr lang="en-US" sz="1800" dirty="0" smtClean="0"/>
              <a:t>Educational </a:t>
            </a:r>
            <a:r>
              <a:rPr lang="en-US" sz="1800" dirty="0" smtClean="0"/>
              <a:t>leaders</a:t>
            </a:r>
            <a:r>
              <a:rPr lang="cs-CZ" sz="1800" dirty="0" smtClean="0"/>
              <a:t> (</a:t>
            </a:r>
            <a:r>
              <a:rPr lang="cs-CZ" sz="1800" dirty="0" err="1" smtClean="0"/>
              <a:t>agents</a:t>
            </a:r>
            <a:r>
              <a:rPr lang="cs-CZ" sz="1800" dirty="0" smtClean="0"/>
              <a:t>)</a:t>
            </a:r>
            <a:r>
              <a:rPr lang="en-US" sz="1800" dirty="0" smtClean="0"/>
              <a:t> </a:t>
            </a:r>
            <a:r>
              <a:rPr lang="en-US" sz="1800" dirty="0" smtClean="0"/>
              <a:t>- </a:t>
            </a:r>
            <a:r>
              <a:rPr lang="en-US" sz="1800" i="1" dirty="0" smtClean="0"/>
              <a:t>the teacher, the individual at the center of the educational process and educational resources</a:t>
            </a:r>
            <a:endParaRPr lang="cs-CZ" sz="1800" dirty="0" smtClean="0"/>
          </a:p>
          <a:p>
            <a:pPr eaLnBrk="1" hangingPunct="1">
              <a:lnSpc>
                <a:spcPct val="80000"/>
              </a:lnSpc>
              <a:defRPr/>
            </a:pPr>
            <a:r>
              <a:rPr lang="cs-CZ" sz="1800" dirty="0" smtClean="0"/>
              <a:t>6. </a:t>
            </a:r>
            <a:r>
              <a:rPr lang="en-US" sz="1800" dirty="0" smtClean="0"/>
              <a:t>Educational resources - </a:t>
            </a:r>
            <a:r>
              <a:rPr lang="en-US" sz="1800" i="1" dirty="0" smtClean="0"/>
              <a:t>teaching, pedagogically adapted environment, mass media, work, play, art, sport and group - team</a:t>
            </a:r>
            <a:endParaRPr lang="cs-CZ" sz="1800" i="1" dirty="0" smtClean="0"/>
          </a:p>
          <a:p>
            <a:pPr eaLnBrk="1" hangingPunct="1">
              <a:lnSpc>
                <a:spcPct val="80000"/>
              </a:lnSpc>
              <a:defRPr/>
            </a:pPr>
            <a:r>
              <a:rPr lang="cs-CZ" sz="1800" dirty="0" smtClean="0"/>
              <a:t>7. </a:t>
            </a:r>
            <a:r>
              <a:rPr lang="en-US" sz="1800" dirty="0" smtClean="0"/>
              <a:t>Forms of educational work - </a:t>
            </a:r>
            <a:r>
              <a:rPr lang="en-US" sz="1800" i="1" dirty="0" smtClean="0"/>
              <a:t>school, extracurricular, family and self-education</a:t>
            </a:r>
            <a:endParaRPr lang="cs-CZ" sz="1800" i="1" dirty="0" smtClean="0"/>
          </a:p>
          <a:p>
            <a:pPr eaLnBrk="1" hangingPunct="1">
              <a:lnSpc>
                <a:spcPct val="80000"/>
              </a:lnSpc>
              <a:defRPr/>
            </a:pPr>
            <a:r>
              <a:rPr lang="cs-CZ" sz="1800" dirty="0" smtClean="0"/>
              <a:t>8. </a:t>
            </a:r>
            <a:r>
              <a:rPr lang="en-US" sz="1800" dirty="0" smtClean="0"/>
              <a:t>Pedagogical methods - </a:t>
            </a:r>
            <a:r>
              <a:rPr lang="cs-CZ" sz="1800" i="1" dirty="0" err="1" smtClean="0"/>
              <a:t>upbringing</a:t>
            </a:r>
            <a:r>
              <a:rPr lang="en-US" sz="1800" i="1" dirty="0" smtClean="0"/>
              <a:t>, teaching and research</a:t>
            </a:r>
            <a:endParaRPr lang="cs-CZ" sz="1800" i="1" dirty="0" smtClean="0"/>
          </a:p>
          <a:p>
            <a:pPr eaLnBrk="1" hangingPunct="1">
              <a:lnSpc>
                <a:spcPct val="80000"/>
              </a:lnSpc>
              <a:defRPr/>
            </a:pPr>
            <a:r>
              <a:rPr lang="cs-CZ" sz="1800" dirty="0" smtClean="0"/>
              <a:t>9. </a:t>
            </a:r>
            <a:r>
              <a:rPr lang="cs-CZ" sz="1800" dirty="0" err="1" smtClean="0"/>
              <a:t>Educational</a:t>
            </a:r>
            <a:r>
              <a:rPr lang="cs-CZ" sz="1800" dirty="0" smtClean="0"/>
              <a:t> </a:t>
            </a:r>
            <a:r>
              <a:rPr lang="cs-CZ" sz="1800" dirty="0" err="1" smtClean="0"/>
              <a:t>principles</a:t>
            </a:r>
            <a:r>
              <a:rPr lang="cs-CZ" sz="1800" dirty="0" smtClean="0"/>
              <a:t> - </a:t>
            </a:r>
            <a:r>
              <a:rPr lang="cs-CZ" sz="1800" i="1" dirty="0" err="1" smtClean="0"/>
              <a:t>self</a:t>
            </a:r>
            <a:r>
              <a:rPr lang="cs-CZ" sz="1800" i="1" dirty="0" smtClean="0"/>
              <a:t>-</a:t>
            </a:r>
            <a:r>
              <a:rPr lang="cs-CZ" sz="1800" i="1" dirty="0" err="1" smtClean="0"/>
              <a:t>discipline</a:t>
            </a:r>
            <a:r>
              <a:rPr lang="cs-CZ" sz="1800" i="1" dirty="0" smtClean="0"/>
              <a:t>, </a:t>
            </a:r>
            <a:r>
              <a:rPr lang="cs-CZ" sz="1800" i="1" dirty="0" err="1" smtClean="0"/>
              <a:t>continuity</a:t>
            </a:r>
            <a:r>
              <a:rPr lang="cs-CZ" sz="1800" i="1" dirty="0" smtClean="0"/>
              <a:t>, </a:t>
            </a:r>
            <a:r>
              <a:rPr lang="cs-CZ" sz="1800" i="1" dirty="0" err="1" smtClean="0"/>
              <a:t>activity</a:t>
            </a:r>
            <a:r>
              <a:rPr lang="cs-CZ" sz="1800" i="1" dirty="0" smtClean="0"/>
              <a:t>, </a:t>
            </a:r>
            <a:r>
              <a:rPr lang="cs-CZ" sz="1800" i="1" dirty="0" err="1" smtClean="0"/>
              <a:t>clarity</a:t>
            </a:r>
            <a:r>
              <a:rPr lang="cs-CZ" sz="1800" i="1" dirty="0" smtClean="0"/>
              <a:t>, </a:t>
            </a:r>
            <a:r>
              <a:rPr lang="cs-CZ" sz="1800" i="1" dirty="0" err="1" smtClean="0"/>
              <a:t>awareness</a:t>
            </a:r>
            <a:r>
              <a:rPr lang="cs-CZ" sz="1800" i="1" dirty="0" smtClean="0"/>
              <a:t>, </a:t>
            </a:r>
            <a:r>
              <a:rPr lang="cs-CZ" sz="1800" i="1" dirty="0" err="1" smtClean="0"/>
              <a:t>sustainability</a:t>
            </a:r>
            <a:r>
              <a:rPr lang="cs-CZ" sz="1800" i="1" dirty="0" smtClean="0"/>
              <a:t>, </a:t>
            </a:r>
            <a:r>
              <a:rPr lang="cs-CZ" sz="1800" i="1" dirty="0" err="1" smtClean="0"/>
              <a:t>adequacy</a:t>
            </a:r>
            <a:r>
              <a:rPr lang="cs-CZ" sz="1800" i="1" dirty="0" smtClean="0"/>
              <a:t>, </a:t>
            </a:r>
            <a:r>
              <a:rPr lang="cs-CZ" sz="1800" i="1" dirty="0" err="1" smtClean="0"/>
              <a:t>emotionality</a:t>
            </a:r>
            <a:r>
              <a:rPr lang="cs-CZ" sz="1800" i="1" dirty="0" smtClean="0"/>
              <a:t> </a:t>
            </a:r>
            <a:r>
              <a:rPr lang="cs-CZ" sz="1800" i="1" dirty="0" err="1" smtClean="0"/>
              <a:t>and</a:t>
            </a:r>
            <a:r>
              <a:rPr lang="cs-CZ" sz="1800" i="1" dirty="0" smtClean="0"/>
              <a:t> </a:t>
            </a:r>
            <a:r>
              <a:rPr lang="cs-CZ" sz="1800" i="1" dirty="0" err="1" smtClean="0"/>
              <a:t>versatility</a:t>
            </a:r>
            <a:endParaRPr lang="cs-CZ" sz="1800" i="1" dirty="0" smtClean="0"/>
          </a:p>
        </p:txBody>
      </p:sp>
    </p:spTree>
    <p:extLst>
      <p:ext uri="{BB962C8B-B14F-4D97-AF65-F5344CB8AC3E}">
        <p14:creationId xmlns:p14="http://schemas.microsoft.com/office/powerpoint/2010/main" val="1645368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cs-CZ" dirty="0" smtClean="0"/>
              <a:t>Basic </a:t>
            </a:r>
            <a:r>
              <a:rPr lang="cs-CZ" dirty="0" err="1" smtClean="0"/>
              <a:t>educational</a:t>
            </a:r>
            <a:r>
              <a:rPr lang="cs-CZ" dirty="0" smtClean="0"/>
              <a:t> </a:t>
            </a:r>
            <a:r>
              <a:rPr lang="cs-CZ" dirty="0" err="1" smtClean="0"/>
              <a:t>notions</a:t>
            </a:r>
            <a:endParaRPr lang="cs-CZ" dirty="0" smtClean="0"/>
          </a:p>
        </p:txBody>
      </p:sp>
      <p:sp>
        <p:nvSpPr>
          <p:cNvPr id="27651" name="Rectangle 3"/>
          <p:cNvSpPr>
            <a:spLocks noGrp="1" noChangeArrowheads="1"/>
          </p:cNvSpPr>
          <p:nvPr>
            <p:ph type="body" idx="1"/>
          </p:nvPr>
        </p:nvSpPr>
        <p:spPr>
          <a:xfrm>
            <a:off x="457200" y="1905000"/>
            <a:ext cx="8229600" cy="4953000"/>
          </a:xfrm>
        </p:spPr>
        <p:txBody>
          <a:bodyPr/>
          <a:lstStyle/>
          <a:p>
            <a:pPr eaLnBrk="1" hangingPunct="1">
              <a:lnSpc>
                <a:spcPct val="80000"/>
              </a:lnSpc>
              <a:defRPr/>
            </a:pPr>
            <a:r>
              <a:rPr lang="en-US" sz="1800" dirty="0" smtClean="0"/>
              <a:t>Education, Upbringing, Training, Educational Process, </a:t>
            </a:r>
            <a:r>
              <a:rPr lang="cs-CZ" sz="1800" dirty="0" smtClean="0"/>
              <a:t>D</a:t>
            </a:r>
            <a:r>
              <a:rPr lang="en-US" sz="1800" dirty="0" err="1" smtClean="0"/>
              <a:t>irect</a:t>
            </a:r>
            <a:r>
              <a:rPr lang="cs-CZ" sz="1800" dirty="0" smtClean="0"/>
              <a:t> </a:t>
            </a:r>
            <a:r>
              <a:rPr lang="cs-CZ" sz="1800" dirty="0" err="1" smtClean="0"/>
              <a:t>Education</a:t>
            </a:r>
            <a:r>
              <a:rPr lang="en-US" sz="1800" dirty="0" smtClean="0"/>
              <a:t>, </a:t>
            </a:r>
            <a:r>
              <a:rPr lang="cs-CZ" sz="1800" dirty="0" smtClean="0"/>
              <a:t>I</a:t>
            </a:r>
            <a:r>
              <a:rPr lang="en-US" sz="1800" dirty="0" err="1" smtClean="0"/>
              <a:t>ndirect</a:t>
            </a:r>
            <a:r>
              <a:rPr lang="en-US" sz="1800" dirty="0" smtClean="0"/>
              <a:t> Education, </a:t>
            </a:r>
            <a:r>
              <a:rPr lang="cs-CZ" sz="1800" dirty="0" err="1" smtClean="0"/>
              <a:t>General</a:t>
            </a:r>
            <a:r>
              <a:rPr lang="en-US" sz="1800" dirty="0" smtClean="0"/>
              <a:t> Education, </a:t>
            </a:r>
            <a:r>
              <a:rPr lang="cs-CZ" sz="1800" dirty="0" smtClean="0"/>
              <a:t>E</a:t>
            </a:r>
            <a:r>
              <a:rPr lang="en-US" sz="1800" dirty="0" err="1" smtClean="0"/>
              <a:t>ducator</a:t>
            </a:r>
            <a:r>
              <a:rPr lang="en-US" sz="1800" dirty="0" smtClean="0"/>
              <a:t>, </a:t>
            </a:r>
            <a:r>
              <a:rPr lang="cs-CZ" sz="1800" dirty="0" smtClean="0"/>
              <a:t>Student</a:t>
            </a:r>
            <a:r>
              <a:rPr lang="en-US" sz="1800" dirty="0" smtClean="0"/>
              <a:t>, Features </a:t>
            </a:r>
            <a:r>
              <a:rPr lang="cs-CZ" sz="1800" dirty="0" err="1" smtClean="0"/>
              <a:t>of</a:t>
            </a:r>
            <a:r>
              <a:rPr lang="cs-CZ" sz="1800" dirty="0" smtClean="0"/>
              <a:t> E</a:t>
            </a:r>
            <a:r>
              <a:rPr lang="en-US" sz="1800" dirty="0" err="1" smtClean="0"/>
              <a:t>ducation</a:t>
            </a:r>
            <a:r>
              <a:rPr lang="en-US" sz="1800" dirty="0" smtClean="0"/>
              <a:t>, </a:t>
            </a:r>
            <a:r>
              <a:rPr lang="cs-CZ" sz="1800" dirty="0" smtClean="0"/>
              <a:t>A</a:t>
            </a:r>
            <a:r>
              <a:rPr lang="en-US" sz="1800" dirty="0" err="1" smtClean="0"/>
              <a:t>ims</a:t>
            </a:r>
            <a:r>
              <a:rPr lang="en-US" sz="1800" dirty="0" smtClean="0"/>
              <a:t> of </a:t>
            </a:r>
            <a:r>
              <a:rPr lang="cs-CZ" sz="1800" dirty="0" smtClean="0"/>
              <a:t>E</a:t>
            </a:r>
            <a:r>
              <a:rPr lang="en-US" sz="1800" dirty="0" err="1" smtClean="0"/>
              <a:t>ducation</a:t>
            </a:r>
            <a:r>
              <a:rPr lang="en-US" sz="1800" dirty="0" smtClean="0"/>
              <a:t>, </a:t>
            </a:r>
            <a:r>
              <a:rPr lang="cs-CZ" sz="1800" dirty="0" smtClean="0"/>
              <a:t>E</a:t>
            </a:r>
            <a:r>
              <a:rPr lang="en-US" sz="1800" dirty="0" smtClean="0"/>
              <a:t>d</a:t>
            </a:r>
            <a:r>
              <a:rPr lang="cs-CZ" sz="1800" dirty="0" err="1" smtClean="0"/>
              <a:t>ucational</a:t>
            </a:r>
            <a:r>
              <a:rPr lang="en-US" sz="1800" dirty="0" smtClean="0"/>
              <a:t> </a:t>
            </a:r>
            <a:r>
              <a:rPr lang="cs-CZ" sz="1800" dirty="0" smtClean="0"/>
              <a:t>P</a:t>
            </a:r>
            <a:r>
              <a:rPr lang="en-US" sz="1800" dirty="0" err="1" smtClean="0"/>
              <a:t>rinciples</a:t>
            </a:r>
            <a:endParaRPr lang="cs-CZ" sz="1800" dirty="0" smtClean="0"/>
          </a:p>
          <a:p>
            <a:pPr eaLnBrk="1" hangingPunct="1">
              <a:lnSpc>
                <a:spcPct val="80000"/>
              </a:lnSpc>
              <a:defRPr/>
            </a:pPr>
            <a:r>
              <a:rPr lang="en-US" sz="1800" i="1" dirty="0" smtClean="0"/>
              <a:t>Teaching</a:t>
            </a:r>
            <a:r>
              <a:rPr lang="en-US" sz="1800" dirty="0" smtClean="0"/>
              <a:t> - intentional activity that occurs during the </a:t>
            </a:r>
            <a:r>
              <a:rPr lang="cs-CZ" sz="1800" dirty="0" err="1" smtClean="0"/>
              <a:t>obtaining</a:t>
            </a:r>
            <a:r>
              <a:rPr lang="cs-CZ" sz="1800" dirty="0" smtClean="0"/>
              <a:t> </a:t>
            </a:r>
            <a:r>
              <a:rPr lang="cs-CZ" sz="1800" dirty="0" err="1" smtClean="0"/>
              <a:t>information</a:t>
            </a:r>
            <a:r>
              <a:rPr lang="en-US" sz="1800" dirty="0" smtClean="0"/>
              <a:t>, developing skills, abilities </a:t>
            </a:r>
            <a:r>
              <a:rPr lang="cs-CZ" sz="1800" dirty="0" smtClean="0"/>
              <a:t>to </a:t>
            </a:r>
            <a:r>
              <a:rPr lang="cs-CZ" sz="1800" dirty="0" err="1" smtClean="0"/>
              <a:t>learn</a:t>
            </a:r>
            <a:r>
              <a:rPr lang="cs-CZ" sz="1800" dirty="0" smtClean="0"/>
              <a:t> </a:t>
            </a:r>
            <a:r>
              <a:rPr lang="cs-CZ" sz="1800" dirty="0" err="1" smtClean="0"/>
              <a:t>something</a:t>
            </a:r>
            <a:r>
              <a:rPr lang="cs-CZ" sz="1800" dirty="0" smtClean="0"/>
              <a:t> by </a:t>
            </a:r>
            <a:r>
              <a:rPr lang="en-US" sz="1800" dirty="0" smtClean="0"/>
              <a:t>pupils learn</a:t>
            </a:r>
          </a:p>
          <a:p>
            <a:pPr eaLnBrk="1" hangingPunct="1">
              <a:lnSpc>
                <a:spcPct val="80000"/>
              </a:lnSpc>
              <a:defRPr/>
            </a:pPr>
            <a:r>
              <a:rPr lang="en-US" sz="1800" i="1" dirty="0" smtClean="0"/>
              <a:t>Learning</a:t>
            </a:r>
            <a:r>
              <a:rPr lang="en-US" sz="1800" dirty="0" smtClean="0"/>
              <a:t> - gaining experience and shaping the individual in the course of his life</a:t>
            </a:r>
          </a:p>
          <a:p>
            <a:pPr eaLnBrk="1" hangingPunct="1">
              <a:lnSpc>
                <a:spcPct val="80000"/>
              </a:lnSpc>
              <a:defRPr/>
            </a:pPr>
            <a:r>
              <a:rPr lang="en-US" sz="1800" i="1" dirty="0" smtClean="0"/>
              <a:t>Socialization</a:t>
            </a:r>
            <a:r>
              <a:rPr lang="en-US" sz="1800" dirty="0" smtClean="0"/>
              <a:t> - the process of socialization</a:t>
            </a:r>
            <a:endParaRPr lang="cs-CZ" sz="1800" dirty="0" smtClean="0"/>
          </a:p>
          <a:p>
            <a:pPr eaLnBrk="1" hangingPunct="1">
              <a:lnSpc>
                <a:spcPct val="80000"/>
              </a:lnSpc>
              <a:defRPr/>
            </a:pPr>
            <a:r>
              <a:rPr lang="en-US" sz="1800" i="1" dirty="0" smtClean="0"/>
              <a:t>Educational environment </a:t>
            </a:r>
            <a:r>
              <a:rPr lang="en-US" sz="1800" dirty="0" smtClean="0"/>
              <a:t>- any environment that runs a managed</a:t>
            </a:r>
            <a:r>
              <a:rPr lang="cs-CZ" sz="1800" dirty="0" smtClean="0"/>
              <a:t> </a:t>
            </a:r>
            <a:r>
              <a:rPr lang="cs-CZ" sz="1800" dirty="0" err="1" smtClean="0"/>
              <a:t>educational</a:t>
            </a:r>
            <a:r>
              <a:rPr lang="en-US" sz="1800" dirty="0" smtClean="0"/>
              <a:t> process</a:t>
            </a:r>
          </a:p>
          <a:p>
            <a:pPr eaLnBrk="1" hangingPunct="1">
              <a:lnSpc>
                <a:spcPct val="80000"/>
              </a:lnSpc>
              <a:defRPr/>
            </a:pPr>
            <a:r>
              <a:rPr lang="en-US" sz="1800" i="1" dirty="0" smtClean="0"/>
              <a:t>Educational reality</a:t>
            </a:r>
            <a:r>
              <a:rPr lang="en-US" sz="1800" dirty="0" smtClean="0"/>
              <a:t> - objective reality</a:t>
            </a:r>
            <a:r>
              <a:rPr lang="cs-CZ" sz="1800" dirty="0" smtClean="0"/>
              <a:t>,</a:t>
            </a:r>
            <a:r>
              <a:rPr lang="en-US" sz="1800" dirty="0" smtClean="0"/>
              <a:t> environment in which ongoing educational processes</a:t>
            </a:r>
            <a:endParaRPr lang="cs-CZ" sz="1800" dirty="0" smtClean="0"/>
          </a:p>
          <a:p>
            <a:pPr eaLnBrk="1" hangingPunct="1">
              <a:lnSpc>
                <a:spcPct val="80000"/>
              </a:lnSpc>
              <a:defRPr/>
            </a:pPr>
            <a:r>
              <a:rPr lang="en-US" sz="1800" i="1" dirty="0" smtClean="0"/>
              <a:t>The curriculum </a:t>
            </a:r>
            <a:r>
              <a:rPr lang="cs-CZ" sz="1800" dirty="0" smtClean="0"/>
              <a:t>-</a:t>
            </a:r>
            <a:r>
              <a:rPr lang="en-US" sz="1800" dirty="0" smtClean="0"/>
              <a:t> curriculum</a:t>
            </a:r>
            <a:r>
              <a:rPr lang="cs-CZ" sz="1800" dirty="0" smtClean="0"/>
              <a:t>,</a:t>
            </a:r>
            <a:r>
              <a:rPr lang="en-US" sz="1800" dirty="0" smtClean="0"/>
              <a:t> project</a:t>
            </a:r>
            <a:r>
              <a:rPr lang="cs-CZ" sz="1800" dirty="0" smtClean="0"/>
              <a:t>,</a:t>
            </a:r>
            <a:r>
              <a:rPr lang="en-US" sz="1800" dirty="0" smtClean="0"/>
              <a:t> plan; course of study and its contents; </a:t>
            </a:r>
            <a:r>
              <a:rPr lang="cs-CZ" sz="1800" dirty="0" smtClean="0"/>
              <a:t>a</a:t>
            </a:r>
            <a:r>
              <a:rPr lang="en-US" sz="1800" dirty="0" err="1" smtClean="0"/>
              <a:t>ll</a:t>
            </a:r>
            <a:r>
              <a:rPr lang="en-US" sz="1800" dirty="0" smtClean="0"/>
              <a:t> content experiences that students acquire in school, its planning and evaluation</a:t>
            </a:r>
            <a:endParaRPr lang="cs-CZ" sz="1800" dirty="0" smtClean="0"/>
          </a:p>
          <a:p>
            <a:pPr eaLnBrk="1" hangingPunct="1">
              <a:lnSpc>
                <a:spcPct val="80000"/>
              </a:lnSpc>
              <a:defRPr/>
            </a:pPr>
            <a:r>
              <a:rPr lang="en-US" sz="1800" i="1" dirty="0" smtClean="0"/>
              <a:t>Key competencies </a:t>
            </a:r>
            <a:r>
              <a:rPr lang="en-US" sz="1800" dirty="0" smtClean="0"/>
              <a:t>- a set of training requirements, including essential knowledge, skills and abilities universally applicable in the normal working and living situations</a:t>
            </a:r>
            <a:endParaRPr lang="cs-CZ" sz="1800" dirty="0" smtClean="0"/>
          </a:p>
          <a:p>
            <a:pPr eaLnBrk="1" hangingPunct="1">
              <a:lnSpc>
                <a:spcPct val="80000"/>
              </a:lnSpc>
              <a:defRPr/>
            </a:pPr>
            <a:r>
              <a:rPr lang="en-US" sz="1800" i="1" dirty="0" smtClean="0"/>
              <a:t>Educational standards </a:t>
            </a:r>
            <a:r>
              <a:rPr lang="en-US" sz="1800" dirty="0" smtClean="0"/>
              <a:t>- mandatory requirements that must be met by the school students in a particular year</a:t>
            </a:r>
            <a:endParaRPr lang="cs-CZ" sz="1800" dirty="0" smtClean="0"/>
          </a:p>
        </p:txBody>
      </p:sp>
    </p:spTree>
    <p:extLst>
      <p:ext uri="{BB962C8B-B14F-4D97-AF65-F5344CB8AC3E}">
        <p14:creationId xmlns:p14="http://schemas.microsoft.com/office/powerpoint/2010/main" val="14131994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cs-CZ" altLang="zh-CN" sz="4000" dirty="0" err="1" smtClean="0"/>
              <a:t>Educator</a:t>
            </a:r>
            <a:r>
              <a:rPr lang="cs-CZ" altLang="zh-CN" sz="4000" dirty="0" smtClean="0"/>
              <a:t> - </a:t>
            </a:r>
            <a:r>
              <a:rPr lang="cs-CZ" altLang="zh-CN" sz="4000" dirty="0" err="1" smtClean="0"/>
              <a:t>requirements</a:t>
            </a:r>
            <a:r>
              <a:rPr lang="cs-CZ" altLang="zh-CN" sz="4000" dirty="0" smtClean="0"/>
              <a:t>, </a:t>
            </a:r>
            <a:r>
              <a:rPr lang="cs-CZ" altLang="zh-CN" sz="4000" dirty="0" err="1" smtClean="0"/>
              <a:t>competencies</a:t>
            </a:r>
            <a:endParaRPr lang="cs-CZ" sz="4000" dirty="0" smtClean="0"/>
          </a:p>
        </p:txBody>
      </p:sp>
      <p:sp>
        <p:nvSpPr>
          <p:cNvPr id="26627" name="Rectangle 3"/>
          <p:cNvSpPr>
            <a:spLocks noGrp="1" noChangeArrowheads="1"/>
          </p:cNvSpPr>
          <p:nvPr>
            <p:ph type="body" idx="1"/>
          </p:nvPr>
        </p:nvSpPr>
        <p:spPr>
          <a:xfrm>
            <a:off x="457200" y="1905000"/>
            <a:ext cx="8229600" cy="4953000"/>
          </a:xfrm>
        </p:spPr>
        <p:txBody>
          <a:bodyPr/>
          <a:lstStyle/>
          <a:p>
            <a:pPr eaLnBrk="1" hangingPunct="1">
              <a:lnSpc>
                <a:spcPct val="80000"/>
              </a:lnSpc>
              <a:defRPr/>
            </a:pPr>
            <a:r>
              <a:rPr lang="en-US" sz="1600" dirty="0" smtClean="0"/>
              <a:t>Educator (parent, teacher, educator) is in the </a:t>
            </a:r>
            <a:r>
              <a:rPr lang="cs-CZ" sz="1600" dirty="0" err="1" smtClean="0"/>
              <a:t>educational</a:t>
            </a:r>
            <a:r>
              <a:rPr lang="cs-CZ" sz="1600" dirty="0" smtClean="0"/>
              <a:t> </a:t>
            </a:r>
            <a:r>
              <a:rPr lang="cs-CZ" sz="1600" dirty="0" err="1" smtClean="0"/>
              <a:t>process</a:t>
            </a:r>
            <a:r>
              <a:rPr lang="en-US" sz="1600" dirty="0" smtClean="0"/>
              <a:t> factor that bears a social responsibility to its effectiveness and success</a:t>
            </a:r>
            <a:r>
              <a:rPr lang="cs-CZ" sz="1600" dirty="0" smtClean="0"/>
              <a:t> </a:t>
            </a:r>
          </a:p>
          <a:p>
            <a:pPr eaLnBrk="1" hangingPunct="1">
              <a:lnSpc>
                <a:spcPct val="80000"/>
              </a:lnSpc>
              <a:defRPr/>
            </a:pPr>
            <a:r>
              <a:rPr lang="en-US" sz="1600" dirty="0" smtClean="0"/>
              <a:t>T</a:t>
            </a:r>
            <a:r>
              <a:rPr lang="cs-CZ" sz="1600" dirty="0" err="1" smtClean="0"/>
              <a:t>eacher</a:t>
            </a:r>
            <a:r>
              <a:rPr lang="cs-CZ" sz="1600" dirty="0" smtClean="0"/>
              <a:t> t</a:t>
            </a:r>
            <a:r>
              <a:rPr lang="en-US" sz="1600" dirty="0" smtClean="0"/>
              <a:t>asks - responsible for the full development of individuals</a:t>
            </a:r>
            <a:r>
              <a:rPr lang="cs-CZ" sz="1600" dirty="0" smtClean="0"/>
              <a:t>,</a:t>
            </a:r>
            <a:r>
              <a:rPr lang="en-US" sz="1600" dirty="0" smtClean="0"/>
              <a:t> in their preparation for fundamental social role</a:t>
            </a:r>
            <a:r>
              <a:rPr lang="cs-CZ" sz="1600" dirty="0" smtClean="0"/>
              <a:t>,</a:t>
            </a:r>
            <a:r>
              <a:rPr lang="en-US" sz="1600" dirty="0" smtClean="0"/>
              <a:t> in shaping the personality</a:t>
            </a:r>
            <a:r>
              <a:rPr lang="cs-CZ" sz="1600" dirty="0" smtClean="0"/>
              <a:t>,</a:t>
            </a:r>
            <a:r>
              <a:rPr lang="en-US" sz="1600" dirty="0" smtClean="0"/>
              <a:t> for their development in terms of educational components</a:t>
            </a:r>
            <a:endParaRPr lang="cs-CZ" sz="1600" dirty="0" smtClean="0"/>
          </a:p>
          <a:p>
            <a:pPr eaLnBrk="1" hangingPunct="1">
              <a:lnSpc>
                <a:spcPct val="80000"/>
              </a:lnSpc>
              <a:defRPr/>
            </a:pPr>
            <a:r>
              <a:rPr lang="en-US" sz="1600" dirty="0" smtClean="0"/>
              <a:t>Basic </a:t>
            </a:r>
            <a:r>
              <a:rPr lang="cs-CZ" sz="1600" dirty="0" err="1" smtClean="0"/>
              <a:t>quality</a:t>
            </a:r>
            <a:r>
              <a:rPr lang="cs-CZ" sz="1600" dirty="0" smtClean="0"/>
              <a:t> </a:t>
            </a:r>
            <a:r>
              <a:rPr lang="cs-CZ" sz="1600" dirty="0" err="1" smtClean="0"/>
              <a:t>that</a:t>
            </a:r>
            <a:r>
              <a:rPr lang="cs-CZ" sz="1600" dirty="0" smtClean="0"/>
              <a:t> </a:t>
            </a:r>
            <a:r>
              <a:rPr lang="en-US" sz="1600" dirty="0" err="1" smtClean="0"/>
              <a:t>characteriz</a:t>
            </a:r>
            <a:r>
              <a:rPr lang="cs-CZ" sz="1600" dirty="0" smtClean="0"/>
              <a:t>e</a:t>
            </a:r>
            <a:r>
              <a:rPr lang="en-US" sz="1600" dirty="0" smtClean="0"/>
              <a:t> teachers</a:t>
            </a:r>
            <a:endParaRPr lang="cs-CZ" sz="1600" dirty="0" smtClean="0"/>
          </a:p>
          <a:p>
            <a:pPr eaLnBrk="1" hangingPunct="1">
              <a:lnSpc>
                <a:spcPct val="80000"/>
              </a:lnSpc>
              <a:buFontTx/>
              <a:buNone/>
              <a:defRPr/>
            </a:pPr>
            <a:r>
              <a:rPr lang="cs-CZ" sz="1600" i="1" dirty="0" smtClean="0"/>
              <a:t>	1. </a:t>
            </a:r>
            <a:r>
              <a:rPr lang="cs-CZ" sz="1600" i="1" dirty="0" err="1" smtClean="0"/>
              <a:t>educators</a:t>
            </a:r>
            <a:r>
              <a:rPr lang="cs-CZ" sz="1600" i="1" dirty="0" smtClean="0"/>
              <a:t> </a:t>
            </a:r>
            <a:r>
              <a:rPr lang="cs-CZ" sz="1600" i="1" dirty="0" err="1" smtClean="0"/>
              <a:t>value</a:t>
            </a:r>
            <a:r>
              <a:rPr lang="cs-CZ" sz="1600" i="1" dirty="0" smtClean="0"/>
              <a:t> </a:t>
            </a:r>
            <a:r>
              <a:rPr lang="cs-CZ" sz="1600" i="1" dirty="0" err="1" smtClean="0"/>
              <a:t>orientation</a:t>
            </a:r>
            <a:endParaRPr lang="cs-CZ" sz="1600" i="1" dirty="0" smtClean="0"/>
          </a:p>
          <a:p>
            <a:pPr eaLnBrk="1" hangingPunct="1">
              <a:lnSpc>
                <a:spcPct val="80000"/>
              </a:lnSpc>
              <a:buFontTx/>
              <a:buNone/>
              <a:defRPr/>
            </a:pPr>
            <a:r>
              <a:rPr lang="cs-CZ" sz="1600" i="1" dirty="0" smtClean="0"/>
              <a:t>	2. </a:t>
            </a:r>
            <a:r>
              <a:rPr lang="cs-CZ" sz="1600" i="1" dirty="0" err="1" smtClean="0"/>
              <a:t>general</a:t>
            </a:r>
            <a:r>
              <a:rPr lang="cs-CZ" sz="1600" i="1" dirty="0" smtClean="0"/>
              <a:t> </a:t>
            </a:r>
            <a:r>
              <a:rPr lang="cs-CZ" sz="1600" i="1" dirty="0" err="1" smtClean="0"/>
              <a:t>and</a:t>
            </a:r>
            <a:r>
              <a:rPr lang="cs-CZ" sz="1600" i="1" dirty="0" smtClean="0"/>
              <a:t> </a:t>
            </a:r>
            <a:r>
              <a:rPr lang="cs-CZ" sz="1600" i="1" dirty="0" err="1" smtClean="0"/>
              <a:t>vocational</a:t>
            </a:r>
            <a:r>
              <a:rPr lang="cs-CZ" sz="1600" i="1" dirty="0" smtClean="0"/>
              <a:t> t</a:t>
            </a:r>
            <a:r>
              <a:rPr lang="en-US" sz="1600" i="1" dirty="0" err="1" smtClean="0"/>
              <a:t>eachers</a:t>
            </a:r>
            <a:r>
              <a:rPr lang="en-US" sz="1600" i="1" dirty="0" smtClean="0"/>
              <a:t> education (general education, theoretical and practical training in the field of specialization and </a:t>
            </a:r>
            <a:r>
              <a:rPr lang="cs-CZ" sz="1600" i="1" dirty="0" smtClean="0"/>
              <a:t>p</a:t>
            </a:r>
            <a:r>
              <a:rPr lang="en-US" sz="1600" i="1" dirty="0" err="1" smtClean="0"/>
              <a:t>ed</a:t>
            </a:r>
            <a:r>
              <a:rPr lang="cs-CZ" sz="1600" i="1" dirty="0" err="1" smtClean="0"/>
              <a:t>agogic</a:t>
            </a:r>
            <a:r>
              <a:rPr lang="en-US" sz="1600" i="1" dirty="0" smtClean="0"/>
              <a:t>al education)</a:t>
            </a:r>
            <a:endParaRPr lang="cs-CZ" sz="1600" i="1" dirty="0" smtClean="0"/>
          </a:p>
          <a:p>
            <a:pPr eaLnBrk="1" hangingPunct="1">
              <a:lnSpc>
                <a:spcPct val="80000"/>
              </a:lnSpc>
              <a:buFontTx/>
              <a:buNone/>
              <a:defRPr/>
            </a:pPr>
            <a:r>
              <a:rPr lang="cs-CZ" sz="1600" i="1" dirty="0" smtClean="0"/>
              <a:t>	3. </a:t>
            </a:r>
            <a:r>
              <a:rPr lang="en-US" sz="1600" i="1" dirty="0" smtClean="0"/>
              <a:t>educator teaching erudition (communicative skills, organizational skills and rhetorical skills)</a:t>
            </a:r>
            <a:endParaRPr lang="cs-CZ" sz="1600" i="1" dirty="0" smtClean="0"/>
          </a:p>
          <a:p>
            <a:pPr eaLnBrk="1" hangingPunct="1">
              <a:lnSpc>
                <a:spcPct val="80000"/>
              </a:lnSpc>
              <a:buFontTx/>
              <a:buNone/>
              <a:defRPr/>
            </a:pPr>
            <a:r>
              <a:rPr lang="cs-CZ" sz="1600" dirty="0" smtClean="0"/>
              <a:t>	</a:t>
            </a:r>
            <a:r>
              <a:rPr lang="cs-CZ" sz="1600" i="1" dirty="0" smtClean="0"/>
              <a:t>4 . </a:t>
            </a:r>
            <a:r>
              <a:rPr lang="en-US" sz="1600" i="1" dirty="0" smtClean="0"/>
              <a:t>teachers' personality and character features (creativity, principled moral attitude, </a:t>
            </a:r>
            <a:r>
              <a:rPr lang="cs-CZ" sz="1600" i="1" dirty="0" err="1" smtClean="0"/>
              <a:t>educational</a:t>
            </a:r>
            <a:r>
              <a:rPr lang="cs-CZ" sz="1600" i="1" dirty="0" smtClean="0"/>
              <a:t> </a:t>
            </a:r>
            <a:r>
              <a:rPr lang="en-US" sz="1600" i="1" dirty="0" smtClean="0"/>
              <a:t>optimism, pedagogical tact, teaching peace, pedagogical passion, deep approach to pupils and strict justice)</a:t>
            </a:r>
            <a:endParaRPr lang="cs-CZ" sz="1600" dirty="0" smtClean="0"/>
          </a:p>
          <a:p>
            <a:pPr eaLnBrk="1" hangingPunct="1">
              <a:lnSpc>
                <a:spcPct val="80000"/>
              </a:lnSpc>
              <a:defRPr/>
            </a:pPr>
            <a:r>
              <a:rPr lang="en-US" sz="1600" dirty="0" smtClean="0"/>
              <a:t>Teacher </a:t>
            </a:r>
            <a:r>
              <a:rPr lang="en-US" sz="1600" dirty="0" err="1" smtClean="0"/>
              <a:t>competenc</a:t>
            </a:r>
            <a:r>
              <a:rPr lang="cs-CZ" sz="1600" dirty="0" smtClean="0"/>
              <a:t>i</a:t>
            </a:r>
            <a:r>
              <a:rPr lang="en-US" sz="1600" dirty="0" smtClean="0"/>
              <a:t>e</a:t>
            </a:r>
            <a:r>
              <a:rPr lang="cs-CZ" sz="1600" dirty="0" smtClean="0"/>
              <a:t>s</a:t>
            </a:r>
            <a:r>
              <a:rPr lang="en-US" sz="1600" dirty="0" smtClean="0"/>
              <a:t> – </a:t>
            </a:r>
            <a:r>
              <a:rPr lang="cs-CZ" sz="1600" i="1" dirty="0" err="1" smtClean="0"/>
              <a:t>subject</a:t>
            </a:r>
            <a:r>
              <a:rPr lang="cs-CZ" sz="1600" i="1" dirty="0" smtClean="0"/>
              <a:t> </a:t>
            </a:r>
            <a:r>
              <a:rPr lang="cs-CZ" sz="1600" i="1" dirty="0" err="1" smtClean="0"/>
              <a:t>and</a:t>
            </a:r>
            <a:r>
              <a:rPr lang="cs-CZ" sz="1600" i="1" dirty="0" smtClean="0"/>
              <a:t> </a:t>
            </a:r>
            <a:r>
              <a:rPr lang="en-US" sz="1600" i="1" dirty="0" smtClean="0"/>
              <a:t>professional </a:t>
            </a:r>
            <a:r>
              <a:rPr lang="cs-CZ" sz="1600" i="1" dirty="0" smtClean="0"/>
              <a:t> </a:t>
            </a:r>
            <a:r>
              <a:rPr lang="cs-CZ" sz="1600" i="1" dirty="0" err="1" smtClean="0"/>
              <a:t>competencies</a:t>
            </a:r>
            <a:r>
              <a:rPr lang="en-US" sz="1600" i="1" dirty="0" smtClean="0"/>
              <a:t>, psycho </a:t>
            </a:r>
            <a:r>
              <a:rPr lang="cs-CZ" sz="1600" i="1" dirty="0" err="1" smtClean="0"/>
              <a:t>didactics</a:t>
            </a:r>
            <a:r>
              <a:rPr lang="cs-CZ" sz="1600" i="1" dirty="0" smtClean="0"/>
              <a:t> </a:t>
            </a:r>
            <a:r>
              <a:rPr lang="en-US" sz="1600" i="1" dirty="0" err="1" smtClean="0"/>
              <a:t>competenc</a:t>
            </a:r>
            <a:r>
              <a:rPr lang="cs-CZ" sz="1600" i="1" dirty="0" smtClean="0"/>
              <a:t>i</a:t>
            </a:r>
            <a:r>
              <a:rPr lang="en-US" sz="1600" i="1" dirty="0" smtClean="0"/>
              <a:t>e</a:t>
            </a:r>
            <a:r>
              <a:rPr lang="cs-CZ" sz="1600" i="1" dirty="0" smtClean="0"/>
              <a:t>s</a:t>
            </a:r>
            <a:r>
              <a:rPr lang="en-US" sz="1600" i="1" dirty="0" smtClean="0"/>
              <a:t>, communication skills, organizational and managerial competencies diagnostic and intervention</a:t>
            </a:r>
            <a:r>
              <a:rPr lang="cs-CZ" sz="1600" i="1" dirty="0" smtClean="0"/>
              <a:t> </a:t>
            </a:r>
            <a:r>
              <a:rPr lang="cs-CZ" sz="1600" i="1" dirty="0" err="1" smtClean="0"/>
              <a:t>competencies</a:t>
            </a:r>
            <a:r>
              <a:rPr lang="en-US" sz="1600" i="1" dirty="0" smtClean="0"/>
              <a:t>, counseling and consultative </a:t>
            </a:r>
            <a:r>
              <a:rPr lang="en-US" sz="1600" i="1" dirty="0" err="1" smtClean="0"/>
              <a:t>competenc</a:t>
            </a:r>
            <a:r>
              <a:rPr lang="cs-CZ" sz="1600" i="1" dirty="0" smtClean="0"/>
              <a:t>i</a:t>
            </a:r>
            <a:r>
              <a:rPr lang="en-US" sz="1600" i="1" dirty="0" smtClean="0"/>
              <a:t>e</a:t>
            </a:r>
            <a:r>
              <a:rPr lang="cs-CZ" sz="1600" i="1" dirty="0" smtClean="0"/>
              <a:t>s</a:t>
            </a:r>
            <a:r>
              <a:rPr lang="en-US" sz="1600" i="1" dirty="0" smtClean="0"/>
              <a:t> and </a:t>
            </a:r>
            <a:r>
              <a:rPr lang="en-US" sz="1600" i="1" dirty="0" err="1" smtClean="0"/>
              <a:t>competenc</a:t>
            </a:r>
            <a:r>
              <a:rPr lang="cs-CZ" sz="1600" i="1" dirty="0" smtClean="0"/>
              <a:t>i</a:t>
            </a:r>
            <a:r>
              <a:rPr lang="en-US" sz="1600" i="1" dirty="0" smtClean="0"/>
              <a:t>e</a:t>
            </a:r>
            <a:r>
              <a:rPr lang="cs-CZ" sz="1600" i="1" dirty="0" smtClean="0"/>
              <a:t>s </a:t>
            </a:r>
            <a:r>
              <a:rPr lang="cs-CZ" sz="1600" i="1" dirty="0" err="1" smtClean="0"/>
              <a:t>of</a:t>
            </a:r>
            <a:r>
              <a:rPr lang="en-US" sz="1600" i="1" dirty="0" smtClean="0"/>
              <a:t> </a:t>
            </a:r>
            <a:r>
              <a:rPr lang="cs-CZ" sz="1600" i="1" dirty="0" err="1" smtClean="0"/>
              <a:t>self</a:t>
            </a:r>
            <a:r>
              <a:rPr lang="cs-CZ" sz="1600" i="1" dirty="0" smtClean="0"/>
              <a:t>-</a:t>
            </a:r>
            <a:r>
              <a:rPr lang="en-US" sz="1600" i="1" dirty="0" smtClean="0"/>
              <a:t>reflections </a:t>
            </a:r>
            <a:endParaRPr lang="cs-CZ" sz="1600" i="1" dirty="0" smtClean="0"/>
          </a:p>
          <a:p>
            <a:pPr eaLnBrk="1" hangingPunct="1">
              <a:lnSpc>
                <a:spcPct val="80000"/>
              </a:lnSpc>
              <a:defRPr/>
            </a:pPr>
            <a:r>
              <a:rPr lang="en-US" sz="1600" dirty="0" smtClean="0"/>
              <a:t>Key skills - </a:t>
            </a:r>
            <a:r>
              <a:rPr lang="cs-CZ" sz="1600" i="1" dirty="0" smtClean="0"/>
              <a:t>p</a:t>
            </a:r>
            <a:r>
              <a:rPr lang="en-US" sz="1600" i="1" dirty="0" err="1" smtClean="0"/>
              <a:t>lanning</a:t>
            </a:r>
            <a:r>
              <a:rPr lang="en-US" sz="1600" i="1" dirty="0" smtClean="0"/>
              <a:t> and preparation</a:t>
            </a:r>
            <a:r>
              <a:rPr lang="cs-CZ" sz="1600" i="1" dirty="0" smtClean="0"/>
              <a:t>, </a:t>
            </a:r>
            <a:r>
              <a:rPr lang="cs-CZ" sz="1600" i="1" dirty="0" err="1" smtClean="0"/>
              <a:t>realisation</a:t>
            </a:r>
            <a:r>
              <a:rPr lang="cs-CZ" sz="1600" i="1" dirty="0" smtClean="0"/>
              <a:t> </a:t>
            </a:r>
            <a:r>
              <a:rPr lang="en-US" sz="1600" i="1" dirty="0" smtClean="0"/>
              <a:t>of a teaching unit</a:t>
            </a:r>
            <a:r>
              <a:rPr lang="cs-CZ" sz="1600" i="1" dirty="0" smtClean="0"/>
              <a:t>,</a:t>
            </a:r>
            <a:r>
              <a:rPr lang="en-US" sz="1600" i="1" dirty="0" smtClean="0"/>
              <a:t> management</a:t>
            </a:r>
            <a:r>
              <a:rPr lang="cs-CZ" sz="1600" i="1" dirty="0" smtClean="0"/>
              <a:t> </a:t>
            </a:r>
            <a:r>
              <a:rPr lang="cs-CZ" sz="1600" i="1" dirty="0" err="1" smtClean="0"/>
              <a:t>of</a:t>
            </a:r>
            <a:r>
              <a:rPr lang="cs-CZ" sz="1600" i="1" dirty="0" smtClean="0"/>
              <a:t> </a:t>
            </a:r>
            <a:r>
              <a:rPr lang="cs-CZ" sz="1600" i="1" dirty="0" err="1" smtClean="0"/>
              <a:t>teaching</a:t>
            </a:r>
            <a:r>
              <a:rPr lang="cs-CZ" sz="1600" i="1" dirty="0" smtClean="0"/>
              <a:t> unit</a:t>
            </a:r>
            <a:r>
              <a:rPr lang="en-US" sz="1600" i="1" dirty="0" smtClean="0"/>
              <a:t>, class climate, discipline, evaluation of pupils and reflections on their work</a:t>
            </a:r>
            <a:endParaRPr lang="cs-CZ" sz="1600" i="1" dirty="0" smtClean="0"/>
          </a:p>
        </p:txBody>
      </p:sp>
    </p:spTree>
    <p:extLst>
      <p:ext uri="{BB962C8B-B14F-4D97-AF65-F5344CB8AC3E}">
        <p14:creationId xmlns:p14="http://schemas.microsoft.com/office/powerpoint/2010/main" val="3802218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cs-CZ" altLang="zh-CN" dirty="0" smtClean="0"/>
              <a:t>Student, pupil</a:t>
            </a:r>
            <a:endParaRPr lang="cs-CZ" dirty="0" smtClean="0"/>
          </a:p>
        </p:txBody>
      </p:sp>
      <p:sp>
        <p:nvSpPr>
          <p:cNvPr id="28675" name="Rectangle 3"/>
          <p:cNvSpPr>
            <a:spLocks noGrp="1" noChangeArrowheads="1"/>
          </p:cNvSpPr>
          <p:nvPr>
            <p:ph type="body" idx="1"/>
          </p:nvPr>
        </p:nvSpPr>
        <p:spPr>
          <a:xfrm>
            <a:off x="457200" y="1773238"/>
            <a:ext cx="8229600" cy="5084762"/>
          </a:xfrm>
        </p:spPr>
        <p:txBody>
          <a:bodyPr/>
          <a:lstStyle/>
          <a:p>
            <a:pPr eaLnBrk="1" hangingPunct="1">
              <a:lnSpc>
                <a:spcPct val="80000"/>
              </a:lnSpc>
              <a:defRPr/>
            </a:pPr>
            <a:r>
              <a:rPr lang="en-US" sz="1600" dirty="0" smtClean="0"/>
              <a:t>The goal of</a:t>
            </a:r>
            <a:r>
              <a:rPr lang="cs-CZ" sz="1600" dirty="0" smtClean="0"/>
              <a:t> </a:t>
            </a:r>
            <a:r>
              <a:rPr lang="cs-CZ" sz="1600" dirty="0" err="1" smtClean="0"/>
              <a:t>educational</a:t>
            </a:r>
            <a:r>
              <a:rPr lang="cs-CZ" sz="1600" dirty="0" smtClean="0"/>
              <a:t> </a:t>
            </a:r>
            <a:r>
              <a:rPr lang="cs-CZ" sz="1600" dirty="0" err="1" smtClean="0"/>
              <a:t>process</a:t>
            </a:r>
            <a:r>
              <a:rPr lang="en-US" sz="1600" dirty="0" smtClean="0"/>
              <a:t> is full and multifaceted development of </a:t>
            </a:r>
            <a:r>
              <a:rPr lang="cs-CZ" sz="1600" dirty="0" smtClean="0"/>
              <a:t>student</a:t>
            </a:r>
            <a:r>
              <a:rPr lang="en-US" sz="1600" dirty="0" smtClean="0"/>
              <a:t> personality</a:t>
            </a:r>
            <a:endParaRPr lang="cs-CZ" sz="1600" dirty="0" smtClean="0"/>
          </a:p>
          <a:p>
            <a:pPr eaLnBrk="1" hangingPunct="1">
              <a:lnSpc>
                <a:spcPct val="80000"/>
              </a:lnSpc>
              <a:defRPr/>
            </a:pPr>
            <a:r>
              <a:rPr lang="cs-CZ" sz="1600" dirty="0" err="1" smtClean="0"/>
              <a:t>Prerequisites</a:t>
            </a:r>
            <a:r>
              <a:rPr lang="cs-CZ" sz="1600" dirty="0" smtClean="0"/>
              <a:t> </a:t>
            </a:r>
            <a:r>
              <a:rPr lang="cs-CZ" sz="1600" dirty="0" err="1" smtClean="0"/>
              <a:t>of</a:t>
            </a:r>
            <a:r>
              <a:rPr lang="cs-CZ" sz="1600" dirty="0" smtClean="0"/>
              <a:t> </a:t>
            </a:r>
            <a:r>
              <a:rPr lang="cs-CZ" sz="1600" dirty="0" err="1" smtClean="0"/>
              <a:t>individuals</a:t>
            </a:r>
            <a:endParaRPr lang="cs-CZ" sz="1600" dirty="0" smtClean="0"/>
          </a:p>
          <a:p>
            <a:pPr eaLnBrk="1" hangingPunct="1">
              <a:lnSpc>
                <a:spcPct val="80000"/>
              </a:lnSpc>
              <a:buFontTx/>
              <a:buNone/>
              <a:defRPr/>
            </a:pPr>
            <a:r>
              <a:rPr lang="cs-CZ" sz="1600" i="1" dirty="0" smtClean="0"/>
              <a:t>	</a:t>
            </a:r>
            <a:r>
              <a:rPr lang="en-US" sz="1600" i="1" dirty="0" smtClean="0"/>
              <a:t>physical </a:t>
            </a:r>
            <a:r>
              <a:rPr lang="cs-CZ" sz="1600" i="1" dirty="0" smtClean="0"/>
              <a:t>- </a:t>
            </a:r>
            <a:r>
              <a:rPr lang="cs-CZ" sz="1600" i="1" dirty="0" err="1" smtClean="0"/>
              <a:t>overall</a:t>
            </a:r>
            <a:r>
              <a:rPr lang="cs-CZ" sz="1600" i="1" dirty="0" smtClean="0"/>
              <a:t> </a:t>
            </a:r>
            <a:r>
              <a:rPr lang="en-US" sz="1600" i="1" dirty="0" smtClean="0"/>
              <a:t>physical fitness and health, the sensitivity of the sense organs</a:t>
            </a:r>
          </a:p>
          <a:p>
            <a:pPr eaLnBrk="1" hangingPunct="1">
              <a:lnSpc>
                <a:spcPct val="80000"/>
              </a:lnSpc>
              <a:buFontTx/>
              <a:buNone/>
              <a:defRPr/>
            </a:pPr>
            <a:r>
              <a:rPr lang="cs-CZ" sz="1600" i="1" dirty="0" smtClean="0"/>
              <a:t>	</a:t>
            </a:r>
            <a:r>
              <a:rPr lang="en-US" sz="1600" i="1" dirty="0" smtClean="0"/>
              <a:t>psychological - the skills and aptitude for a particular activity; </a:t>
            </a:r>
            <a:r>
              <a:rPr lang="cs-CZ" sz="1600" i="1" dirty="0" err="1" smtClean="0"/>
              <a:t>abilities</a:t>
            </a:r>
            <a:r>
              <a:rPr lang="en-US" sz="1600" i="1" dirty="0" smtClean="0"/>
              <a:t> are the basis of the </a:t>
            </a:r>
            <a:r>
              <a:rPr lang="cs-CZ" sz="1600" i="1" dirty="0" smtClean="0"/>
              <a:t>c</a:t>
            </a:r>
            <a:r>
              <a:rPr lang="en-US" sz="1600" i="1" dirty="0" err="1" smtClean="0"/>
              <a:t>apability</a:t>
            </a:r>
            <a:r>
              <a:rPr lang="en-US" sz="1600" i="1" dirty="0" smtClean="0"/>
              <a:t> </a:t>
            </a:r>
            <a:r>
              <a:rPr lang="cs-CZ" sz="1600" i="1" dirty="0" smtClean="0"/>
              <a:t>d</a:t>
            </a:r>
            <a:r>
              <a:rPr lang="en-US" sz="1600" i="1" dirty="0" err="1" smtClean="0"/>
              <a:t>evelopment</a:t>
            </a:r>
            <a:endParaRPr lang="cs-CZ" sz="1600" i="1" dirty="0" smtClean="0"/>
          </a:p>
          <a:p>
            <a:pPr eaLnBrk="1" hangingPunct="1">
              <a:lnSpc>
                <a:spcPct val="80000"/>
              </a:lnSpc>
              <a:defRPr/>
            </a:pPr>
            <a:r>
              <a:rPr lang="cs-CZ" sz="1600" dirty="0" err="1" smtClean="0"/>
              <a:t>Factors</a:t>
            </a:r>
            <a:r>
              <a:rPr lang="cs-CZ" sz="1600" dirty="0" smtClean="0"/>
              <a:t> - </a:t>
            </a:r>
            <a:r>
              <a:rPr lang="en-US" sz="1600" i="1" dirty="0" smtClean="0"/>
              <a:t>social situations (social ties can motivate learning and education positively, but also interfere distracting) and current educational level (existing knowledge, skills, habits and attitudes, interests and needs are at the level desired in terms of other educational activities)</a:t>
            </a:r>
            <a:endParaRPr lang="cs-CZ" sz="1600" i="1" dirty="0" smtClean="0"/>
          </a:p>
          <a:p>
            <a:pPr eaLnBrk="1" hangingPunct="1">
              <a:lnSpc>
                <a:spcPct val="80000"/>
              </a:lnSpc>
              <a:defRPr/>
            </a:pPr>
            <a:r>
              <a:rPr lang="en-US" sz="1600" dirty="0" smtClean="0"/>
              <a:t>Individual's position in the educational process</a:t>
            </a:r>
            <a:endParaRPr lang="cs-CZ" sz="1600" dirty="0" smtClean="0"/>
          </a:p>
          <a:p>
            <a:pPr eaLnBrk="1" hangingPunct="1">
              <a:lnSpc>
                <a:spcPct val="80000"/>
              </a:lnSpc>
              <a:buFontTx/>
              <a:buNone/>
              <a:defRPr/>
            </a:pPr>
            <a:r>
              <a:rPr lang="cs-CZ" sz="1600" i="1" dirty="0" smtClean="0"/>
              <a:t>	</a:t>
            </a:r>
            <a:r>
              <a:rPr lang="en-US" sz="1600" i="1" dirty="0" smtClean="0"/>
              <a:t>authoritative education (minimum respect for the individual, adoption of predetermined knowledge)</a:t>
            </a:r>
            <a:endParaRPr lang="cs-CZ" sz="1600" i="1" dirty="0" smtClean="0"/>
          </a:p>
          <a:p>
            <a:pPr eaLnBrk="1" hangingPunct="1">
              <a:lnSpc>
                <a:spcPct val="80000"/>
              </a:lnSpc>
              <a:buFontTx/>
              <a:buNone/>
              <a:defRPr/>
            </a:pPr>
            <a:r>
              <a:rPr lang="cs-CZ" sz="1600" i="1" dirty="0" smtClean="0"/>
              <a:t>	e</a:t>
            </a:r>
            <a:r>
              <a:rPr lang="en-US" sz="1600" i="1" dirty="0" err="1" smtClean="0"/>
              <a:t>ducation</a:t>
            </a:r>
            <a:r>
              <a:rPr lang="en-US" sz="1600" i="1" dirty="0" smtClean="0"/>
              <a:t> as a service to individuals (security changes that have individual requests)</a:t>
            </a:r>
            <a:endParaRPr lang="cs-CZ" sz="1600" i="1" dirty="0" smtClean="0"/>
          </a:p>
          <a:p>
            <a:pPr eaLnBrk="1" hangingPunct="1">
              <a:lnSpc>
                <a:spcPct val="80000"/>
              </a:lnSpc>
              <a:buFontTx/>
              <a:buNone/>
              <a:defRPr/>
            </a:pPr>
            <a:r>
              <a:rPr lang="cs-CZ" sz="1600" i="1" dirty="0" smtClean="0"/>
              <a:t>	</a:t>
            </a:r>
            <a:r>
              <a:rPr lang="en-US" sz="1600" i="1" dirty="0" smtClean="0"/>
              <a:t>current </a:t>
            </a:r>
            <a:r>
              <a:rPr lang="cs-CZ" sz="1600" i="1" dirty="0" smtClean="0"/>
              <a:t>e</a:t>
            </a:r>
            <a:r>
              <a:rPr lang="en-US" sz="1600" i="1" dirty="0" err="1" smtClean="0"/>
              <a:t>ducation</a:t>
            </a:r>
            <a:r>
              <a:rPr lang="en-US" sz="1600" i="1" dirty="0" smtClean="0"/>
              <a:t> (education respecting the authority of the educational staff and allow application activities and initiatives </a:t>
            </a:r>
            <a:r>
              <a:rPr lang="cs-CZ" sz="1600" i="1" dirty="0" err="1" smtClean="0"/>
              <a:t>of</a:t>
            </a:r>
            <a:r>
              <a:rPr lang="cs-CZ" sz="1600" i="1" dirty="0" smtClean="0"/>
              <a:t> student)</a:t>
            </a:r>
          </a:p>
          <a:p>
            <a:pPr eaLnBrk="1" hangingPunct="1">
              <a:lnSpc>
                <a:spcPct val="80000"/>
              </a:lnSpc>
              <a:defRPr/>
            </a:pPr>
            <a:r>
              <a:rPr lang="en-US" sz="1600" dirty="0" smtClean="0"/>
              <a:t>Education in terms of interaction and species</a:t>
            </a:r>
            <a:endParaRPr lang="cs-CZ" sz="1600" dirty="0" smtClean="0"/>
          </a:p>
          <a:p>
            <a:pPr eaLnBrk="1" hangingPunct="1">
              <a:lnSpc>
                <a:spcPct val="80000"/>
              </a:lnSpc>
              <a:buFontTx/>
              <a:buNone/>
              <a:defRPr/>
            </a:pPr>
            <a:r>
              <a:rPr lang="cs-CZ" sz="1600" dirty="0" smtClean="0"/>
              <a:t>		</a:t>
            </a:r>
            <a:r>
              <a:rPr lang="cs-CZ" sz="1600" dirty="0" err="1" smtClean="0"/>
              <a:t>relationship</a:t>
            </a:r>
            <a:r>
              <a:rPr lang="cs-CZ" sz="1600" dirty="0" smtClean="0"/>
              <a:t>			</a:t>
            </a:r>
            <a:r>
              <a:rPr lang="cs-CZ" sz="1600" dirty="0" err="1" smtClean="0"/>
              <a:t>education</a:t>
            </a:r>
            <a:endParaRPr lang="cs-CZ" sz="1600" dirty="0" smtClean="0"/>
          </a:p>
          <a:p>
            <a:pPr eaLnBrk="1" hangingPunct="1">
              <a:lnSpc>
                <a:spcPct val="80000"/>
              </a:lnSpc>
              <a:buFontTx/>
              <a:buNone/>
              <a:defRPr/>
            </a:pPr>
            <a:r>
              <a:rPr lang="cs-CZ" sz="1600" dirty="0" smtClean="0"/>
              <a:t>	</a:t>
            </a:r>
            <a:r>
              <a:rPr lang="cs-CZ" sz="1600" dirty="0" err="1" smtClean="0"/>
              <a:t>educator</a:t>
            </a:r>
            <a:r>
              <a:rPr lang="cs-CZ" sz="1600" dirty="0" smtClean="0"/>
              <a:t>   →  student, pupil	     =	</a:t>
            </a:r>
            <a:r>
              <a:rPr lang="cs-CZ" sz="1600" dirty="0" err="1" smtClean="0"/>
              <a:t>authoritative</a:t>
            </a:r>
            <a:endParaRPr lang="cs-CZ" sz="1600" dirty="0" smtClean="0"/>
          </a:p>
          <a:p>
            <a:pPr eaLnBrk="1" hangingPunct="1">
              <a:lnSpc>
                <a:spcPct val="80000"/>
              </a:lnSpc>
              <a:buFontTx/>
              <a:buNone/>
              <a:defRPr/>
            </a:pPr>
            <a:r>
              <a:rPr lang="cs-CZ" sz="1600" dirty="0" smtClean="0"/>
              <a:t>	</a:t>
            </a:r>
            <a:r>
              <a:rPr lang="cs-CZ" sz="1600" dirty="0" err="1" smtClean="0"/>
              <a:t>educator</a:t>
            </a:r>
            <a:r>
              <a:rPr lang="cs-CZ" sz="1600" dirty="0" smtClean="0"/>
              <a:t>   ←  student, pupil 	     =	</a:t>
            </a:r>
            <a:r>
              <a:rPr lang="cs-CZ" sz="1600" dirty="0" err="1" smtClean="0"/>
              <a:t>submissive</a:t>
            </a:r>
            <a:r>
              <a:rPr lang="cs-CZ" sz="1600" dirty="0" smtClean="0"/>
              <a:t> (</a:t>
            </a:r>
            <a:r>
              <a:rPr lang="cs-CZ" sz="1600" dirty="0" err="1" smtClean="0"/>
              <a:t>child</a:t>
            </a:r>
            <a:r>
              <a:rPr lang="cs-CZ" sz="1600" dirty="0" smtClean="0"/>
              <a:t>-</a:t>
            </a:r>
            <a:r>
              <a:rPr lang="cs-CZ" sz="1600" dirty="0" err="1" smtClean="0"/>
              <a:t>centered</a:t>
            </a:r>
            <a:r>
              <a:rPr lang="cs-CZ" sz="1600" dirty="0" smtClean="0"/>
              <a:t>)</a:t>
            </a:r>
          </a:p>
          <a:p>
            <a:pPr eaLnBrk="1" hangingPunct="1">
              <a:lnSpc>
                <a:spcPct val="80000"/>
              </a:lnSpc>
              <a:buFontTx/>
              <a:buNone/>
              <a:defRPr/>
            </a:pPr>
            <a:r>
              <a:rPr lang="cs-CZ" sz="1600" dirty="0" smtClean="0"/>
              <a:t>	</a:t>
            </a:r>
            <a:r>
              <a:rPr lang="cs-CZ" sz="1600" dirty="0" err="1" smtClean="0"/>
              <a:t>educator</a:t>
            </a:r>
            <a:r>
              <a:rPr lang="cs-CZ" sz="1600" dirty="0" smtClean="0"/>
              <a:t>   ↔  student, pupil 	     =	</a:t>
            </a:r>
            <a:r>
              <a:rPr lang="cs-CZ" sz="1600" dirty="0" err="1" smtClean="0"/>
              <a:t>cooperative</a:t>
            </a:r>
            <a:r>
              <a:rPr lang="cs-CZ" sz="1600" dirty="0" smtClean="0"/>
              <a:t> (</a:t>
            </a:r>
            <a:r>
              <a:rPr lang="cs-CZ" sz="1600" dirty="0" err="1" smtClean="0"/>
              <a:t>collaborating</a:t>
            </a:r>
            <a:r>
              <a:rPr lang="cs-CZ" sz="1600" dirty="0" smtClean="0"/>
              <a:t>)</a:t>
            </a:r>
          </a:p>
        </p:txBody>
      </p:sp>
    </p:spTree>
    <p:extLst>
      <p:ext uri="{BB962C8B-B14F-4D97-AF65-F5344CB8AC3E}">
        <p14:creationId xmlns:p14="http://schemas.microsoft.com/office/powerpoint/2010/main" val="19951728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cs-CZ" altLang="zh-CN" dirty="0" err="1" smtClean="0"/>
              <a:t>The</a:t>
            </a:r>
            <a:r>
              <a:rPr lang="cs-CZ" altLang="zh-CN" dirty="0" smtClean="0"/>
              <a:t> </a:t>
            </a:r>
            <a:r>
              <a:rPr lang="cs-CZ" altLang="zh-CN" dirty="0" err="1" smtClean="0"/>
              <a:t>aims</a:t>
            </a:r>
            <a:r>
              <a:rPr lang="cs-CZ" altLang="zh-CN" dirty="0" smtClean="0"/>
              <a:t> // </a:t>
            </a:r>
            <a:r>
              <a:rPr lang="cs-CZ" altLang="zh-CN" dirty="0" err="1" smtClean="0"/>
              <a:t>objectives</a:t>
            </a:r>
            <a:r>
              <a:rPr lang="cs-CZ" altLang="zh-CN" dirty="0" smtClean="0"/>
              <a:t> </a:t>
            </a:r>
            <a:r>
              <a:rPr lang="cs-CZ" altLang="zh-CN" dirty="0" err="1" smtClean="0"/>
              <a:t>of</a:t>
            </a:r>
            <a:r>
              <a:rPr lang="cs-CZ" altLang="zh-CN" dirty="0" smtClean="0"/>
              <a:t> </a:t>
            </a:r>
            <a:r>
              <a:rPr lang="cs-CZ" altLang="zh-CN" dirty="0" err="1" smtClean="0"/>
              <a:t>education</a:t>
            </a:r>
            <a:endParaRPr lang="cs-CZ" dirty="0" smtClean="0"/>
          </a:p>
        </p:txBody>
      </p:sp>
      <p:sp>
        <p:nvSpPr>
          <p:cNvPr id="29699" name="Rectangle 3"/>
          <p:cNvSpPr>
            <a:spLocks noGrp="1" noChangeArrowheads="1"/>
          </p:cNvSpPr>
          <p:nvPr>
            <p:ph type="body" idx="1"/>
          </p:nvPr>
        </p:nvSpPr>
        <p:spPr>
          <a:xfrm>
            <a:off x="457200" y="1905000"/>
            <a:ext cx="8229600" cy="4953000"/>
          </a:xfrm>
        </p:spPr>
        <p:txBody>
          <a:bodyPr/>
          <a:lstStyle/>
          <a:p>
            <a:pPr eaLnBrk="1" hangingPunct="1">
              <a:lnSpc>
                <a:spcPct val="80000"/>
              </a:lnSpc>
              <a:defRPr/>
            </a:pPr>
            <a:r>
              <a:rPr lang="en-US" sz="1800" dirty="0" smtClean="0"/>
              <a:t>Ideal notion of expected outcomes that should be achieved in education</a:t>
            </a:r>
            <a:r>
              <a:rPr lang="cs-CZ" sz="1800" dirty="0" smtClean="0"/>
              <a:t> </a:t>
            </a:r>
          </a:p>
          <a:p>
            <a:pPr eaLnBrk="1" hangingPunct="1">
              <a:lnSpc>
                <a:spcPct val="80000"/>
              </a:lnSpc>
              <a:defRPr/>
            </a:pPr>
            <a:r>
              <a:rPr lang="en-US" sz="1800" dirty="0" smtClean="0"/>
              <a:t>The aims of education function </a:t>
            </a:r>
            <a:r>
              <a:rPr lang="cs-CZ" sz="1800" dirty="0" smtClean="0"/>
              <a:t>- </a:t>
            </a:r>
            <a:r>
              <a:rPr lang="cs-CZ" sz="1800" i="1" dirty="0" smtClean="0"/>
              <a:t>g</a:t>
            </a:r>
            <a:r>
              <a:rPr lang="en-US" sz="1800" i="1" dirty="0" err="1" smtClean="0"/>
              <a:t>uidance</a:t>
            </a:r>
            <a:r>
              <a:rPr lang="en-US" sz="1800" i="1" dirty="0" smtClean="0"/>
              <a:t> and anticipatory, motivational and stimulating, implementation and regulatory</a:t>
            </a:r>
            <a:endParaRPr lang="cs-CZ" sz="1800" dirty="0" smtClean="0"/>
          </a:p>
          <a:p>
            <a:pPr eaLnBrk="1" hangingPunct="1">
              <a:lnSpc>
                <a:spcPct val="80000"/>
              </a:lnSpc>
              <a:defRPr/>
            </a:pPr>
            <a:r>
              <a:rPr lang="en-US" sz="1800" dirty="0" smtClean="0"/>
              <a:t>Basic classification of learning objectives</a:t>
            </a:r>
            <a:r>
              <a:rPr lang="cs-CZ" sz="1800" dirty="0" smtClean="0"/>
              <a:t> - </a:t>
            </a:r>
            <a:r>
              <a:rPr lang="cs-CZ" sz="1800" i="1" dirty="0" err="1" smtClean="0"/>
              <a:t>cognitive</a:t>
            </a:r>
            <a:r>
              <a:rPr lang="cs-CZ" sz="1800" i="1" dirty="0" smtClean="0"/>
              <a:t> (</a:t>
            </a:r>
            <a:r>
              <a:rPr lang="cs-CZ" sz="1800" i="1" dirty="0" err="1" smtClean="0"/>
              <a:t>educational</a:t>
            </a:r>
            <a:r>
              <a:rPr lang="cs-CZ" sz="1800" i="1" dirty="0" smtClean="0"/>
              <a:t>), </a:t>
            </a:r>
            <a:r>
              <a:rPr lang="cs-CZ" sz="1800" i="1" dirty="0" err="1" smtClean="0"/>
              <a:t>affective</a:t>
            </a:r>
            <a:r>
              <a:rPr lang="cs-CZ" sz="1800" i="1" dirty="0" smtClean="0"/>
              <a:t> (</a:t>
            </a:r>
            <a:r>
              <a:rPr lang="cs-CZ" sz="1800" i="1" dirty="0" err="1" smtClean="0"/>
              <a:t>attitudes</a:t>
            </a:r>
            <a:r>
              <a:rPr lang="cs-CZ" sz="1800" i="1" dirty="0" smtClean="0"/>
              <a:t>, </a:t>
            </a:r>
            <a:r>
              <a:rPr lang="cs-CZ" sz="1800" i="1" dirty="0" err="1" smtClean="0"/>
              <a:t>values</a:t>
            </a:r>
            <a:r>
              <a:rPr lang="cs-CZ" sz="1800" i="1" dirty="0" smtClean="0"/>
              <a:t>), </a:t>
            </a:r>
            <a:r>
              <a:rPr lang="cs-CZ" sz="1800" i="1" dirty="0" err="1" smtClean="0"/>
              <a:t>and</a:t>
            </a:r>
            <a:r>
              <a:rPr lang="cs-CZ" sz="1800" i="1" dirty="0" smtClean="0"/>
              <a:t> </a:t>
            </a:r>
            <a:r>
              <a:rPr lang="cs-CZ" sz="1800" i="1" dirty="0" err="1" smtClean="0"/>
              <a:t>psychomotoric</a:t>
            </a:r>
            <a:r>
              <a:rPr lang="cs-CZ" sz="1800" i="1" dirty="0" smtClean="0"/>
              <a:t> (</a:t>
            </a:r>
            <a:r>
              <a:rPr lang="cs-CZ" sz="1800" i="1" dirty="0" err="1" smtClean="0"/>
              <a:t>training</a:t>
            </a:r>
            <a:r>
              <a:rPr lang="cs-CZ" sz="1800" i="1" dirty="0" smtClean="0"/>
              <a:t>)</a:t>
            </a:r>
            <a:r>
              <a:rPr lang="cs-CZ" sz="1800" dirty="0" smtClean="0"/>
              <a:t> </a:t>
            </a:r>
            <a:endParaRPr lang="cs-CZ" sz="1800" i="1" dirty="0" smtClean="0"/>
          </a:p>
          <a:p>
            <a:pPr eaLnBrk="1" hangingPunct="1">
              <a:lnSpc>
                <a:spcPct val="80000"/>
              </a:lnSpc>
              <a:defRPr/>
            </a:pPr>
            <a:r>
              <a:rPr lang="cs-CZ" sz="1800" dirty="0" err="1" smtClean="0"/>
              <a:t>Classification</a:t>
            </a:r>
            <a:r>
              <a:rPr lang="cs-CZ" sz="1800" dirty="0" smtClean="0"/>
              <a:t> </a:t>
            </a:r>
            <a:r>
              <a:rPr lang="cs-CZ" sz="1800" dirty="0" err="1" smtClean="0"/>
              <a:t>of</a:t>
            </a:r>
            <a:r>
              <a:rPr lang="cs-CZ" sz="1800" dirty="0" smtClean="0"/>
              <a:t> </a:t>
            </a:r>
            <a:r>
              <a:rPr lang="cs-CZ" sz="1800" dirty="0" err="1" smtClean="0"/>
              <a:t>the</a:t>
            </a:r>
            <a:r>
              <a:rPr lang="cs-CZ" sz="1800" dirty="0" smtClean="0"/>
              <a:t> </a:t>
            </a:r>
            <a:r>
              <a:rPr lang="cs-CZ" sz="1800" dirty="0" err="1" smtClean="0"/>
              <a:t>aims</a:t>
            </a:r>
            <a:r>
              <a:rPr lang="cs-CZ" sz="1800" dirty="0" smtClean="0"/>
              <a:t> - </a:t>
            </a:r>
            <a:r>
              <a:rPr lang="en-US" sz="1800" i="1" dirty="0" smtClean="0"/>
              <a:t>individual and social, material / </a:t>
            </a:r>
            <a:r>
              <a:rPr lang="cs-CZ" sz="1800" i="1" dirty="0" err="1" smtClean="0"/>
              <a:t>informative</a:t>
            </a:r>
            <a:r>
              <a:rPr lang="cs-CZ" sz="1800" i="1" dirty="0" smtClean="0"/>
              <a:t> </a:t>
            </a:r>
            <a:r>
              <a:rPr lang="cs-CZ" sz="1800" i="1" dirty="0" err="1" smtClean="0"/>
              <a:t>and</a:t>
            </a:r>
            <a:r>
              <a:rPr lang="cs-CZ" sz="1800" i="1" dirty="0" smtClean="0"/>
              <a:t> </a:t>
            </a:r>
            <a:r>
              <a:rPr lang="en-US" sz="1800" i="1" dirty="0" smtClean="0"/>
              <a:t>formal / formative, general and specific, adaptive and anticipatory, theoretical and practical purposes, autonomous / </a:t>
            </a:r>
            <a:r>
              <a:rPr lang="en-US" sz="1800" i="1" dirty="0" err="1" smtClean="0"/>
              <a:t>heteronomous</a:t>
            </a:r>
            <a:r>
              <a:rPr lang="en-US" sz="1800" i="1" dirty="0" smtClean="0"/>
              <a:t> and internal / external</a:t>
            </a:r>
            <a:endParaRPr lang="cs-CZ" sz="1800" i="1" dirty="0" smtClean="0"/>
          </a:p>
          <a:p>
            <a:pPr eaLnBrk="1" hangingPunct="1">
              <a:lnSpc>
                <a:spcPct val="80000"/>
              </a:lnSpc>
              <a:defRPr/>
            </a:pPr>
            <a:r>
              <a:rPr lang="en-US" sz="1800" dirty="0" smtClean="0"/>
              <a:t>Requirements for the educational objectives </a:t>
            </a:r>
            <a:r>
              <a:rPr lang="cs-CZ" sz="1800" dirty="0" smtClean="0"/>
              <a:t>- </a:t>
            </a:r>
            <a:r>
              <a:rPr lang="en-US" sz="1800" i="1" dirty="0" smtClean="0"/>
              <a:t>comprehensiveness, coherence, accountability and adequacy</a:t>
            </a:r>
            <a:endParaRPr lang="cs-CZ" sz="1800" dirty="0" smtClean="0"/>
          </a:p>
          <a:p>
            <a:pPr eaLnBrk="1" hangingPunct="1">
              <a:lnSpc>
                <a:spcPct val="80000"/>
              </a:lnSpc>
              <a:defRPr/>
            </a:pPr>
            <a:r>
              <a:rPr lang="en-US" sz="1800" dirty="0" smtClean="0"/>
              <a:t>Errors in defining learning objectives</a:t>
            </a:r>
            <a:endParaRPr lang="cs-CZ" sz="1800" dirty="0" smtClean="0"/>
          </a:p>
          <a:p>
            <a:pPr eaLnBrk="1" hangingPunct="1">
              <a:lnSpc>
                <a:spcPct val="80000"/>
              </a:lnSpc>
              <a:buFontTx/>
              <a:buNone/>
              <a:defRPr/>
            </a:pPr>
            <a:r>
              <a:rPr lang="cs-CZ" sz="1800" i="1" dirty="0" smtClean="0"/>
              <a:t>	</a:t>
            </a:r>
            <a:r>
              <a:rPr lang="en-US" sz="1800" i="1" dirty="0" smtClean="0"/>
              <a:t>- </a:t>
            </a:r>
            <a:r>
              <a:rPr lang="cs-CZ" sz="1800" i="1" dirty="0" err="1" smtClean="0"/>
              <a:t>aims</a:t>
            </a:r>
            <a:r>
              <a:rPr lang="cs-CZ" sz="1800" i="1" dirty="0" smtClean="0"/>
              <a:t> s</a:t>
            </a:r>
            <a:r>
              <a:rPr lang="en-US" sz="1800" i="1" dirty="0" err="1" smtClean="0"/>
              <a:t>ets</a:t>
            </a:r>
            <a:r>
              <a:rPr lang="en-US" sz="1800" i="1" dirty="0" smtClean="0"/>
              <a:t> too general</a:t>
            </a:r>
          </a:p>
          <a:p>
            <a:pPr eaLnBrk="1" hangingPunct="1">
              <a:lnSpc>
                <a:spcPct val="80000"/>
              </a:lnSpc>
              <a:buFontTx/>
              <a:buNone/>
              <a:defRPr/>
            </a:pPr>
            <a:r>
              <a:rPr lang="cs-CZ" sz="1800" i="1" dirty="0" smtClean="0"/>
              <a:t>	</a:t>
            </a:r>
            <a:r>
              <a:rPr lang="en-US" sz="1800" i="1" dirty="0" smtClean="0"/>
              <a:t>- </a:t>
            </a:r>
            <a:r>
              <a:rPr lang="cs-CZ" sz="1800" i="1" dirty="0" smtClean="0"/>
              <a:t>r</a:t>
            </a:r>
            <a:r>
              <a:rPr lang="en-US" sz="1800" i="1" dirty="0" err="1" smtClean="0"/>
              <a:t>eplace</a:t>
            </a:r>
            <a:r>
              <a:rPr lang="en-US" sz="1800" i="1" dirty="0" smtClean="0"/>
              <a:t> the </a:t>
            </a:r>
            <a:r>
              <a:rPr lang="cs-CZ" sz="1800" i="1" dirty="0" err="1" smtClean="0"/>
              <a:t>topic</a:t>
            </a:r>
            <a:r>
              <a:rPr lang="cs-CZ" sz="1800" i="1" dirty="0" smtClean="0"/>
              <a:t> by </a:t>
            </a:r>
            <a:r>
              <a:rPr lang="cs-CZ" sz="1800" i="1" dirty="0" err="1" smtClean="0"/>
              <a:t>the</a:t>
            </a:r>
            <a:r>
              <a:rPr lang="cs-CZ" sz="1800" i="1" dirty="0" smtClean="0"/>
              <a:t> </a:t>
            </a:r>
            <a:r>
              <a:rPr lang="en-US" sz="1800" i="1" dirty="0" smtClean="0"/>
              <a:t>target</a:t>
            </a:r>
          </a:p>
          <a:p>
            <a:pPr eaLnBrk="1" hangingPunct="1">
              <a:lnSpc>
                <a:spcPct val="80000"/>
              </a:lnSpc>
              <a:buFontTx/>
              <a:buNone/>
              <a:defRPr/>
            </a:pPr>
            <a:r>
              <a:rPr lang="cs-CZ" sz="1800" i="1" dirty="0" smtClean="0"/>
              <a:t>	</a:t>
            </a:r>
            <a:r>
              <a:rPr lang="en-US" sz="1800" i="1" dirty="0" smtClean="0"/>
              <a:t>- describe their activities</a:t>
            </a:r>
            <a:r>
              <a:rPr lang="cs-CZ" sz="1800" i="1" dirty="0" smtClean="0"/>
              <a:t> not </a:t>
            </a:r>
            <a:r>
              <a:rPr lang="cs-CZ" sz="1800" i="1" dirty="0" err="1" smtClean="0"/>
              <a:t>aims</a:t>
            </a:r>
            <a:endParaRPr lang="en-US" sz="1800" i="1" dirty="0" smtClean="0"/>
          </a:p>
          <a:p>
            <a:pPr eaLnBrk="1" hangingPunct="1">
              <a:lnSpc>
                <a:spcPct val="80000"/>
              </a:lnSpc>
              <a:buFontTx/>
              <a:buNone/>
              <a:defRPr/>
            </a:pPr>
            <a:r>
              <a:rPr lang="cs-CZ" sz="1800" i="1" dirty="0" smtClean="0"/>
              <a:t>	</a:t>
            </a:r>
            <a:r>
              <a:rPr lang="en-US" sz="1800" i="1" dirty="0" smtClean="0"/>
              <a:t>- </a:t>
            </a:r>
            <a:r>
              <a:rPr lang="cs-CZ" sz="1800" i="1" dirty="0" err="1" smtClean="0"/>
              <a:t>aims</a:t>
            </a:r>
            <a:r>
              <a:rPr lang="cs-CZ" sz="1800" i="1" dirty="0" smtClean="0"/>
              <a:t> f</a:t>
            </a:r>
            <a:r>
              <a:rPr lang="en-US" sz="1800" i="1" dirty="0" err="1" smtClean="0"/>
              <a:t>ormulation</a:t>
            </a:r>
            <a:r>
              <a:rPr lang="en-US" sz="1800" i="1" dirty="0" smtClean="0"/>
              <a:t> </a:t>
            </a:r>
            <a:r>
              <a:rPr lang="cs-CZ" sz="1800" i="1" dirty="0" err="1" smtClean="0"/>
              <a:t>allow</a:t>
            </a:r>
            <a:r>
              <a:rPr lang="en-US" sz="1800" i="1" dirty="0" smtClean="0"/>
              <a:t> a different interpretation</a:t>
            </a:r>
            <a:endParaRPr lang="cs-CZ" sz="1800" i="1" dirty="0" smtClean="0"/>
          </a:p>
          <a:p>
            <a:pPr eaLnBrk="1" hangingPunct="1">
              <a:lnSpc>
                <a:spcPct val="80000"/>
              </a:lnSpc>
              <a:defRPr/>
            </a:pPr>
            <a:r>
              <a:rPr lang="en-US" sz="1800" dirty="0" smtClean="0"/>
              <a:t>The structure of the aims of education </a:t>
            </a:r>
            <a:r>
              <a:rPr lang="cs-CZ" sz="1800" i="1" dirty="0" smtClean="0"/>
              <a:t>- </a:t>
            </a:r>
            <a:r>
              <a:rPr lang="en-US" sz="1800" i="1" dirty="0" smtClean="0"/>
              <a:t>most general, global aim → partial </a:t>
            </a:r>
            <a:r>
              <a:rPr lang="cs-CZ" sz="1800" i="1" dirty="0" err="1" smtClean="0"/>
              <a:t>aims</a:t>
            </a:r>
            <a:r>
              <a:rPr lang="cs-CZ" sz="1800" i="1" dirty="0" smtClean="0"/>
              <a:t> </a:t>
            </a:r>
            <a:r>
              <a:rPr lang="en-US" sz="1800" i="1" dirty="0" smtClean="0"/>
              <a:t>→ formative </a:t>
            </a:r>
            <a:r>
              <a:rPr lang="cs-CZ" sz="1800" i="1" dirty="0" err="1" smtClean="0"/>
              <a:t>and</a:t>
            </a:r>
            <a:r>
              <a:rPr lang="cs-CZ" sz="1800" i="1" dirty="0" smtClean="0"/>
              <a:t> </a:t>
            </a:r>
            <a:r>
              <a:rPr lang="cs-CZ" sz="1800" i="1" dirty="0" err="1" smtClean="0"/>
              <a:t>institutional</a:t>
            </a:r>
            <a:r>
              <a:rPr lang="cs-CZ" sz="1800" i="1" dirty="0" smtClean="0"/>
              <a:t> </a:t>
            </a:r>
            <a:r>
              <a:rPr lang="cs-CZ" sz="1800" i="1" dirty="0" err="1" smtClean="0"/>
              <a:t>aims</a:t>
            </a:r>
            <a:r>
              <a:rPr lang="cs-CZ" sz="1800" i="1" dirty="0" smtClean="0"/>
              <a:t> </a:t>
            </a:r>
            <a:r>
              <a:rPr lang="en-US" sz="1800" i="1" dirty="0" smtClean="0"/>
              <a:t>→individual </a:t>
            </a:r>
            <a:r>
              <a:rPr lang="cs-CZ" sz="1800" i="1" dirty="0" err="1" smtClean="0"/>
              <a:t>aims</a:t>
            </a:r>
            <a:r>
              <a:rPr lang="cs-CZ" sz="1800" dirty="0" smtClean="0"/>
              <a:t> </a:t>
            </a:r>
          </a:p>
        </p:txBody>
      </p:sp>
    </p:spTree>
    <p:extLst>
      <p:ext uri="{BB962C8B-B14F-4D97-AF65-F5344CB8AC3E}">
        <p14:creationId xmlns:p14="http://schemas.microsoft.com/office/powerpoint/2010/main" val="19396488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cs-CZ" altLang="zh-CN" dirty="0" err="1" smtClean="0"/>
              <a:t>Educational</a:t>
            </a:r>
            <a:r>
              <a:rPr lang="cs-CZ" altLang="zh-CN" dirty="0" smtClean="0"/>
              <a:t> </a:t>
            </a:r>
            <a:r>
              <a:rPr lang="cs-CZ" altLang="zh-CN" dirty="0" err="1" smtClean="0"/>
              <a:t>resources</a:t>
            </a:r>
            <a:endParaRPr lang="cs-CZ" dirty="0" smtClean="0"/>
          </a:p>
        </p:txBody>
      </p:sp>
      <p:sp>
        <p:nvSpPr>
          <p:cNvPr id="30723" name="Rectangle 3"/>
          <p:cNvSpPr>
            <a:spLocks noGrp="1" noChangeArrowheads="1"/>
          </p:cNvSpPr>
          <p:nvPr>
            <p:ph type="body" idx="1"/>
          </p:nvPr>
        </p:nvSpPr>
        <p:spPr>
          <a:xfrm>
            <a:off x="457200" y="1905000"/>
            <a:ext cx="8229600" cy="4953000"/>
          </a:xfrm>
        </p:spPr>
        <p:txBody>
          <a:bodyPr/>
          <a:lstStyle/>
          <a:p>
            <a:pPr eaLnBrk="1" hangingPunct="1">
              <a:lnSpc>
                <a:spcPct val="80000"/>
              </a:lnSpc>
              <a:defRPr/>
            </a:pPr>
            <a:r>
              <a:rPr lang="en-US" sz="1800" dirty="0" smtClean="0"/>
              <a:t>Education accomplished through various means acting either intentionally or functionally</a:t>
            </a:r>
            <a:endParaRPr lang="cs-CZ" sz="1800" dirty="0" smtClean="0"/>
          </a:p>
          <a:p>
            <a:pPr eaLnBrk="1" hangingPunct="1">
              <a:lnSpc>
                <a:spcPct val="80000"/>
              </a:lnSpc>
              <a:defRPr/>
            </a:pPr>
            <a:r>
              <a:rPr lang="cs-CZ" sz="1800" dirty="0" smtClean="0"/>
              <a:t>1. </a:t>
            </a:r>
            <a:r>
              <a:rPr lang="en-US" sz="1800" dirty="0" smtClean="0"/>
              <a:t>Teaching - </a:t>
            </a:r>
            <a:r>
              <a:rPr lang="en-US" sz="1800" i="1" dirty="0" smtClean="0"/>
              <a:t>teaching individual and collective teaching</a:t>
            </a:r>
            <a:endParaRPr lang="cs-CZ" sz="1800" i="1" dirty="0" smtClean="0"/>
          </a:p>
          <a:p>
            <a:pPr eaLnBrk="1" hangingPunct="1">
              <a:lnSpc>
                <a:spcPct val="80000"/>
              </a:lnSpc>
              <a:defRPr/>
            </a:pPr>
            <a:r>
              <a:rPr lang="cs-CZ" sz="1800" dirty="0" smtClean="0"/>
              <a:t>2. </a:t>
            </a:r>
            <a:r>
              <a:rPr lang="en-US" sz="1800" dirty="0" smtClean="0"/>
              <a:t>Pedagogically adapted environment - </a:t>
            </a:r>
            <a:r>
              <a:rPr lang="en-US" sz="1800" i="1" dirty="0" smtClean="0"/>
              <a:t>natural and social environment</a:t>
            </a:r>
            <a:r>
              <a:rPr lang="cs-CZ" sz="1800" i="1" dirty="0" smtClean="0"/>
              <a:t> </a:t>
            </a:r>
            <a:r>
              <a:rPr lang="cs-CZ" sz="1800" i="1" dirty="0" err="1" smtClean="0"/>
              <a:t>impact</a:t>
            </a:r>
            <a:r>
              <a:rPr lang="cs-CZ" sz="1800" i="1" dirty="0" smtClean="0"/>
              <a:t> </a:t>
            </a:r>
            <a:r>
              <a:rPr lang="en-US" sz="1800" i="1" dirty="0" smtClean="0"/>
              <a:t>on the individual's development (positively or negatively)</a:t>
            </a:r>
            <a:endParaRPr lang="cs-CZ" sz="1800" i="1" dirty="0" smtClean="0"/>
          </a:p>
          <a:p>
            <a:pPr eaLnBrk="1" hangingPunct="1">
              <a:lnSpc>
                <a:spcPct val="80000"/>
              </a:lnSpc>
              <a:defRPr/>
            </a:pPr>
            <a:r>
              <a:rPr lang="cs-CZ" sz="1800" dirty="0" smtClean="0"/>
              <a:t>3. </a:t>
            </a:r>
            <a:r>
              <a:rPr lang="en-US" sz="1800" dirty="0" smtClean="0"/>
              <a:t>Mass media - </a:t>
            </a:r>
            <a:r>
              <a:rPr lang="en-US" sz="1800" i="1" dirty="0" smtClean="0"/>
              <a:t>a significant impact</a:t>
            </a:r>
            <a:r>
              <a:rPr lang="cs-CZ" sz="1800" i="1" dirty="0" smtClean="0"/>
              <a:t>, </a:t>
            </a:r>
            <a:r>
              <a:rPr lang="cs-CZ" sz="1800" i="1" dirty="0" err="1" smtClean="0"/>
              <a:t>acts</a:t>
            </a:r>
            <a:r>
              <a:rPr lang="en-US" sz="1800" i="1" dirty="0" smtClean="0"/>
              <a:t> positively and negatively on the</a:t>
            </a:r>
            <a:r>
              <a:rPr lang="cs-CZ" sz="1800" i="1" dirty="0" smtClean="0"/>
              <a:t> </a:t>
            </a:r>
            <a:r>
              <a:rPr lang="cs-CZ" sz="1800" i="1" dirty="0" err="1" smtClean="0"/>
              <a:t>educational</a:t>
            </a:r>
            <a:r>
              <a:rPr lang="cs-CZ" sz="1800" i="1" dirty="0" smtClean="0"/>
              <a:t> </a:t>
            </a:r>
            <a:r>
              <a:rPr lang="cs-CZ" sz="1800" i="1" dirty="0" err="1" smtClean="0"/>
              <a:t>process</a:t>
            </a:r>
            <a:endParaRPr lang="cs-CZ" sz="1800" i="1" dirty="0" smtClean="0"/>
          </a:p>
          <a:p>
            <a:pPr eaLnBrk="1" hangingPunct="1">
              <a:lnSpc>
                <a:spcPct val="80000"/>
              </a:lnSpc>
              <a:defRPr/>
            </a:pPr>
            <a:r>
              <a:rPr lang="cs-CZ" sz="1800" dirty="0" smtClean="0"/>
              <a:t>4. </a:t>
            </a:r>
            <a:r>
              <a:rPr lang="en-US" sz="1800" dirty="0" smtClean="0"/>
              <a:t>Work - </a:t>
            </a:r>
            <a:r>
              <a:rPr lang="en-US" sz="1800" i="1" dirty="0" smtClean="0"/>
              <a:t>educationally may cause the value of the work product, the value of the work environment and work process</a:t>
            </a:r>
            <a:endParaRPr lang="cs-CZ" sz="1800" i="1" dirty="0" smtClean="0"/>
          </a:p>
          <a:p>
            <a:pPr eaLnBrk="1" hangingPunct="1">
              <a:lnSpc>
                <a:spcPct val="80000"/>
              </a:lnSpc>
              <a:defRPr/>
            </a:pPr>
            <a:r>
              <a:rPr lang="cs-CZ" sz="1800" dirty="0" smtClean="0"/>
              <a:t>5. </a:t>
            </a:r>
            <a:r>
              <a:rPr lang="en-US" sz="1800" dirty="0" smtClean="0"/>
              <a:t>Game - </a:t>
            </a:r>
            <a:r>
              <a:rPr lang="en-US" sz="1800" i="1" dirty="0" smtClean="0"/>
              <a:t>the crucial role of this educational resource in the preschool age</a:t>
            </a:r>
            <a:endParaRPr lang="cs-CZ" sz="1800" i="1" dirty="0" smtClean="0"/>
          </a:p>
          <a:p>
            <a:pPr eaLnBrk="1" hangingPunct="1">
              <a:lnSpc>
                <a:spcPct val="80000"/>
              </a:lnSpc>
              <a:defRPr/>
            </a:pPr>
            <a:r>
              <a:rPr lang="cs-CZ" sz="1800" dirty="0" smtClean="0"/>
              <a:t>6. </a:t>
            </a:r>
            <a:r>
              <a:rPr lang="en-US" sz="1800" dirty="0" smtClean="0"/>
              <a:t>Art - </a:t>
            </a:r>
            <a:r>
              <a:rPr lang="en-US" sz="1800" i="1" dirty="0" smtClean="0"/>
              <a:t>enriches </a:t>
            </a:r>
            <a:r>
              <a:rPr lang="cs-CZ" sz="1800" i="1" dirty="0" err="1" smtClean="0"/>
              <a:t>knowledge</a:t>
            </a:r>
            <a:r>
              <a:rPr lang="cs-CZ" sz="1800" i="1" dirty="0" smtClean="0"/>
              <a:t> by </a:t>
            </a:r>
            <a:r>
              <a:rPr lang="en-US" sz="1800" i="1" dirty="0" smtClean="0"/>
              <a:t>their resources (artwork and creative artistic activities) in the field of social, ideological, political and moral</a:t>
            </a:r>
            <a:endParaRPr lang="cs-CZ" sz="1800" i="1" dirty="0" smtClean="0"/>
          </a:p>
          <a:p>
            <a:pPr eaLnBrk="1" hangingPunct="1">
              <a:lnSpc>
                <a:spcPct val="80000"/>
              </a:lnSpc>
              <a:defRPr/>
            </a:pPr>
            <a:r>
              <a:rPr lang="cs-CZ" sz="1800" dirty="0" smtClean="0"/>
              <a:t>7. </a:t>
            </a:r>
            <a:r>
              <a:rPr lang="en-US" sz="1800" dirty="0" smtClean="0"/>
              <a:t>Sport and fitness activities - </a:t>
            </a:r>
            <a:r>
              <a:rPr lang="en-US" sz="1800" i="1" dirty="0" smtClean="0"/>
              <a:t>facilitate the development of health, fitness and skill, team spirit and general moral and aesthetic cultivation of personality</a:t>
            </a:r>
            <a:endParaRPr lang="cs-CZ" sz="1800" i="1" dirty="0" smtClean="0"/>
          </a:p>
          <a:p>
            <a:pPr eaLnBrk="1" hangingPunct="1">
              <a:lnSpc>
                <a:spcPct val="80000"/>
              </a:lnSpc>
              <a:defRPr/>
            </a:pPr>
            <a:r>
              <a:rPr lang="cs-CZ" sz="1800" dirty="0" smtClean="0"/>
              <a:t>8. </a:t>
            </a:r>
            <a:r>
              <a:rPr lang="en-US" sz="1800" dirty="0" smtClean="0"/>
              <a:t>Team</a:t>
            </a:r>
            <a:r>
              <a:rPr lang="cs-CZ" sz="1800" dirty="0" smtClean="0"/>
              <a:t> // </a:t>
            </a:r>
            <a:r>
              <a:rPr lang="cs-CZ" sz="1800" dirty="0" err="1" smtClean="0"/>
              <a:t>group</a:t>
            </a:r>
            <a:r>
              <a:rPr lang="en-US" sz="1800" dirty="0" smtClean="0"/>
              <a:t> - </a:t>
            </a:r>
            <a:r>
              <a:rPr lang="en-US" sz="1800" i="1" dirty="0" smtClean="0"/>
              <a:t>educational activity due to its collective public opinion, the teacher must know the public opinion and </a:t>
            </a:r>
            <a:r>
              <a:rPr lang="cs-CZ" sz="1800" i="1" dirty="0" err="1" smtClean="0"/>
              <a:t>try</a:t>
            </a:r>
            <a:r>
              <a:rPr lang="cs-CZ" sz="1800" i="1" dirty="0" smtClean="0"/>
              <a:t> to </a:t>
            </a:r>
            <a:r>
              <a:rPr lang="cs-CZ" sz="1800" i="1" dirty="0" err="1" smtClean="0"/>
              <a:t>lead</a:t>
            </a:r>
            <a:r>
              <a:rPr lang="cs-CZ" sz="1800" i="1" dirty="0" smtClean="0"/>
              <a:t> team in </a:t>
            </a:r>
            <a:r>
              <a:rPr lang="en-US" sz="1800" i="1" dirty="0" smtClean="0"/>
              <a:t>a positive </a:t>
            </a:r>
            <a:r>
              <a:rPr lang="cs-CZ" sz="1800" i="1" dirty="0" err="1" smtClean="0"/>
              <a:t>way</a:t>
            </a:r>
            <a:r>
              <a:rPr lang="en-US" sz="1800" i="1" dirty="0" smtClean="0"/>
              <a:t> (directly</a:t>
            </a:r>
            <a:r>
              <a:rPr lang="cs-CZ" sz="1800" i="1" dirty="0" smtClean="0"/>
              <a:t> </a:t>
            </a:r>
            <a:r>
              <a:rPr lang="en-US" sz="1800" i="1" dirty="0" smtClean="0"/>
              <a:t>x indirectly)</a:t>
            </a:r>
            <a:endParaRPr lang="cs-CZ" sz="1800" i="1" dirty="0" smtClean="0"/>
          </a:p>
        </p:txBody>
      </p:sp>
    </p:spTree>
    <p:extLst>
      <p:ext uri="{BB962C8B-B14F-4D97-AF65-F5344CB8AC3E}">
        <p14:creationId xmlns:p14="http://schemas.microsoft.com/office/powerpoint/2010/main" val="214397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cs-CZ" altLang="zh-CN" dirty="0" err="1" smtClean="0"/>
              <a:t>Terms</a:t>
            </a:r>
            <a:r>
              <a:rPr lang="cs-CZ" altLang="zh-CN" dirty="0" smtClean="0"/>
              <a:t> </a:t>
            </a:r>
            <a:r>
              <a:rPr lang="cs-CZ" altLang="zh-CN" dirty="0" err="1" smtClean="0"/>
              <a:t>of</a:t>
            </a:r>
            <a:r>
              <a:rPr lang="cs-CZ" altLang="zh-CN" dirty="0" smtClean="0"/>
              <a:t> </a:t>
            </a:r>
            <a:r>
              <a:rPr lang="cs-CZ" altLang="zh-CN" dirty="0" err="1" smtClean="0"/>
              <a:t>education</a:t>
            </a:r>
            <a:endParaRPr lang="cs-CZ" dirty="0" smtClean="0"/>
          </a:p>
        </p:txBody>
      </p:sp>
      <p:sp>
        <p:nvSpPr>
          <p:cNvPr id="31747" name="Rectangle 3"/>
          <p:cNvSpPr>
            <a:spLocks noGrp="1" noChangeArrowheads="1"/>
          </p:cNvSpPr>
          <p:nvPr>
            <p:ph type="body" idx="1"/>
          </p:nvPr>
        </p:nvSpPr>
        <p:spPr>
          <a:xfrm>
            <a:off x="395288" y="1773238"/>
            <a:ext cx="8229600" cy="4953000"/>
          </a:xfrm>
        </p:spPr>
        <p:txBody>
          <a:bodyPr/>
          <a:lstStyle/>
          <a:p>
            <a:pPr eaLnBrk="1" hangingPunct="1">
              <a:lnSpc>
                <a:spcPct val="80000"/>
              </a:lnSpc>
              <a:defRPr/>
            </a:pPr>
            <a:r>
              <a:rPr lang="en-US" sz="1600" dirty="0" smtClean="0"/>
              <a:t>Conditions of education are determinants of the process of education, leadership, culture and shaping people</a:t>
            </a:r>
            <a:r>
              <a:rPr lang="cs-CZ" sz="1600" dirty="0" smtClean="0"/>
              <a:t> </a:t>
            </a:r>
          </a:p>
          <a:p>
            <a:pPr eaLnBrk="1" hangingPunct="1">
              <a:lnSpc>
                <a:spcPct val="80000"/>
              </a:lnSpc>
              <a:defRPr/>
            </a:pPr>
            <a:r>
              <a:rPr lang="cs-CZ" sz="1600" dirty="0" err="1" smtClean="0"/>
              <a:t>Terms</a:t>
            </a:r>
            <a:r>
              <a:rPr lang="cs-CZ" sz="1600" dirty="0" smtClean="0"/>
              <a:t> - </a:t>
            </a:r>
            <a:r>
              <a:rPr lang="en-US" sz="1600" i="1" dirty="0" smtClean="0"/>
              <a:t>neighborhood (all external conditions regardless of whether they are a source of developmental stimuli or not) and the environment (ambient phenomena having a subjective value acting as stimuli to which we respond unconsciously and consciously)</a:t>
            </a:r>
            <a:endParaRPr lang="cs-CZ" sz="1600" dirty="0" smtClean="0"/>
          </a:p>
          <a:p>
            <a:pPr eaLnBrk="1" hangingPunct="1">
              <a:lnSpc>
                <a:spcPct val="80000"/>
              </a:lnSpc>
              <a:defRPr/>
            </a:pPr>
            <a:r>
              <a:rPr lang="cs-CZ" sz="1600" dirty="0" err="1" smtClean="0"/>
              <a:t>Classification</a:t>
            </a:r>
            <a:r>
              <a:rPr lang="cs-CZ" sz="1600" dirty="0" smtClean="0"/>
              <a:t> </a:t>
            </a:r>
            <a:r>
              <a:rPr lang="cs-CZ" sz="1600" dirty="0" err="1" smtClean="0"/>
              <a:t>of</a:t>
            </a:r>
            <a:r>
              <a:rPr lang="cs-CZ" sz="1600" dirty="0" smtClean="0"/>
              <a:t> </a:t>
            </a:r>
            <a:r>
              <a:rPr lang="cs-CZ" sz="1600" dirty="0" err="1" smtClean="0"/>
              <a:t>conditions</a:t>
            </a:r>
            <a:r>
              <a:rPr lang="cs-CZ" sz="1600" dirty="0" smtClean="0"/>
              <a:t> – </a:t>
            </a:r>
            <a:r>
              <a:rPr lang="cs-CZ" sz="1600" i="1" dirty="0" err="1" smtClean="0"/>
              <a:t>external</a:t>
            </a:r>
            <a:r>
              <a:rPr lang="cs-CZ" sz="1600" i="1" dirty="0" smtClean="0"/>
              <a:t>  </a:t>
            </a:r>
            <a:r>
              <a:rPr lang="cs-CZ" sz="1600" dirty="0" err="1" smtClean="0"/>
              <a:t>and</a:t>
            </a:r>
            <a:r>
              <a:rPr lang="cs-CZ" sz="1600" dirty="0" smtClean="0"/>
              <a:t> </a:t>
            </a:r>
            <a:r>
              <a:rPr lang="cs-CZ" sz="1600" i="1" dirty="0" err="1" smtClean="0"/>
              <a:t>internal</a:t>
            </a:r>
            <a:r>
              <a:rPr lang="cs-CZ" sz="1600" i="1" dirty="0" smtClean="0"/>
              <a:t> </a:t>
            </a:r>
          </a:p>
          <a:p>
            <a:pPr eaLnBrk="1" hangingPunct="1">
              <a:lnSpc>
                <a:spcPct val="80000"/>
              </a:lnSpc>
              <a:buFontTx/>
              <a:buNone/>
              <a:defRPr/>
            </a:pPr>
            <a:r>
              <a:rPr lang="cs-CZ" sz="1600" dirty="0" smtClean="0"/>
              <a:t>	</a:t>
            </a:r>
            <a:r>
              <a:rPr lang="en-US" sz="1600" b="1" dirty="0" smtClean="0"/>
              <a:t>External conditions </a:t>
            </a:r>
            <a:r>
              <a:rPr lang="en-US" sz="1600" dirty="0" smtClean="0"/>
              <a:t>- social and natural circumstances in which education takes place, the impact o</a:t>
            </a:r>
            <a:r>
              <a:rPr lang="cs-CZ" sz="1600" dirty="0" smtClean="0"/>
              <a:t>f</a:t>
            </a:r>
            <a:r>
              <a:rPr lang="en-US" sz="1600" dirty="0" smtClean="0"/>
              <a:t> the existing environment </a:t>
            </a:r>
            <a:r>
              <a:rPr lang="cs-CZ" sz="1600" dirty="0" smtClean="0"/>
              <a:t>to student </a:t>
            </a:r>
            <a:r>
              <a:rPr lang="cs-CZ" sz="1600" dirty="0" err="1" smtClean="0"/>
              <a:t>or</a:t>
            </a:r>
            <a:r>
              <a:rPr lang="cs-CZ" sz="1600" dirty="0" smtClean="0"/>
              <a:t> pupil</a:t>
            </a:r>
            <a:r>
              <a:rPr lang="en-US" sz="1600" dirty="0" smtClean="0"/>
              <a:t> → human environment, nurturing environment</a:t>
            </a:r>
            <a:endParaRPr lang="cs-CZ" sz="1600" dirty="0" smtClean="0"/>
          </a:p>
          <a:p>
            <a:pPr eaLnBrk="1" hangingPunct="1">
              <a:lnSpc>
                <a:spcPct val="80000"/>
              </a:lnSpc>
              <a:buFontTx/>
              <a:buNone/>
              <a:defRPr/>
            </a:pPr>
            <a:r>
              <a:rPr lang="cs-CZ" sz="1600" dirty="0" smtClean="0"/>
              <a:t>		</a:t>
            </a:r>
            <a:r>
              <a:rPr lang="cs-CZ" sz="1600" dirty="0" err="1" smtClean="0"/>
              <a:t>Classification</a:t>
            </a:r>
            <a:r>
              <a:rPr lang="cs-CZ" sz="1600" dirty="0" smtClean="0"/>
              <a:t> - </a:t>
            </a:r>
            <a:r>
              <a:rPr lang="en-US" sz="1600" i="1" dirty="0" smtClean="0"/>
              <a:t>natural and social, objective and subjective, </a:t>
            </a:r>
            <a:r>
              <a:rPr lang="cs-CZ" sz="1600" i="1" dirty="0" err="1" smtClean="0"/>
              <a:t>factua</a:t>
            </a:r>
            <a:r>
              <a:rPr lang="en-US" sz="1600" i="1" dirty="0" smtClean="0"/>
              <a:t>l and </a:t>
            </a:r>
            <a:r>
              <a:rPr lang="cs-CZ" sz="1600" i="1" dirty="0" smtClean="0"/>
              <a:t>	</a:t>
            </a:r>
            <a:r>
              <a:rPr lang="en-US" sz="1600" i="1" dirty="0" smtClean="0"/>
              <a:t>personal, material and spiritual, and general and specific</a:t>
            </a:r>
            <a:endParaRPr lang="cs-CZ" sz="1600" i="1" dirty="0" smtClean="0"/>
          </a:p>
          <a:p>
            <a:pPr eaLnBrk="1" hangingPunct="1">
              <a:lnSpc>
                <a:spcPct val="80000"/>
              </a:lnSpc>
              <a:buFontTx/>
              <a:buNone/>
              <a:defRPr/>
            </a:pPr>
            <a:r>
              <a:rPr lang="cs-CZ" sz="1600" dirty="0" smtClean="0"/>
              <a:t>	</a:t>
            </a:r>
            <a:r>
              <a:rPr lang="cs-CZ" sz="1600" b="1" dirty="0" err="1" smtClean="0"/>
              <a:t>Internal</a:t>
            </a:r>
            <a:r>
              <a:rPr lang="cs-CZ" sz="1600" b="1" dirty="0" smtClean="0"/>
              <a:t> </a:t>
            </a:r>
            <a:r>
              <a:rPr lang="cs-CZ" sz="1600" b="1" dirty="0" err="1" smtClean="0"/>
              <a:t>conditions</a:t>
            </a:r>
            <a:r>
              <a:rPr lang="cs-CZ" sz="1600" b="1" dirty="0" smtClean="0"/>
              <a:t> </a:t>
            </a:r>
            <a:r>
              <a:rPr lang="cs-CZ" sz="1600" dirty="0" smtClean="0"/>
              <a:t>- t</a:t>
            </a:r>
            <a:r>
              <a:rPr lang="en-US" sz="1600" dirty="0" smtClean="0"/>
              <a:t>he comprehensive level successfully raised by individuals and groups</a:t>
            </a:r>
            <a:endParaRPr lang="cs-CZ" sz="1600" dirty="0" smtClean="0"/>
          </a:p>
          <a:p>
            <a:pPr eaLnBrk="1" hangingPunct="1">
              <a:lnSpc>
                <a:spcPct val="80000"/>
              </a:lnSpc>
              <a:buFontTx/>
              <a:buNone/>
              <a:defRPr/>
            </a:pPr>
            <a:r>
              <a:rPr lang="cs-CZ" sz="1600" dirty="0" smtClean="0"/>
              <a:t>		</a:t>
            </a:r>
            <a:r>
              <a:rPr lang="cs-CZ" sz="1600" dirty="0" err="1" smtClean="0"/>
              <a:t>Classification</a:t>
            </a:r>
            <a:r>
              <a:rPr lang="cs-CZ" sz="1600" dirty="0" smtClean="0"/>
              <a:t> - </a:t>
            </a:r>
            <a:r>
              <a:rPr lang="en-US" sz="1600" i="1" dirty="0" smtClean="0"/>
              <a:t>physical (body) and psychological (mental) conditions of the individual, all educational results and the results of their previous pedagogically unintentional formation</a:t>
            </a:r>
            <a:endParaRPr lang="cs-CZ" sz="1600" i="1" dirty="0" smtClean="0"/>
          </a:p>
          <a:p>
            <a:pPr eaLnBrk="1" hangingPunct="1">
              <a:lnSpc>
                <a:spcPct val="80000"/>
              </a:lnSpc>
              <a:defRPr/>
            </a:pPr>
            <a:r>
              <a:rPr lang="cs-CZ" sz="1600" dirty="0" err="1" smtClean="0"/>
              <a:t>General</a:t>
            </a:r>
            <a:r>
              <a:rPr lang="cs-CZ" sz="1600" dirty="0" smtClean="0"/>
              <a:t> </a:t>
            </a:r>
            <a:r>
              <a:rPr lang="cs-CZ" sz="1600" dirty="0" err="1" smtClean="0"/>
              <a:t>partitioning</a:t>
            </a:r>
            <a:endParaRPr lang="cs-CZ" sz="1600" dirty="0" smtClean="0"/>
          </a:p>
          <a:p>
            <a:pPr eaLnBrk="1" hangingPunct="1">
              <a:lnSpc>
                <a:spcPct val="80000"/>
              </a:lnSpc>
              <a:buFontTx/>
              <a:buNone/>
              <a:defRPr/>
            </a:pPr>
            <a:r>
              <a:rPr lang="cs-CZ" sz="1600" i="1" dirty="0" smtClean="0"/>
              <a:t>	- </a:t>
            </a:r>
            <a:r>
              <a:rPr lang="cs-CZ" sz="1600" dirty="0" err="1" smtClean="0"/>
              <a:t>eufunctional</a:t>
            </a:r>
            <a:r>
              <a:rPr lang="cs-CZ" sz="1600" i="1" dirty="0" smtClean="0"/>
              <a:t> - </a:t>
            </a:r>
            <a:r>
              <a:rPr lang="en-US" sz="1600" i="1" dirty="0" smtClean="0"/>
              <a:t>positive formative influences and effects of the environment and life experience </a:t>
            </a:r>
            <a:r>
              <a:rPr lang="cs-CZ" sz="1600" i="1" dirty="0" smtClean="0"/>
              <a:t> </a:t>
            </a:r>
            <a:r>
              <a:rPr lang="cs-CZ" sz="1600" i="1" dirty="0" err="1" smtClean="0"/>
              <a:t>of</a:t>
            </a:r>
            <a:r>
              <a:rPr lang="cs-CZ" sz="1600" i="1" dirty="0" smtClean="0"/>
              <a:t> </a:t>
            </a:r>
            <a:r>
              <a:rPr lang="cs-CZ" sz="1600" i="1" dirty="0" err="1" smtClean="0"/>
              <a:t>students</a:t>
            </a:r>
            <a:r>
              <a:rPr lang="cs-CZ" sz="1600" i="1" dirty="0" smtClean="0"/>
              <a:t> </a:t>
            </a:r>
            <a:r>
              <a:rPr lang="cs-CZ" sz="1600" i="1" dirty="0" err="1" smtClean="0"/>
              <a:t>or</a:t>
            </a:r>
            <a:r>
              <a:rPr lang="cs-CZ" sz="1600" i="1" dirty="0" smtClean="0"/>
              <a:t> </a:t>
            </a:r>
            <a:r>
              <a:rPr lang="cs-CZ" sz="1600" i="1" dirty="0" err="1" smtClean="0"/>
              <a:t>pupils</a:t>
            </a:r>
            <a:endParaRPr lang="cs-CZ" sz="1600" i="1" dirty="0" smtClean="0"/>
          </a:p>
          <a:p>
            <a:pPr eaLnBrk="1" hangingPunct="1">
              <a:lnSpc>
                <a:spcPct val="80000"/>
              </a:lnSpc>
              <a:buFontTx/>
              <a:buNone/>
              <a:defRPr/>
            </a:pPr>
            <a:r>
              <a:rPr lang="cs-CZ" sz="1600" i="1" dirty="0" smtClean="0"/>
              <a:t>	- </a:t>
            </a:r>
            <a:r>
              <a:rPr lang="cs-CZ" sz="1600" dirty="0" err="1" smtClean="0"/>
              <a:t>neutral</a:t>
            </a:r>
            <a:r>
              <a:rPr lang="cs-CZ" sz="1600" dirty="0" smtClean="0"/>
              <a:t> - </a:t>
            </a:r>
            <a:r>
              <a:rPr lang="en-US" sz="1600" i="1" dirty="0" smtClean="0"/>
              <a:t>formative effects due to purely neutral</a:t>
            </a:r>
            <a:endParaRPr lang="cs-CZ" sz="1600" i="1" dirty="0" smtClean="0"/>
          </a:p>
          <a:p>
            <a:pPr eaLnBrk="1" hangingPunct="1">
              <a:lnSpc>
                <a:spcPct val="80000"/>
              </a:lnSpc>
              <a:buFontTx/>
              <a:buNone/>
              <a:defRPr/>
            </a:pPr>
            <a:r>
              <a:rPr lang="cs-CZ" sz="1600" i="1" dirty="0" smtClean="0"/>
              <a:t>	- </a:t>
            </a:r>
            <a:r>
              <a:rPr lang="cs-CZ" sz="1600" dirty="0" err="1" smtClean="0"/>
              <a:t>dysfunctional</a:t>
            </a:r>
            <a:r>
              <a:rPr lang="cs-CZ" sz="1600" dirty="0" smtClean="0"/>
              <a:t> - </a:t>
            </a:r>
            <a:r>
              <a:rPr lang="en-US" sz="1600" i="1" dirty="0" smtClean="0"/>
              <a:t>represent the formative effects that are predominantly intrusive, negative</a:t>
            </a:r>
            <a:endParaRPr lang="cs-CZ" sz="1600" i="1" dirty="0" smtClean="0"/>
          </a:p>
        </p:txBody>
      </p:sp>
    </p:spTree>
    <p:extLst>
      <p:ext uri="{BB962C8B-B14F-4D97-AF65-F5344CB8AC3E}">
        <p14:creationId xmlns:p14="http://schemas.microsoft.com/office/powerpoint/2010/main" val="28767292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cs-CZ" dirty="0" err="1" smtClean="0"/>
              <a:t>Educational</a:t>
            </a:r>
            <a:r>
              <a:rPr lang="cs-CZ" dirty="0" smtClean="0"/>
              <a:t> </a:t>
            </a:r>
            <a:r>
              <a:rPr lang="cs-CZ" dirty="0" err="1" smtClean="0"/>
              <a:t>principles</a:t>
            </a:r>
            <a:endParaRPr lang="cs-CZ" dirty="0" smtClean="0"/>
          </a:p>
        </p:txBody>
      </p:sp>
      <p:sp>
        <p:nvSpPr>
          <p:cNvPr id="32771" name="Rectangle 3"/>
          <p:cNvSpPr>
            <a:spLocks noGrp="1" noChangeArrowheads="1"/>
          </p:cNvSpPr>
          <p:nvPr>
            <p:ph type="body" idx="1"/>
          </p:nvPr>
        </p:nvSpPr>
        <p:spPr>
          <a:xfrm>
            <a:off x="457200" y="1773238"/>
            <a:ext cx="8435975" cy="5084762"/>
          </a:xfrm>
        </p:spPr>
        <p:txBody>
          <a:bodyPr/>
          <a:lstStyle/>
          <a:p>
            <a:pPr eaLnBrk="1" hangingPunct="1">
              <a:lnSpc>
                <a:spcPct val="80000"/>
              </a:lnSpc>
              <a:defRPr/>
            </a:pPr>
            <a:r>
              <a:rPr lang="en-US" sz="1600" dirty="0" smtClean="0"/>
              <a:t>The most general requirements (standards) to optimize the educational activity; educational principles</a:t>
            </a:r>
            <a:endParaRPr lang="cs-CZ" sz="1600" dirty="0" smtClean="0"/>
          </a:p>
          <a:p>
            <a:pPr eaLnBrk="1" hangingPunct="1">
              <a:lnSpc>
                <a:spcPct val="80000"/>
              </a:lnSpc>
              <a:defRPr/>
            </a:pPr>
            <a:r>
              <a:rPr lang="cs-CZ" sz="1600" dirty="0" smtClean="0"/>
              <a:t>1. </a:t>
            </a:r>
            <a:r>
              <a:rPr lang="cs-CZ" sz="1600" dirty="0" err="1" smtClean="0"/>
              <a:t>The</a:t>
            </a:r>
            <a:r>
              <a:rPr lang="cs-CZ" sz="1600" dirty="0" smtClean="0"/>
              <a:t> </a:t>
            </a:r>
            <a:r>
              <a:rPr lang="cs-CZ" sz="1600" dirty="0" err="1" smtClean="0"/>
              <a:t>principle</a:t>
            </a:r>
            <a:r>
              <a:rPr lang="cs-CZ" sz="1600" dirty="0" smtClean="0"/>
              <a:t> </a:t>
            </a:r>
            <a:r>
              <a:rPr lang="cs-CZ" sz="1600" dirty="0" err="1" smtClean="0"/>
              <a:t>of</a:t>
            </a:r>
            <a:r>
              <a:rPr lang="cs-CZ" sz="1600" dirty="0" smtClean="0"/>
              <a:t> </a:t>
            </a:r>
            <a:r>
              <a:rPr lang="cs-CZ" sz="1600" dirty="0" err="1" smtClean="0"/>
              <a:t>self</a:t>
            </a:r>
            <a:r>
              <a:rPr lang="cs-CZ" sz="1600" dirty="0" smtClean="0"/>
              <a:t>-</a:t>
            </a:r>
            <a:r>
              <a:rPr lang="cs-CZ" sz="1600" dirty="0" err="1" smtClean="0"/>
              <a:t>discipline</a:t>
            </a:r>
            <a:r>
              <a:rPr lang="cs-CZ" sz="1600" dirty="0" smtClean="0"/>
              <a:t> - </a:t>
            </a:r>
            <a:r>
              <a:rPr lang="en-US" sz="1600" i="1" dirty="0" smtClean="0"/>
              <a:t>clearly define the final and intermediate objectives, </a:t>
            </a:r>
            <a:r>
              <a:rPr lang="cs-CZ" sz="1600" i="1" dirty="0" err="1" smtClean="0"/>
              <a:t>j</a:t>
            </a:r>
            <a:r>
              <a:rPr lang="en-US" sz="1600" i="1" dirty="0" err="1" smtClean="0"/>
              <a:t>ustify</a:t>
            </a:r>
            <a:r>
              <a:rPr lang="en-US" sz="1600" i="1" dirty="0" smtClean="0"/>
              <a:t> and clarify</a:t>
            </a:r>
            <a:r>
              <a:rPr lang="cs-CZ" sz="1600" i="1" dirty="0" smtClean="0"/>
              <a:t> </a:t>
            </a:r>
            <a:r>
              <a:rPr lang="cs-CZ" sz="1600" i="1" dirty="0" err="1" smtClean="0"/>
              <a:t>them</a:t>
            </a:r>
            <a:r>
              <a:rPr lang="cs-CZ" sz="1600" i="1" dirty="0" smtClean="0"/>
              <a:t> </a:t>
            </a:r>
            <a:r>
              <a:rPr lang="cs-CZ" sz="1600" i="1" dirty="0" err="1" smtClean="0"/>
              <a:t>enough</a:t>
            </a:r>
            <a:endParaRPr lang="cs-CZ" sz="1600" i="1" dirty="0" smtClean="0"/>
          </a:p>
          <a:p>
            <a:pPr eaLnBrk="1" hangingPunct="1">
              <a:lnSpc>
                <a:spcPct val="80000"/>
              </a:lnSpc>
              <a:defRPr/>
            </a:pPr>
            <a:r>
              <a:rPr lang="cs-CZ" sz="1600" dirty="0" smtClean="0"/>
              <a:t>2. </a:t>
            </a:r>
            <a:r>
              <a:rPr lang="cs-CZ" sz="1600" dirty="0" err="1" smtClean="0"/>
              <a:t>The</a:t>
            </a:r>
            <a:r>
              <a:rPr lang="cs-CZ" sz="1600" dirty="0" smtClean="0"/>
              <a:t> </a:t>
            </a:r>
            <a:r>
              <a:rPr lang="cs-CZ" sz="1600" dirty="0" err="1" smtClean="0"/>
              <a:t>principle</a:t>
            </a:r>
            <a:r>
              <a:rPr lang="cs-CZ" sz="1600" dirty="0" smtClean="0"/>
              <a:t> </a:t>
            </a:r>
            <a:r>
              <a:rPr lang="cs-CZ" sz="1600" dirty="0" err="1" smtClean="0"/>
              <a:t>of</a:t>
            </a:r>
            <a:r>
              <a:rPr lang="cs-CZ" sz="1600" dirty="0" smtClean="0"/>
              <a:t> </a:t>
            </a:r>
            <a:r>
              <a:rPr lang="cs-CZ" sz="1600" dirty="0" err="1" smtClean="0"/>
              <a:t>consistency</a:t>
            </a:r>
            <a:r>
              <a:rPr lang="cs-CZ" sz="1600" dirty="0" smtClean="0"/>
              <a:t> - </a:t>
            </a:r>
            <a:r>
              <a:rPr lang="en-US" sz="1600" i="1" dirty="0" smtClean="0"/>
              <a:t>educational initiatives organized into a system enabling learning in logical order</a:t>
            </a:r>
            <a:endParaRPr lang="cs-CZ" sz="1600" i="1" dirty="0" smtClean="0"/>
          </a:p>
          <a:p>
            <a:pPr eaLnBrk="1" hangingPunct="1">
              <a:lnSpc>
                <a:spcPct val="80000"/>
              </a:lnSpc>
              <a:defRPr/>
            </a:pPr>
            <a:r>
              <a:rPr lang="cs-CZ" sz="1600" dirty="0" smtClean="0"/>
              <a:t>3. </a:t>
            </a:r>
            <a:r>
              <a:rPr lang="cs-CZ" sz="1600" dirty="0" err="1" smtClean="0"/>
              <a:t>The</a:t>
            </a:r>
            <a:r>
              <a:rPr lang="cs-CZ" sz="1600" dirty="0" smtClean="0"/>
              <a:t> </a:t>
            </a:r>
            <a:r>
              <a:rPr lang="cs-CZ" sz="1600" dirty="0" err="1" smtClean="0"/>
              <a:t>principle</a:t>
            </a:r>
            <a:r>
              <a:rPr lang="cs-CZ" sz="1600" dirty="0" smtClean="0"/>
              <a:t> </a:t>
            </a:r>
            <a:r>
              <a:rPr lang="cs-CZ" sz="1600" dirty="0" err="1" smtClean="0"/>
              <a:t>of</a:t>
            </a:r>
            <a:r>
              <a:rPr lang="cs-CZ" sz="1600" dirty="0" smtClean="0"/>
              <a:t> </a:t>
            </a:r>
            <a:r>
              <a:rPr lang="cs-CZ" sz="1600" dirty="0" err="1" smtClean="0"/>
              <a:t>activity</a:t>
            </a:r>
            <a:r>
              <a:rPr lang="cs-CZ" sz="1600" dirty="0" smtClean="0"/>
              <a:t> - </a:t>
            </a:r>
            <a:r>
              <a:rPr lang="en-US" sz="1600" i="1" dirty="0" smtClean="0"/>
              <a:t>independent activities of individuals preferred</a:t>
            </a:r>
            <a:r>
              <a:rPr lang="cs-CZ" sz="1600" i="1" dirty="0" smtClean="0"/>
              <a:t>,</a:t>
            </a:r>
            <a:r>
              <a:rPr lang="en-US" sz="1600" i="1" dirty="0" smtClean="0"/>
              <a:t> to mobilize cognitive, emotional and volitional processes</a:t>
            </a:r>
            <a:endParaRPr lang="cs-CZ" sz="1600" dirty="0" smtClean="0"/>
          </a:p>
          <a:p>
            <a:pPr eaLnBrk="1" hangingPunct="1">
              <a:lnSpc>
                <a:spcPct val="80000"/>
              </a:lnSpc>
              <a:defRPr/>
            </a:pPr>
            <a:r>
              <a:rPr lang="cs-CZ" sz="1600" dirty="0" smtClean="0"/>
              <a:t>4. </a:t>
            </a:r>
            <a:r>
              <a:rPr lang="cs-CZ" sz="1600" dirty="0" err="1" smtClean="0"/>
              <a:t>The</a:t>
            </a:r>
            <a:r>
              <a:rPr lang="cs-CZ" sz="1600" dirty="0" smtClean="0"/>
              <a:t> </a:t>
            </a:r>
            <a:r>
              <a:rPr lang="cs-CZ" sz="1600" dirty="0" err="1" smtClean="0"/>
              <a:t>principle</a:t>
            </a:r>
            <a:r>
              <a:rPr lang="cs-CZ" sz="1600" dirty="0" smtClean="0"/>
              <a:t> </a:t>
            </a:r>
            <a:r>
              <a:rPr lang="cs-CZ" sz="1600" dirty="0" err="1" smtClean="0"/>
              <a:t>of</a:t>
            </a:r>
            <a:r>
              <a:rPr lang="cs-CZ" sz="1600" dirty="0" smtClean="0"/>
              <a:t> </a:t>
            </a:r>
            <a:r>
              <a:rPr lang="cs-CZ" sz="1600" dirty="0" err="1" smtClean="0"/>
              <a:t>clarity</a:t>
            </a:r>
            <a:r>
              <a:rPr lang="cs-CZ" sz="1600" dirty="0" smtClean="0"/>
              <a:t> - </a:t>
            </a:r>
            <a:r>
              <a:rPr lang="en-US" sz="1600" i="1" dirty="0" smtClean="0"/>
              <a:t>based on the sensory perception of objects and phenomena of reality and their images, to rely on existing ideas and experiences </a:t>
            </a:r>
            <a:r>
              <a:rPr lang="cs-CZ" sz="1600" i="1" dirty="0" err="1" smtClean="0"/>
              <a:t>of</a:t>
            </a:r>
            <a:r>
              <a:rPr lang="cs-CZ" sz="1600" i="1" dirty="0" smtClean="0"/>
              <a:t> </a:t>
            </a:r>
            <a:r>
              <a:rPr lang="en-US" sz="1600" i="1" dirty="0" smtClean="0"/>
              <a:t>an educated person</a:t>
            </a:r>
            <a:endParaRPr lang="cs-CZ" sz="1600" i="1" dirty="0" smtClean="0"/>
          </a:p>
          <a:p>
            <a:pPr eaLnBrk="1" hangingPunct="1">
              <a:lnSpc>
                <a:spcPct val="80000"/>
              </a:lnSpc>
              <a:defRPr/>
            </a:pPr>
            <a:r>
              <a:rPr lang="cs-CZ" sz="1600" dirty="0" smtClean="0"/>
              <a:t>5. </a:t>
            </a:r>
            <a:r>
              <a:rPr lang="cs-CZ" sz="1600" dirty="0" err="1" smtClean="0"/>
              <a:t>The</a:t>
            </a:r>
            <a:r>
              <a:rPr lang="cs-CZ" sz="1600" dirty="0" smtClean="0"/>
              <a:t> </a:t>
            </a:r>
            <a:r>
              <a:rPr lang="cs-CZ" sz="1600" dirty="0" err="1" smtClean="0"/>
              <a:t>principle</a:t>
            </a:r>
            <a:r>
              <a:rPr lang="cs-CZ" sz="1600" dirty="0" smtClean="0"/>
              <a:t> </a:t>
            </a:r>
            <a:r>
              <a:rPr lang="cs-CZ" sz="1600" dirty="0" err="1" smtClean="0"/>
              <a:t>of</a:t>
            </a:r>
            <a:r>
              <a:rPr lang="cs-CZ" sz="1600" dirty="0" smtClean="0"/>
              <a:t> </a:t>
            </a:r>
            <a:r>
              <a:rPr lang="cs-CZ" sz="1600" dirty="0" err="1" smtClean="0"/>
              <a:t>consciousness</a:t>
            </a:r>
            <a:r>
              <a:rPr lang="cs-CZ" sz="1600" dirty="0" smtClean="0"/>
              <a:t> - </a:t>
            </a:r>
            <a:r>
              <a:rPr lang="en-US" sz="1600" i="1" dirty="0" smtClean="0"/>
              <a:t>curriculum in consciousness is reflected in the form of clear ideas</a:t>
            </a:r>
            <a:r>
              <a:rPr lang="cs-CZ" sz="1600" i="1" dirty="0" smtClean="0"/>
              <a:t>,</a:t>
            </a:r>
            <a:r>
              <a:rPr lang="en-US" sz="1600" i="1" dirty="0" smtClean="0"/>
              <a:t> precise terms, courts and judgments</a:t>
            </a:r>
            <a:endParaRPr lang="cs-CZ" sz="1600" i="1" dirty="0" smtClean="0"/>
          </a:p>
          <a:p>
            <a:pPr eaLnBrk="1" hangingPunct="1">
              <a:lnSpc>
                <a:spcPct val="80000"/>
              </a:lnSpc>
              <a:defRPr/>
            </a:pPr>
            <a:r>
              <a:rPr lang="cs-CZ" sz="1600" dirty="0" smtClean="0"/>
              <a:t>6. </a:t>
            </a:r>
            <a:r>
              <a:rPr lang="cs-CZ" sz="1600" dirty="0" err="1" smtClean="0"/>
              <a:t>The</a:t>
            </a:r>
            <a:r>
              <a:rPr lang="cs-CZ" sz="1600" dirty="0" smtClean="0"/>
              <a:t> </a:t>
            </a:r>
            <a:r>
              <a:rPr lang="cs-CZ" sz="1600" dirty="0" err="1" smtClean="0"/>
              <a:t>principle</a:t>
            </a:r>
            <a:r>
              <a:rPr lang="cs-CZ" sz="1600" dirty="0" smtClean="0"/>
              <a:t> </a:t>
            </a:r>
            <a:r>
              <a:rPr lang="cs-CZ" sz="1600" dirty="0" err="1" smtClean="0"/>
              <a:t>of</a:t>
            </a:r>
            <a:r>
              <a:rPr lang="cs-CZ" sz="1600" dirty="0" smtClean="0"/>
              <a:t> permanence - </a:t>
            </a:r>
            <a:r>
              <a:rPr lang="en-US" sz="1600" i="1" dirty="0" smtClean="0"/>
              <a:t>once acquired knowledge, skills and interests become the permanent property of the individual</a:t>
            </a:r>
            <a:endParaRPr lang="cs-CZ" sz="1600" i="1" dirty="0" smtClean="0"/>
          </a:p>
          <a:p>
            <a:pPr eaLnBrk="1" hangingPunct="1">
              <a:lnSpc>
                <a:spcPct val="80000"/>
              </a:lnSpc>
              <a:defRPr/>
            </a:pPr>
            <a:r>
              <a:rPr lang="cs-CZ" sz="1600" dirty="0" smtClean="0"/>
              <a:t>7. </a:t>
            </a:r>
            <a:r>
              <a:rPr lang="cs-CZ" sz="1600" dirty="0" err="1" smtClean="0"/>
              <a:t>The</a:t>
            </a:r>
            <a:r>
              <a:rPr lang="cs-CZ" sz="1600" dirty="0" smtClean="0"/>
              <a:t> </a:t>
            </a:r>
            <a:r>
              <a:rPr lang="cs-CZ" sz="1600" dirty="0" err="1" smtClean="0"/>
              <a:t>principle</a:t>
            </a:r>
            <a:r>
              <a:rPr lang="cs-CZ" sz="1600" dirty="0" smtClean="0"/>
              <a:t> </a:t>
            </a:r>
            <a:r>
              <a:rPr lang="cs-CZ" sz="1600" dirty="0" err="1" smtClean="0"/>
              <a:t>of</a:t>
            </a:r>
            <a:r>
              <a:rPr lang="cs-CZ" sz="1600" dirty="0" smtClean="0"/>
              <a:t> </a:t>
            </a:r>
            <a:r>
              <a:rPr lang="cs-CZ" sz="1600" dirty="0" err="1" smtClean="0"/>
              <a:t>proportionality</a:t>
            </a:r>
            <a:r>
              <a:rPr lang="cs-CZ" sz="1600" dirty="0" smtClean="0"/>
              <a:t> - </a:t>
            </a:r>
            <a:r>
              <a:rPr lang="en-US" sz="1600" i="1" dirty="0" smtClean="0"/>
              <a:t>content, forms and methods of education must be in accordance with the age and maturity of the existing level of individual</a:t>
            </a:r>
            <a:endParaRPr lang="cs-CZ" sz="1600" i="1" dirty="0" smtClean="0"/>
          </a:p>
          <a:p>
            <a:pPr eaLnBrk="1" hangingPunct="1">
              <a:lnSpc>
                <a:spcPct val="80000"/>
              </a:lnSpc>
              <a:defRPr/>
            </a:pPr>
            <a:r>
              <a:rPr lang="cs-CZ" sz="1600" dirty="0" smtClean="0"/>
              <a:t>8. </a:t>
            </a:r>
            <a:r>
              <a:rPr lang="cs-CZ" sz="1600" dirty="0" err="1" smtClean="0"/>
              <a:t>The</a:t>
            </a:r>
            <a:r>
              <a:rPr lang="cs-CZ" sz="1600" dirty="0" smtClean="0"/>
              <a:t> </a:t>
            </a:r>
            <a:r>
              <a:rPr lang="cs-CZ" sz="1600" dirty="0" err="1" smtClean="0"/>
              <a:t>principle</a:t>
            </a:r>
            <a:r>
              <a:rPr lang="cs-CZ" sz="1600" dirty="0" smtClean="0"/>
              <a:t> </a:t>
            </a:r>
            <a:r>
              <a:rPr lang="cs-CZ" sz="1600" dirty="0" err="1" smtClean="0"/>
              <a:t>of</a:t>
            </a:r>
            <a:r>
              <a:rPr lang="cs-CZ" sz="1600" dirty="0" smtClean="0"/>
              <a:t> emocionality - </a:t>
            </a:r>
            <a:r>
              <a:rPr lang="en-US" sz="1600" i="1" dirty="0" smtClean="0"/>
              <a:t>wake adequate emotional experiences </a:t>
            </a:r>
            <a:r>
              <a:rPr lang="cs-CZ" sz="1600" i="1" dirty="0" err="1" smtClean="0"/>
              <a:t>of</a:t>
            </a:r>
            <a:r>
              <a:rPr lang="cs-CZ" sz="1600" i="1" dirty="0" smtClean="0"/>
              <a:t> </a:t>
            </a:r>
            <a:r>
              <a:rPr lang="en-US" sz="1600" i="1" dirty="0" smtClean="0"/>
              <a:t>an educated person, to rely on these experiences, maintain permanently joyful creative atmosphere</a:t>
            </a:r>
            <a:endParaRPr lang="cs-CZ" sz="1600" i="1" dirty="0" smtClean="0"/>
          </a:p>
          <a:p>
            <a:pPr eaLnBrk="1" hangingPunct="1">
              <a:lnSpc>
                <a:spcPct val="80000"/>
              </a:lnSpc>
              <a:defRPr/>
            </a:pPr>
            <a:r>
              <a:rPr lang="cs-CZ" sz="1600" dirty="0" smtClean="0"/>
              <a:t>9. </a:t>
            </a:r>
            <a:r>
              <a:rPr lang="en-US" sz="1600" dirty="0" smtClean="0"/>
              <a:t>The principle of uniformity of educational influence</a:t>
            </a:r>
            <a:r>
              <a:rPr lang="cs-CZ" sz="1600" dirty="0" smtClean="0"/>
              <a:t> - </a:t>
            </a:r>
            <a:r>
              <a:rPr lang="en-US" sz="1600" i="1" dirty="0" smtClean="0"/>
              <a:t>unity in the requirements and approaches of teachers</a:t>
            </a:r>
            <a:endParaRPr lang="cs-CZ" sz="1600" i="1" dirty="0" smtClean="0"/>
          </a:p>
        </p:txBody>
      </p:sp>
    </p:spTree>
    <p:extLst>
      <p:ext uri="{BB962C8B-B14F-4D97-AF65-F5344CB8AC3E}">
        <p14:creationId xmlns:p14="http://schemas.microsoft.com/office/powerpoint/2010/main" val="42639293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cs-CZ" altLang="zh-CN" sz="4000" dirty="0" err="1" smtClean="0"/>
              <a:t>Forms</a:t>
            </a:r>
            <a:r>
              <a:rPr lang="cs-CZ" altLang="zh-CN" sz="4000" dirty="0" smtClean="0"/>
              <a:t> </a:t>
            </a:r>
            <a:r>
              <a:rPr lang="cs-CZ" altLang="zh-CN" sz="4000" dirty="0" err="1" smtClean="0"/>
              <a:t>of</a:t>
            </a:r>
            <a:r>
              <a:rPr lang="cs-CZ" altLang="zh-CN" sz="4000" dirty="0" smtClean="0"/>
              <a:t> </a:t>
            </a:r>
            <a:r>
              <a:rPr lang="cs-CZ" altLang="zh-CN" sz="4000" dirty="0" err="1" smtClean="0"/>
              <a:t>educational</a:t>
            </a:r>
            <a:r>
              <a:rPr lang="cs-CZ" altLang="zh-CN" sz="4000" dirty="0" smtClean="0"/>
              <a:t> </a:t>
            </a:r>
            <a:r>
              <a:rPr lang="cs-CZ" altLang="zh-CN" sz="4000" dirty="0" err="1" smtClean="0"/>
              <a:t>work</a:t>
            </a:r>
            <a:endParaRPr lang="cs-CZ" sz="4000" dirty="0" smtClean="0"/>
          </a:p>
        </p:txBody>
      </p:sp>
      <p:sp>
        <p:nvSpPr>
          <p:cNvPr id="33795" name="Rectangle 3"/>
          <p:cNvSpPr>
            <a:spLocks noGrp="1" noChangeArrowheads="1"/>
          </p:cNvSpPr>
          <p:nvPr>
            <p:ph type="body" idx="1"/>
          </p:nvPr>
        </p:nvSpPr>
        <p:spPr>
          <a:xfrm>
            <a:off x="457200" y="1916113"/>
            <a:ext cx="8229600" cy="4941887"/>
          </a:xfrm>
        </p:spPr>
        <p:txBody>
          <a:bodyPr/>
          <a:lstStyle/>
          <a:p>
            <a:pPr eaLnBrk="1" hangingPunct="1">
              <a:lnSpc>
                <a:spcPct val="80000"/>
              </a:lnSpc>
              <a:defRPr/>
            </a:pPr>
            <a:r>
              <a:rPr lang="cs-CZ" sz="1800" dirty="0" err="1" smtClean="0"/>
              <a:t>Four</a:t>
            </a:r>
            <a:r>
              <a:rPr lang="cs-CZ" sz="1800" dirty="0" smtClean="0"/>
              <a:t> </a:t>
            </a:r>
            <a:r>
              <a:rPr lang="cs-CZ" sz="1800" dirty="0" err="1" smtClean="0"/>
              <a:t>types</a:t>
            </a:r>
            <a:r>
              <a:rPr lang="cs-CZ" sz="1800" dirty="0" smtClean="0"/>
              <a:t> </a:t>
            </a:r>
            <a:r>
              <a:rPr lang="cs-CZ" sz="1800" dirty="0" err="1" smtClean="0"/>
              <a:t>of</a:t>
            </a:r>
            <a:r>
              <a:rPr lang="cs-CZ" sz="1800" dirty="0" smtClean="0"/>
              <a:t> </a:t>
            </a:r>
            <a:r>
              <a:rPr lang="cs-CZ" sz="1800" dirty="0" err="1" smtClean="0"/>
              <a:t>forms</a:t>
            </a:r>
            <a:endParaRPr lang="cs-CZ" sz="1800" dirty="0" smtClean="0"/>
          </a:p>
          <a:p>
            <a:pPr eaLnBrk="1" hangingPunct="1">
              <a:lnSpc>
                <a:spcPct val="80000"/>
              </a:lnSpc>
              <a:defRPr/>
            </a:pPr>
            <a:r>
              <a:rPr lang="cs-CZ" sz="1800" dirty="0" smtClean="0"/>
              <a:t>1. </a:t>
            </a:r>
            <a:r>
              <a:rPr lang="cs-CZ" sz="1800" dirty="0" err="1" smtClean="0"/>
              <a:t>School</a:t>
            </a:r>
            <a:r>
              <a:rPr lang="cs-CZ" sz="1800" dirty="0" smtClean="0"/>
              <a:t> </a:t>
            </a:r>
            <a:r>
              <a:rPr lang="cs-CZ" sz="1800" dirty="0" err="1" smtClean="0"/>
              <a:t>Education</a:t>
            </a:r>
            <a:endParaRPr lang="cs-CZ" sz="1800" dirty="0" smtClean="0"/>
          </a:p>
          <a:p>
            <a:pPr eaLnBrk="1" hangingPunct="1">
              <a:lnSpc>
                <a:spcPct val="80000"/>
              </a:lnSpc>
              <a:buFontTx/>
              <a:buNone/>
              <a:defRPr/>
            </a:pPr>
            <a:r>
              <a:rPr lang="cs-CZ" sz="1800" i="1" dirty="0" smtClean="0"/>
              <a:t>	</a:t>
            </a:r>
            <a:r>
              <a:rPr lang="cs-CZ" sz="1800" dirty="0" err="1" smtClean="0"/>
              <a:t>Forms</a:t>
            </a:r>
            <a:r>
              <a:rPr lang="cs-CZ" sz="1800" dirty="0" smtClean="0"/>
              <a:t> </a:t>
            </a:r>
            <a:r>
              <a:rPr lang="cs-CZ" sz="1800" dirty="0" err="1" smtClean="0"/>
              <a:t>of</a:t>
            </a:r>
            <a:r>
              <a:rPr lang="cs-CZ" sz="1800" dirty="0" smtClean="0"/>
              <a:t> </a:t>
            </a:r>
            <a:r>
              <a:rPr lang="cs-CZ" sz="1800" dirty="0" err="1" smtClean="0"/>
              <a:t>school</a:t>
            </a:r>
            <a:r>
              <a:rPr lang="cs-CZ" sz="1800" dirty="0" smtClean="0"/>
              <a:t> </a:t>
            </a:r>
            <a:r>
              <a:rPr lang="cs-CZ" sz="1800" dirty="0" err="1" smtClean="0"/>
              <a:t>education</a:t>
            </a:r>
            <a:r>
              <a:rPr lang="cs-CZ" sz="1800" dirty="0" smtClean="0"/>
              <a:t> - </a:t>
            </a:r>
            <a:r>
              <a:rPr lang="cs-CZ" sz="1800" i="1" dirty="0" smtClean="0"/>
              <a:t>e</a:t>
            </a:r>
            <a:r>
              <a:rPr lang="en-US" sz="1800" i="1" dirty="0" err="1" smtClean="0"/>
              <a:t>ducation</a:t>
            </a:r>
            <a:r>
              <a:rPr lang="en-US" sz="1800" i="1" dirty="0" smtClean="0"/>
              <a:t> in the context of teaching (collective, group and individual forms), </a:t>
            </a:r>
            <a:r>
              <a:rPr lang="cs-CZ" sz="1800" i="1" dirty="0" smtClean="0"/>
              <a:t>e</a:t>
            </a:r>
            <a:r>
              <a:rPr lang="en-US" sz="1800" i="1" dirty="0" err="1" smtClean="0"/>
              <a:t>ducation</a:t>
            </a:r>
            <a:r>
              <a:rPr lang="en-US" sz="1800" i="1" dirty="0" smtClean="0"/>
              <a:t> in extracurricular activities and influence of the school environment</a:t>
            </a:r>
            <a:endParaRPr lang="cs-CZ" sz="1800" i="1" dirty="0" smtClean="0"/>
          </a:p>
          <a:p>
            <a:pPr eaLnBrk="1" hangingPunct="1">
              <a:lnSpc>
                <a:spcPct val="80000"/>
              </a:lnSpc>
              <a:defRPr/>
            </a:pPr>
            <a:r>
              <a:rPr lang="cs-CZ" sz="1800" dirty="0" smtClean="0"/>
              <a:t>2. </a:t>
            </a:r>
            <a:r>
              <a:rPr lang="cs-CZ" sz="1800" dirty="0" err="1" smtClean="0"/>
              <a:t>Extracurricular</a:t>
            </a:r>
            <a:r>
              <a:rPr lang="cs-CZ" sz="1800" dirty="0" smtClean="0"/>
              <a:t> </a:t>
            </a:r>
            <a:r>
              <a:rPr lang="cs-CZ" sz="1800" dirty="0" err="1" smtClean="0"/>
              <a:t>Education</a:t>
            </a:r>
            <a:endParaRPr lang="cs-CZ" sz="1800" dirty="0" smtClean="0"/>
          </a:p>
          <a:p>
            <a:pPr eaLnBrk="1" hangingPunct="1">
              <a:lnSpc>
                <a:spcPct val="80000"/>
              </a:lnSpc>
              <a:buFontTx/>
              <a:buNone/>
              <a:defRPr/>
            </a:pPr>
            <a:r>
              <a:rPr lang="cs-CZ" sz="1800" dirty="0" smtClean="0"/>
              <a:t>	</a:t>
            </a:r>
            <a:r>
              <a:rPr lang="cs-CZ" sz="1800" dirty="0" err="1" smtClean="0"/>
              <a:t>Forms</a:t>
            </a:r>
            <a:r>
              <a:rPr lang="cs-CZ" sz="1800" dirty="0" smtClean="0"/>
              <a:t> - </a:t>
            </a:r>
            <a:r>
              <a:rPr lang="en-US" sz="1800" i="1" dirty="0" smtClean="0"/>
              <a:t>social organizations, cultural institutions and mass media</a:t>
            </a:r>
            <a:endParaRPr lang="cs-CZ" sz="1800" i="1" dirty="0" smtClean="0"/>
          </a:p>
          <a:p>
            <a:pPr eaLnBrk="1" hangingPunct="1">
              <a:lnSpc>
                <a:spcPct val="80000"/>
              </a:lnSpc>
              <a:defRPr/>
            </a:pPr>
            <a:r>
              <a:rPr lang="cs-CZ" sz="1800" dirty="0" smtClean="0"/>
              <a:t>3. </a:t>
            </a:r>
            <a:r>
              <a:rPr lang="cs-CZ" sz="1800" dirty="0" err="1" smtClean="0"/>
              <a:t>Family</a:t>
            </a:r>
            <a:r>
              <a:rPr lang="cs-CZ" sz="1800" dirty="0" smtClean="0"/>
              <a:t> </a:t>
            </a:r>
            <a:r>
              <a:rPr lang="cs-CZ" sz="1800" dirty="0" err="1" smtClean="0"/>
              <a:t>Education</a:t>
            </a:r>
            <a:endParaRPr lang="cs-CZ" sz="1800" dirty="0" smtClean="0"/>
          </a:p>
          <a:p>
            <a:pPr eaLnBrk="1" hangingPunct="1">
              <a:lnSpc>
                <a:spcPct val="80000"/>
              </a:lnSpc>
              <a:buFontTx/>
              <a:buNone/>
              <a:defRPr/>
            </a:pPr>
            <a:r>
              <a:rPr lang="cs-CZ" sz="1800" dirty="0" smtClean="0"/>
              <a:t>	</a:t>
            </a:r>
            <a:r>
              <a:rPr lang="cs-CZ" sz="1800" dirty="0" err="1" smtClean="0"/>
              <a:t>Means</a:t>
            </a:r>
            <a:r>
              <a:rPr lang="cs-CZ" sz="1800" dirty="0" smtClean="0"/>
              <a:t> - </a:t>
            </a:r>
            <a:r>
              <a:rPr lang="en-US" sz="1800" i="1" dirty="0" smtClean="0"/>
              <a:t>family members develop their public opinion, content family life (</a:t>
            </a:r>
            <a:r>
              <a:rPr lang="cs-CZ" sz="1800" i="1" dirty="0" smtClean="0"/>
              <a:t>p</a:t>
            </a:r>
            <a:r>
              <a:rPr lang="en-US" sz="1800" i="1" dirty="0" err="1" smtClean="0"/>
              <a:t>atriotic</a:t>
            </a:r>
            <a:r>
              <a:rPr lang="en-US" sz="1800" i="1" dirty="0" smtClean="0"/>
              <a:t> </a:t>
            </a:r>
            <a:r>
              <a:rPr lang="cs-CZ" sz="1800" i="1" dirty="0" smtClean="0"/>
              <a:t>e</a:t>
            </a:r>
            <a:r>
              <a:rPr lang="en-US" sz="1800" i="1" dirty="0" err="1" smtClean="0"/>
              <a:t>ducation</a:t>
            </a:r>
            <a:r>
              <a:rPr lang="en-US" sz="1800" i="1" dirty="0" smtClean="0"/>
              <a:t>), aesthetic and cultural area, physical and sports area and the development of moral qualities of the individual</a:t>
            </a:r>
            <a:endParaRPr lang="cs-CZ" sz="1800" dirty="0" smtClean="0"/>
          </a:p>
          <a:p>
            <a:pPr eaLnBrk="1" hangingPunct="1">
              <a:lnSpc>
                <a:spcPct val="80000"/>
              </a:lnSpc>
              <a:defRPr/>
            </a:pPr>
            <a:r>
              <a:rPr lang="cs-CZ" sz="1800" dirty="0" smtClean="0"/>
              <a:t>4. </a:t>
            </a:r>
            <a:r>
              <a:rPr lang="cs-CZ" sz="1800" dirty="0" err="1" smtClean="0"/>
              <a:t>Self</a:t>
            </a:r>
            <a:r>
              <a:rPr lang="cs-CZ" sz="1800" dirty="0" smtClean="0"/>
              <a:t>-</a:t>
            </a:r>
            <a:r>
              <a:rPr lang="cs-CZ" sz="1800" dirty="0" err="1" smtClean="0"/>
              <a:t>education</a:t>
            </a:r>
            <a:endParaRPr lang="cs-CZ" sz="1800" dirty="0" smtClean="0"/>
          </a:p>
          <a:p>
            <a:pPr eaLnBrk="1" hangingPunct="1">
              <a:lnSpc>
                <a:spcPct val="80000"/>
              </a:lnSpc>
              <a:buFontTx/>
              <a:buNone/>
              <a:defRPr/>
            </a:pPr>
            <a:r>
              <a:rPr lang="cs-CZ" sz="1800" dirty="0" smtClean="0"/>
              <a:t>	</a:t>
            </a:r>
            <a:r>
              <a:rPr lang="en-US" sz="1800" dirty="0" smtClean="0"/>
              <a:t>The concept of self-education - </a:t>
            </a:r>
            <a:r>
              <a:rPr lang="en-US" sz="1800" i="1" dirty="0" smtClean="0"/>
              <a:t>self-education, self-education in the narrower sense, </a:t>
            </a:r>
            <a:r>
              <a:rPr lang="cs-CZ" sz="1800" i="1" dirty="0" err="1" smtClean="0"/>
              <a:t>aims</a:t>
            </a:r>
            <a:r>
              <a:rPr lang="en-US" sz="1800" i="1" dirty="0" smtClean="0"/>
              <a:t> orientation and content page</a:t>
            </a:r>
            <a:endParaRPr lang="cs-CZ" sz="1800" i="1" dirty="0" smtClean="0"/>
          </a:p>
          <a:p>
            <a:pPr eaLnBrk="1" hangingPunct="1">
              <a:lnSpc>
                <a:spcPct val="80000"/>
              </a:lnSpc>
              <a:buFontTx/>
              <a:buNone/>
              <a:defRPr/>
            </a:pPr>
            <a:r>
              <a:rPr lang="cs-CZ" sz="1800" dirty="0" smtClean="0"/>
              <a:t>	</a:t>
            </a:r>
            <a:r>
              <a:rPr lang="en-US" sz="1800" dirty="0" smtClean="0"/>
              <a:t>Prerequisites self-education - </a:t>
            </a:r>
            <a:r>
              <a:rPr lang="en-US" sz="1800" i="1" dirty="0" smtClean="0"/>
              <a:t>motivation, needs, interests, ability to self-diagnosis, the ability to design its further development, consulting and advisory service and the possibility of applying the results obtained</a:t>
            </a:r>
            <a:endParaRPr lang="cs-CZ" sz="1800" i="1" dirty="0" smtClean="0"/>
          </a:p>
        </p:txBody>
      </p:sp>
    </p:spTree>
    <p:extLst>
      <p:ext uri="{BB962C8B-B14F-4D97-AF65-F5344CB8AC3E}">
        <p14:creationId xmlns:p14="http://schemas.microsoft.com/office/powerpoint/2010/main" val="8915016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altLang="zh-CN" dirty="0" err="1" smtClean="0"/>
              <a:t>Research</a:t>
            </a:r>
            <a:r>
              <a:rPr lang="cs-CZ" altLang="zh-CN" dirty="0" smtClean="0"/>
              <a:t> </a:t>
            </a:r>
            <a:r>
              <a:rPr lang="cs-CZ" altLang="zh-CN" dirty="0" err="1" smtClean="0"/>
              <a:t>methods</a:t>
            </a:r>
            <a:r>
              <a:rPr lang="cs-CZ" altLang="zh-CN" dirty="0" smtClean="0"/>
              <a:t> </a:t>
            </a:r>
            <a:r>
              <a:rPr lang="cs-CZ" altLang="zh-CN" dirty="0" err="1" smtClean="0"/>
              <a:t>of</a:t>
            </a:r>
            <a:r>
              <a:rPr lang="cs-CZ" altLang="zh-CN" dirty="0" smtClean="0"/>
              <a:t> </a:t>
            </a:r>
            <a:r>
              <a:rPr lang="cs-CZ" altLang="zh-CN" dirty="0" err="1" smtClean="0"/>
              <a:t>education</a:t>
            </a:r>
            <a:endParaRPr lang="cs-CZ" dirty="0" smtClean="0"/>
          </a:p>
        </p:txBody>
      </p:sp>
      <p:sp>
        <p:nvSpPr>
          <p:cNvPr id="3" name="Zástupný symbol pro obsah 2"/>
          <p:cNvSpPr>
            <a:spLocks noGrp="1"/>
          </p:cNvSpPr>
          <p:nvPr>
            <p:ph idx="1"/>
          </p:nvPr>
        </p:nvSpPr>
        <p:spPr>
          <a:xfrm>
            <a:off x="457200" y="1905000"/>
            <a:ext cx="8507413" cy="4114800"/>
          </a:xfrm>
        </p:spPr>
        <p:txBody>
          <a:bodyPr/>
          <a:lstStyle/>
          <a:p>
            <a:pPr eaLnBrk="1" hangingPunct="1">
              <a:defRPr/>
            </a:pPr>
            <a:r>
              <a:rPr lang="en-US" sz="2400" dirty="0" smtClean="0"/>
              <a:t>gain practical data exercisable in pedagogical theory</a:t>
            </a:r>
            <a:endParaRPr lang="cs-CZ" sz="2400" dirty="0" smtClean="0"/>
          </a:p>
          <a:p>
            <a:pPr eaLnBrk="1" hangingPunct="1">
              <a:defRPr/>
            </a:pPr>
            <a:r>
              <a:rPr lang="cs-CZ" sz="2400" dirty="0" smtClean="0"/>
              <a:t>QUANTITATIVE x QUALITATIVE</a:t>
            </a:r>
          </a:p>
          <a:p>
            <a:pPr eaLnBrk="1" hangingPunct="1">
              <a:defRPr/>
            </a:pPr>
            <a:r>
              <a:rPr lang="en-US" sz="2400" dirty="0" smtClean="0"/>
              <a:t>types of research - basic x applied (degree of generality), theoretical x empirical  (relationship to reality), quantitative x qualitative (paradigm), action x strategic-conceptual (method of use), mono-, inter- and trans-disciplinary (complexity clarification), lab x terrain (finality), short x long-term (duration) etc.</a:t>
            </a:r>
            <a:endParaRPr lang="cs-CZ" sz="2400" dirty="0" smtClean="0"/>
          </a:p>
          <a:p>
            <a:pPr eaLnBrk="1" hangingPunct="1">
              <a:defRPr/>
            </a:pPr>
            <a:r>
              <a:rPr lang="en-US" sz="2400" dirty="0" smtClean="0"/>
              <a:t>hypothesis, a variable, research project, preliminary research</a:t>
            </a:r>
            <a:endParaRPr lang="cs-CZ" sz="2400" dirty="0" smtClean="0"/>
          </a:p>
          <a:p>
            <a:pPr eaLnBrk="1" hangingPunct="1">
              <a:defRPr/>
            </a:pPr>
            <a:r>
              <a:rPr lang="cs-CZ" sz="2400" dirty="0" err="1" smtClean="0"/>
              <a:t>specific</a:t>
            </a:r>
            <a:r>
              <a:rPr lang="cs-CZ" sz="2400" dirty="0" smtClean="0"/>
              <a:t> </a:t>
            </a:r>
            <a:r>
              <a:rPr lang="cs-CZ" sz="2400" dirty="0" err="1" smtClean="0"/>
              <a:t>methods</a:t>
            </a:r>
            <a:r>
              <a:rPr lang="cs-CZ" sz="2400" dirty="0" smtClean="0"/>
              <a:t> - a </a:t>
            </a:r>
            <a:r>
              <a:rPr lang="cs-CZ" sz="2400" dirty="0" err="1" smtClean="0"/>
              <a:t>questionnaire</a:t>
            </a:r>
            <a:r>
              <a:rPr lang="cs-CZ" sz="2400" dirty="0" smtClean="0"/>
              <a:t>, </a:t>
            </a:r>
            <a:r>
              <a:rPr lang="cs-CZ" sz="2400" dirty="0" err="1" smtClean="0"/>
              <a:t>survey</a:t>
            </a:r>
            <a:r>
              <a:rPr lang="cs-CZ" sz="2400" dirty="0" smtClean="0"/>
              <a:t>, interview, </a:t>
            </a:r>
            <a:r>
              <a:rPr lang="cs-CZ" sz="2400" dirty="0" err="1" smtClean="0"/>
              <a:t>observation</a:t>
            </a:r>
            <a:endParaRPr lang="cs-CZ" sz="2400" dirty="0" smtClean="0"/>
          </a:p>
        </p:txBody>
      </p:sp>
    </p:spTree>
    <p:extLst>
      <p:ext uri="{BB962C8B-B14F-4D97-AF65-F5344CB8AC3E}">
        <p14:creationId xmlns:p14="http://schemas.microsoft.com/office/powerpoint/2010/main" val="3073605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28656" y="2853367"/>
            <a:ext cx="7772400" cy="1431925"/>
          </a:xfrm>
        </p:spPr>
        <p:txBody>
          <a:bodyPr/>
          <a:lstStyle/>
          <a:p>
            <a:pPr algn="ctr" eaLnBrk="1" hangingPunct="1">
              <a:defRPr/>
            </a:pPr>
            <a:r>
              <a:rPr lang="cs-CZ" dirty="0" err="1" smtClean="0"/>
              <a:t>Introduction</a:t>
            </a:r>
            <a:r>
              <a:rPr lang="cs-CZ" dirty="0" smtClean="0"/>
              <a:t> to </a:t>
            </a:r>
            <a:r>
              <a:rPr lang="cs-CZ" dirty="0" err="1" smtClean="0"/>
              <a:t>the</a:t>
            </a:r>
            <a:r>
              <a:rPr lang="cs-CZ" dirty="0" smtClean="0"/>
              <a:t>  </a:t>
            </a:r>
            <a:r>
              <a:rPr lang="cs-CZ" dirty="0" err="1" smtClean="0"/>
              <a:t>Education</a:t>
            </a:r>
            <a:endParaRPr lang="cs-CZ" dirty="0" smtClean="0"/>
          </a:p>
        </p:txBody>
      </p:sp>
    </p:spTree>
    <p:extLst>
      <p:ext uri="{BB962C8B-B14F-4D97-AF65-F5344CB8AC3E}">
        <p14:creationId xmlns:p14="http://schemas.microsoft.com/office/powerpoint/2010/main" val="1490522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8313" y="115888"/>
            <a:ext cx="8229600" cy="1296987"/>
          </a:xfrm>
        </p:spPr>
        <p:txBody>
          <a:bodyPr/>
          <a:lstStyle/>
          <a:p>
            <a:pPr eaLnBrk="1" hangingPunct="1">
              <a:defRPr/>
            </a:pPr>
            <a:endParaRPr lang="cs-CZ" dirty="0" smtClean="0"/>
          </a:p>
        </p:txBody>
      </p:sp>
      <p:sp>
        <p:nvSpPr>
          <p:cNvPr id="38915" name="Rectangle 3"/>
          <p:cNvSpPr>
            <a:spLocks noGrp="1" noChangeArrowheads="1"/>
          </p:cNvSpPr>
          <p:nvPr>
            <p:ph type="body" idx="1"/>
          </p:nvPr>
        </p:nvSpPr>
        <p:spPr>
          <a:xfrm>
            <a:off x="395288" y="1196975"/>
            <a:ext cx="8229600" cy="5545138"/>
          </a:xfrm>
        </p:spPr>
        <p:txBody>
          <a:bodyPr/>
          <a:lstStyle/>
          <a:p>
            <a:pPr eaLnBrk="1" hangingPunct="1">
              <a:lnSpc>
                <a:spcPct val="80000"/>
              </a:lnSpc>
              <a:buFontTx/>
              <a:buNone/>
              <a:defRPr/>
            </a:pPr>
            <a:endParaRPr lang="cs-CZ" sz="2400" dirty="0" smtClean="0"/>
          </a:p>
          <a:p>
            <a:pPr eaLnBrk="1" hangingPunct="1">
              <a:lnSpc>
                <a:spcPct val="80000"/>
              </a:lnSpc>
              <a:buFontTx/>
              <a:buNone/>
              <a:defRPr/>
            </a:pPr>
            <a:endParaRPr lang="cs-CZ" sz="2400" dirty="0" smtClean="0"/>
          </a:p>
          <a:p>
            <a:pPr eaLnBrk="1" hangingPunct="1">
              <a:lnSpc>
                <a:spcPct val="80000"/>
              </a:lnSpc>
              <a:buFontTx/>
              <a:buNone/>
              <a:defRPr/>
            </a:pPr>
            <a:r>
              <a:rPr lang="cs-CZ" sz="2400" dirty="0" err="1" smtClean="0"/>
              <a:t>Literature</a:t>
            </a:r>
            <a:r>
              <a:rPr lang="cs-CZ" sz="2400" dirty="0" smtClean="0"/>
              <a:t> :</a:t>
            </a:r>
          </a:p>
          <a:p>
            <a:pPr eaLnBrk="1" hangingPunct="1">
              <a:lnSpc>
                <a:spcPct val="80000"/>
              </a:lnSpc>
              <a:defRPr/>
            </a:pPr>
            <a:r>
              <a:rPr lang="cs-CZ" altLang="zh-CN" sz="2400" dirty="0" smtClean="0"/>
              <a:t>Vítková, M., </a:t>
            </a:r>
            <a:r>
              <a:rPr lang="cs-CZ" altLang="zh-CN" sz="2400" dirty="0" err="1" smtClean="0"/>
              <a:t>Šimoník</a:t>
            </a:r>
            <a:r>
              <a:rPr lang="cs-CZ" altLang="zh-CN" sz="2400" dirty="0" smtClean="0"/>
              <a:t>, O. (</a:t>
            </a:r>
            <a:r>
              <a:rPr lang="cs-CZ" altLang="zh-CN" sz="2400" dirty="0" err="1" smtClean="0"/>
              <a:t>eds</a:t>
            </a:r>
            <a:r>
              <a:rPr lang="cs-CZ" altLang="zh-CN" sz="2400" dirty="0" smtClean="0"/>
              <a:t>.) </a:t>
            </a:r>
            <a:r>
              <a:rPr lang="cs-CZ" altLang="zh-CN" sz="2400" dirty="0" err="1" smtClean="0"/>
              <a:t>Pregraduate</a:t>
            </a:r>
            <a:r>
              <a:rPr lang="cs-CZ" altLang="zh-CN" sz="2400" dirty="0" smtClean="0"/>
              <a:t> </a:t>
            </a:r>
            <a:r>
              <a:rPr lang="cs-CZ" altLang="zh-CN" sz="2400" dirty="0" err="1" smtClean="0"/>
              <a:t>Teacher</a:t>
            </a:r>
            <a:r>
              <a:rPr lang="cs-CZ" altLang="zh-CN" sz="2400" dirty="0" smtClean="0"/>
              <a:t> </a:t>
            </a:r>
            <a:r>
              <a:rPr lang="cs-CZ" altLang="zh-CN" sz="2400" dirty="0" err="1" smtClean="0"/>
              <a:t>Training</a:t>
            </a:r>
            <a:r>
              <a:rPr lang="cs-CZ" altLang="zh-CN" sz="2400" dirty="0" smtClean="0"/>
              <a:t> 1 – </a:t>
            </a:r>
            <a:r>
              <a:rPr lang="cs-CZ" altLang="zh-CN" sz="2400" dirty="0" err="1" smtClean="0"/>
              <a:t>Essay</a:t>
            </a:r>
            <a:r>
              <a:rPr lang="cs-CZ" altLang="zh-CN" sz="2400" dirty="0" smtClean="0"/>
              <a:t> </a:t>
            </a:r>
            <a:r>
              <a:rPr lang="cs-CZ" altLang="zh-CN" sz="2400" dirty="0" err="1" smtClean="0"/>
              <a:t>Selection</a:t>
            </a:r>
            <a:r>
              <a:rPr lang="cs-CZ" altLang="zh-CN" sz="2400" dirty="0" smtClean="0"/>
              <a:t>. Brno: </a:t>
            </a:r>
            <a:r>
              <a:rPr lang="cs-CZ" altLang="zh-CN" sz="2400" dirty="0" err="1" smtClean="0"/>
              <a:t>Faculty</a:t>
            </a:r>
            <a:r>
              <a:rPr lang="cs-CZ" altLang="zh-CN" sz="2400" dirty="0" smtClean="0"/>
              <a:t> </a:t>
            </a:r>
            <a:r>
              <a:rPr lang="cs-CZ" altLang="zh-CN" sz="2400" dirty="0" err="1" smtClean="0"/>
              <a:t>of</a:t>
            </a:r>
            <a:r>
              <a:rPr lang="cs-CZ" altLang="zh-CN" sz="2400" dirty="0" smtClean="0"/>
              <a:t> </a:t>
            </a:r>
            <a:r>
              <a:rPr lang="cs-CZ" altLang="zh-CN" sz="2400" dirty="0" err="1" smtClean="0"/>
              <a:t>Education</a:t>
            </a:r>
            <a:r>
              <a:rPr lang="cs-CZ" altLang="zh-CN" sz="2400" dirty="0" smtClean="0"/>
              <a:t>, Masaryk University, 2008. ISBN 978-80-7392-057-9.</a:t>
            </a:r>
          </a:p>
        </p:txBody>
      </p:sp>
    </p:spTree>
    <p:extLst>
      <p:ext uri="{BB962C8B-B14F-4D97-AF65-F5344CB8AC3E}">
        <p14:creationId xmlns:p14="http://schemas.microsoft.com/office/powerpoint/2010/main" val="1756820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6" name="Rectangle 12"/>
          <p:cNvSpPr>
            <a:spLocks noGrp="1" noChangeArrowheads="1"/>
          </p:cNvSpPr>
          <p:nvPr>
            <p:ph type="title"/>
          </p:nvPr>
        </p:nvSpPr>
        <p:spPr/>
        <p:txBody>
          <a:bodyPr/>
          <a:lstStyle/>
          <a:p>
            <a:pPr eaLnBrk="1" hangingPunct="1">
              <a:defRPr/>
            </a:pPr>
            <a:r>
              <a:rPr lang="en-US" dirty="0"/>
              <a:t>Topics of Introduction to Education</a:t>
            </a:r>
            <a:endParaRPr lang="cs-CZ" dirty="0"/>
          </a:p>
        </p:txBody>
      </p:sp>
      <p:sp>
        <p:nvSpPr>
          <p:cNvPr id="11277" name="Rectangle 13"/>
          <p:cNvSpPr>
            <a:spLocks noGrp="1" noChangeArrowheads="1"/>
          </p:cNvSpPr>
          <p:nvPr>
            <p:ph type="body" idx="1"/>
          </p:nvPr>
        </p:nvSpPr>
        <p:spPr>
          <a:xfrm>
            <a:off x="651850" y="1665837"/>
            <a:ext cx="7514376" cy="4608213"/>
          </a:xfrm>
        </p:spPr>
        <p:txBody>
          <a:bodyPr/>
          <a:lstStyle/>
          <a:p>
            <a:pPr eaLnBrk="1" hangingPunct="1">
              <a:lnSpc>
                <a:spcPct val="80000"/>
              </a:lnSpc>
              <a:defRPr/>
            </a:pPr>
            <a:r>
              <a:rPr lang="en-US" altLang="zh-CN" sz="2200" dirty="0"/>
              <a:t>Pedagogy as a scientific discipline</a:t>
            </a:r>
            <a:endParaRPr lang="cs-CZ" altLang="zh-CN" sz="2200" dirty="0"/>
          </a:p>
          <a:p>
            <a:pPr eaLnBrk="1" hangingPunct="1">
              <a:lnSpc>
                <a:spcPct val="80000"/>
              </a:lnSpc>
              <a:defRPr/>
            </a:pPr>
            <a:r>
              <a:rPr lang="en-US" altLang="zh-CN" sz="2200" dirty="0"/>
              <a:t>Subject of pedagogy (</a:t>
            </a:r>
            <a:r>
              <a:rPr lang="cs-CZ" altLang="zh-CN" sz="2200" dirty="0" err="1"/>
              <a:t>education</a:t>
            </a:r>
            <a:r>
              <a:rPr lang="cs-CZ" altLang="zh-CN" sz="2200" dirty="0"/>
              <a:t> = </a:t>
            </a:r>
            <a:r>
              <a:rPr lang="en-US" altLang="zh-CN" sz="2200" dirty="0"/>
              <a:t>upbringing)</a:t>
            </a:r>
            <a:endParaRPr lang="cs-CZ" altLang="zh-CN" sz="2200" dirty="0"/>
          </a:p>
          <a:p>
            <a:pPr eaLnBrk="1" hangingPunct="1">
              <a:lnSpc>
                <a:spcPct val="80000"/>
              </a:lnSpc>
              <a:defRPr/>
            </a:pPr>
            <a:r>
              <a:rPr lang="en-US" altLang="zh-CN" sz="2200" dirty="0"/>
              <a:t>The structure of </a:t>
            </a:r>
            <a:r>
              <a:rPr lang="cs-CZ" altLang="zh-CN" sz="2200" dirty="0" err="1"/>
              <a:t>education</a:t>
            </a:r>
            <a:r>
              <a:rPr lang="en-US" altLang="zh-CN" sz="2200" dirty="0"/>
              <a:t> (system of the pedagogic disciplines)</a:t>
            </a:r>
            <a:endParaRPr lang="cs-CZ" altLang="zh-CN" sz="2200" dirty="0"/>
          </a:p>
          <a:p>
            <a:pPr eaLnBrk="1" hangingPunct="1">
              <a:lnSpc>
                <a:spcPct val="80000"/>
              </a:lnSpc>
              <a:defRPr/>
            </a:pPr>
            <a:r>
              <a:rPr lang="en-US" altLang="zh-CN" sz="2200" dirty="0"/>
              <a:t>The relevancy of </a:t>
            </a:r>
            <a:r>
              <a:rPr lang="cs-CZ" altLang="zh-CN" sz="2200" dirty="0" err="1"/>
              <a:t>education</a:t>
            </a:r>
            <a:r>
              <a:rPr lang="en-US" altLang="zh-CN" sz="2200" dirty="0"/>
              <a:t> for a society (theoretic and practical)</a:t>
            </a:r>
            <a:endParaRPr lang="cs-CZ" altLang="zh-CN" sz="2200" dirty="0"/>
          </a:p>
          <a:p>
            <a:pPr eaLnBrk="1" hangingPunct="1">
              <a:lnSpc>
                <a:spcPct val="80000"/>
              </a:lnSpc>
              <a:defRPr/>
            </a:pPr>
            <a:r>
              <a:rPr lang="cs-CZ" altLang="zh-CN" sz="2200" dirty="0"/>
              <a:t>Education</a:t>
            </a:r>
            <a:r>
              <a:rPr lang="en-US" altLang="zh-CN" sz="2200" dirty="0"/>
              <a:t>, conception of </a:t>
            </a:r>
            <a:r>
              <a:rPr lang="cs-CZ" altLang="zh-CN" sz="2200" dirty="0" err="1"/>
              <a:t>education</a:t>
            </a:r>
            <a:r>
              <a:rPr lang="en-US" altLang="zh-CN" sz="2200" dirty="0"/>
              <a:t> (significant community service, development of basic qualities of the personality, the preparation of individuals for the social roles, the development in a cultural regions - components of </a:t>
            </a:r>
            <a:r>
              <a:rPr lang="cs-CZ" altLang="zh-CN" sz="2200" dirty="0" err="1"/>
              <a:t>education</a:t>
            </a:r>
            <a:r>
              <a:rPr lang="en-US" altLang="zh-CN" sz="2200" dirty="0"/>
              <a:t>)</a:t>
            </a:r>
            <a:endParaRPr lang="cs-CZ" altLang="zh-CN" sz="2200" dirty="0"/>
          </a:p>
          <a:p>
            <a:pPr eaLnBrk="1" hangingPunct="1">
              <a:lnSpc>
                <a:spcPct val="80000"/>
              </a:lnSpc>
              <a:defRPr/>
            </a:pPr>
            <a:r>
              <a:rPr lang="cs-CZ" altLang="zh-CN" sz="2200" dirty="0"/>
              <a:t>General </a:t>
            </a:r>
            <a:r>
              <a:rPr lang="cs-CZ" altLang="zh-CN" sz="2200" dirty="0" err="1"/>
              <a:t>education</a:t>
            </a:r>
            <a:endParaRPr lang="cs-CZ" altLang="zh-CN" sz="2200" dirty="0"/>
          </a:p>
          <a:p>
            <a:pPr eaLnBrk="1" hangingPunct="1">
              <a:lnSpc>
                <a:spcPct val="80000"/>
              </a:lnSpc>
              <a:defRPr/>
            </a:pPr>
            <a:r>
              <a:rPr lang="en-US" altLang="zh-CN" sz="2200" dirty="0"/>
              <a:t>The period of </a:t>
            </a:r>
            <a:r>
              <a:rPr lang="cs-CZ" altLang="zh-CN" sz="2200" dirty="0" err="1"/>
              <a:t>education</a:t>
            </a:r>
            <a:endParaRPr lang="cs-CZ" altLang="zh-CN" sz="2200" dirty="0"/>
          </a:p>
          <a:p>
            <a:pPr eaLnBrk="1" hangingPunct="1">
              <a:lnSpc>
                <a:spcPct val="80000"/>
              </a:lnSpc>
              <a:defRPr/>
            </a:pPr>
            <a:r>
              <a:rPr lang="en-US" altLang="zh-CN" sz="2200" dirty="0"/>
              <a:t>Possibilities and limits of </a:t>
            </a:r>
            <a:r>
              <a:rPr lang="cs-CZ" altLang="zh-CN" sz="2200" dirty="0" err="1"/>
              <a:t>education</a:t>
            </a:r>
            <a:endParaRPr lang="cs-CZ" altLang="zh-CN" sz="2200" dirty="0"/>
          </a:p>
          <a:p>
            <a:pPr eaLnBrk="1" hangingPunct="1">
              <a:lnSpc>
                <a:spcPct val="80000"/>
              </a:lnSpc>
              <a:defRPr/>
            </a:pPr>
            <a:r>
              <a:rPr lang="en-US" altLang="zh-CN" sz="2200" dirty="0"/>
              <a:t>The basic </a:t>
            </a:r>
            <a:r>
              <a:rPr lang="cs-CZ" altLang="zh-CN" sz="2200" dirty="0" err="1"/>
              <a:t>educational</a:t>
            </a:r>
            <a:r>
              <a:rPr lang="en-US" altLang="zh-CN" sz="2200" dirty="0"/>
              <a:t> categories (goals, content, forms, means, conditions, agents, principles, upbringing, school instruction, teaching).</a:t>
            </a:r>
            <a:endParaRPr lang="cs-CZ" sz="2200" dirty="0"/>
          </a:p>
        </p:txBody>
      </p:sp>
    </p:spTree>
    <p:extLst>
      <p:ext uri="{BB962C8B-B14F-4D97-AF65-F5344CB8AC3E}">
        <p14:creationId xmlns:p14="http://schemas.microsoft.com/office/powerpoint/2010/main" val="2951824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altLang="zh-CN" sz="4000" dirty="0" smtClean="0"/>
              <a:t>Education as a scientific discipline (a term use, meaning)</a:t>
            </a:r>
            <a:endParaRPr lang="cs-CZ" sz="4000" dirty="0" smtClean="0"/>
          </a:p>
        </p:txBody>
      </p:sp>
      <p:sp>
        <p:nvSpPr>
          <p:cNvPr id="17411" name="Rectangle 3"/>
          <p:cNvSpPr>
            <a:spLocks noGrp="1" noChangeArrowheads="1"/>
          </p:cNvSpPr>
          <p:nvPr>
            <p:ph type="body" idx="1"/>
          </p:nvPr>
        </p:nvSpPr>
        <p:spPr>
          <a:xfrm>
            <a:off x="468313" y="1773238"/>
            <a:ext cx="8229600" cy="4953000"/>
          </a:xfrm>
        </p:spPr>
        <p:txBody>
          <a:bodyPr/>
          <a:lstStyle/>
          <a:p>
            <a:pPr eaLnBrk="1" hangingPunct="1">
              <a:lnSpc>
                <a:spcPct val="80000"/>
              </a:lnSpc>
              <a:defRPr/>
            </a:pPr>
            <a:r>
              <a:rPr lang="en-US" sz="2000" dirty="0" smtClean="0"/>
              <a:t>The term pedagogy - comes from ancient Greece</a:t>
            </a:r>
            <a:r>
              <a:rPr lang="cs-CZ" sz="2000" dirty="0" smtClean="0"/>
              <a:t> - </a:t>
            </a:r>
            <a:r>
              <a:rPr lang="cs-CZ" sz="2000" i="1" dirty="0" err="1" smtClean="0"/>
              <a:t>paidagógos</a:t>
            </a:r>
            <a:r>
              <a:rPr lang="cs-CZ" sz="2000" i="1" dirty="0" smtClean="0"/>
              <a:t> -  </a:t>
            </a:r>
            <a:r>
              <a:rPr lang="cs-CZ" sz="2000" dirty="0" err="1" smtClean="0"/>
              <a:t>later</a:t>
            </a:r>
            <a:r>
              <a:rPr lang="cs-CZ" sz="2000" dirty="0" smtClean="0"/>
              <a:t> </a:t>
            </a:r>
            <a:r>
              <a:rPr lang="cs-CZ" sz="2000" i="1" dirty="0" err="1" smtClean="0"/>
              <a:t>paedagogus</a:t>
            </a:r>
            <a:r>
              <a:rPr lang="cs-CZ" sz="2000" dirty="0" smtClean="0"/>
              <a:t>  </a:t>
            </a:r>
          </a:p>
          <a:p>
            <a:pPr eaLnBrk="1" hangingPunct="1">
              <a:lnSpc>
                <a:spcPct val="80000"/>
              </a:lnSpc>
              <a:defRPr/>
            </a:pPr>
            <a:r>
              <a:rPr lang="en-US" sz="2000" dirty="0" smtClean="0"/>
              <a:t>Definition 1</a:t>
            </a:r>
            <a:r>
              <a:rPr lang="cs-CZ" sz="2000" dirty="0" smtClean="0"/>
              <a:t> </a:t>
            </a:r>
            <a:r>
              <a:rPr lang="en-US" sz="2000" dirty="0" smtClean="0"/>
              <a:t>-</a:t>
            </a:r>
            <a:r>
              <a:rPr lang="cs-CZ" sz="2000" dirty="0" smtClean="0"/>
              <a:t> </a:t>
            </a:r>
            <a:r>
              <a:rPr lang="en-US" sz="2000" i="1" dirty="0" smtClean="0"/>
              <a:t>Science and research dealing with education and training in various spheres of life and society</a:t>
            </a:r>
            <a:r>
              <a:rPr lang="en-US" sz="2000" dirty="0" smtClean="0"/>
              <a:t>.</a:t>
            </a:r>
          </a:p>
          <a:p>
            <a:pPr eaLnBrk="1" hangingPunct="1">
              <a:lnSpc>
                <a:spcPct val="80000"/>
              </a:lnSpc>
              <a:defRPr/>
            </a:pPr>
            <a:r>
              <a:rPr lang="en-US" sz="2000" dirty="0" smtClean="0"/>
              <a:t>Definition 2</a:t>
            </a:r>
            <a:r>
              <a:rPr lang="cs-CZ" sz="2000" dirty="0" smtClean="0"/>
              <a:t> </a:t>
            </a:r>
            <a:r>
              <a:rPr lang="en-US" sz="2000" dirty="0" smtClean="0"/>
              <a:t>-</a:t>
            </a:r>
            <a:r>
              <a:rPr lang="cs-CZ" sz="2000" dirty="0" smtClean="0"/>
              <a:t> </a:t>
            </a:r>
            <a:r>
              <a:rPr lang="cs-CZ" sz="2000" i="1" dirty="0" err="1" smtClean="0"/>
              <a:t>Education</a:t>
            </a:r>
            <a:r>
              <a:rPr lang="en-US" sz="2000" i="1" dirty="0" smtClean="0"/>
              <a:t> is the science of permanent education and training</a:t>
            </a:r>
            <a:r>
              <a:rPr lang="en-US" sz="2000" dirty="0" smtClean="0"/>
              <a:t> </a:t>
            </a:r>
            <a:endParaRPr lang="cs-CZ" sz="2000" dirty="0" smtClean="0"/>
          </a:p>
          <a:p>
            <a:pPr eaLnBrk="1" hangingPunct="1">
              <a:lnSpc>
                <a:spcPct val="80000"/>
              </a:lnSpc>
              <a:defRPr/>
            </a:pPr>
            <a:r>
              <a:rPr lang="en-US" sz="2000" dirty="0" smtClean="0"/>
              <a:t>Includes </a:t>
            </a:r>
            <a:r>
              <a:rPr lang="en-US" sz="2000" i="1" dirty="0" smtClean="0"/>
              <a:t>theory</a:t>
            </a:r>
            <a:r>
              <a:rPr lang="en-US" sz="2000" dirty="0" smtClean="0"/>
              <a:t> and </a:t>
            </a:r>
            <a:r>
              <a:rPr lang="en-US" sz="2000" i="1" dirty="0" smtClean="0"/>
              <a:t>practice</a:t>
            </a:r>
          </a:p>
          <a:p>
            <a:pPr eaLnBrk="1" hangingPunct="1">
              <a:lnSpc>
                <a:spcPct val="80000"/>
              </a:lnSpc>
              <a:defRPr/>
            </a:pPr>
            <a:r>
              <a:rPr lang="en-US" sz="2000" dirty="0" smtClean="0"/>
              <a:t>Character - </a:t>
            </a:r>
            <a:r>
              <a:rPr lang="en-US" sz="2000" i="1" dirty="0" smtClean="0"/>
              <a:t>normative</a:t>
            </a:r>
            <a:r>
              <a:rPr lang="en-US" sz="2000" dirty="0" smtClean="0"/>
              <a:t>, </a:t>
            </a:r>
            <a:r>
              <a:rPr lang="en-US" sz="2000" i="1" dirty="0" smtClean="0"/>
              <a:t>exploratory</a:t>
            </a:r>
            <a:r>
              <a:rPr lang="en-US" sz="2000" dirty="0" smtClean="0"/>
              <a:t> and </a:t>
            </a:r>
            <a:r>
              <a:rPr lang="en-US" sz="2000" i="1" dirty="0" smtClean="0"/>
              <a:t>explanatory</a:t>
            </a:r>
            <a:endParaRPr lang="cs-CZ" sz="2000" i="1" dirty="0" smtClean="0"/>
          </a:p>
          <a:p>
            <a:pPr eaLnBrk="1" hangingPunct="1">
              <a:lnSpc>
                <a:spcPct val="80000"/>
              </a:lnSpc>
              <a:defRPr/>
            </a:pPr>
            <a:r>
              <a:rPr lang="en-US" sz="2000" dirty="0" smtClean="0"/>
              <a:t>The object of education is to </a:t>
            </a:r>
            <a:r>
              <a:rPr lang="en-US" sz="2000" i="1" dirty="0" smtClean="0"/>
              <a:t>educate</a:t>
            </a:r>
          </a:p>
          <a:p>
            <a:pPr eaLnBrk="1" hangingPunct="1">
              <a:lnSpc>
                <a:spcPct val="80000"/>
              </a:lnSpc>
              <a:defRPr/>
            </a:pPr>
            <a:r>
              <a:rPr lang="en-US" sz="2000" dirty="0" smtClean="0"/>
              <a:t>The importance of education - </a:t>
            </a:r>
            <a:r>
              <a:rPr lang="en-US" sz="2000" i="1" dirty="0" smtClean="0"/>
              <a:t>theoretical</a:t>
            </a:r>
            <a:r>
              <a:rPr lang="en-US" sz="2000" dirty="0" smtClean="0"/>
              <a:t> (disclosure laws </a:t>
            </a:r>
            <a:r>
              <a:rPr lang="cs-CZ" sz="2000" dirty="0" err="1" smtClean="0"/>
              <a:t>of</a:t>
            </a:r>
            <a:r>
              <a:rPr lang="cs-CZ" sz="2000" dirty="0" smtClean="0"/>
              <a:t> </a:t>
            </a:r>
            <a:r>
              <a:rPr lang="en-US" sz="2000" dirty="0" smtClean="0"/>
              <a:t>Education) and </a:t>
            </a:r>
            <a:r>
              <a:rPr lang="en-US" sz="2000" i="1" dirty="0" smtClean="0"/>
              <a:t>practical</a:t>
            </a:r>
            <a:r>
              <a:rPr lang="en-US" sz="2000" dirty="0" smtClean="0"/>
              <a:t> (suggestions for educational activities)</a:t>
            </a:r>
          </a:p>
          <a:p>
            <a:pPr eaLnBrk="1" hangingPunct="1">
              <a:lnSpc>
                <a:spcPct val="80000"/>
              </a:lnSpc>
              <a:defRPr/>
            </a:pPr>
            <a:r>
              <a:rPr lang="en-US" sz="2000" dirty="0" smtClean="0"/>
              <a:t>Tasks of Education - </a:t>
            </a:r>
            <a:r>
              <a:rPr lang="en-US" sz="2000" i="1" dirty="0" smtClean="0"/>
              <a:t>analysis</a:t>
            </a:r>
            <a:r>
              <a:rPr lang="en-US" sz="2000" dirty="0" smtClean="0"/>
              <a:t>, </a:t>
            </a:r>
            <a:r>
              <a:rPr lang="en-US" sz="2000" i="1" dirty="0" smtClean="0"/>
              <a:t>verification</a:t>
            </a:r>
            <a:r>
              <a:rPr lang="en-US" sz="2000" dirty="0" smtClean="0"/>
              <a:t> and </a:t>
            </a:r>
            <a:r>
              <a:rPr lang="cs-CZ" sz="2000" i="1" dirty="0" err="1" smtClean="0"/>
              <a:t>prognostic</a:t>
            </a:r>
            <a:endParaRPr lang="cs-CZ" sz="2000" i="1" dirty="0" smtClean="0"/>
          </a:p>
          <a:p>
            <a:pPr eaLnBrk="1" hangingPunct="1">
              <a:lnSpc>
                <a:spcPct val="80000"/>
              </a:lnSpc>
              <a:defRPr/>
            </a:pPr>
            <a:r>
              <a:rPr lang="en-US" sz="2000" dirty="0" smtClean="0"/>
              <a:t>Division of Education according to the content - </a:t>
            </a:r>
            <a:r>
              <a:rPr lang="en-US" sz="2000" i="1" dirty="0" smtClean="0"/>
              <a:t>content by examining, by age, according to the phases of social development, by region </a:t>
            </a:r>
            <a:r>
              <a:rPr lang="cs-CZ" sz="2000" i="1" dirty="0" err="1" smtClean="0"/>
              <a:t>of</a:t>
            </a:r>
            <a:r>
              <a:rPr lang="cs-CZ" sz="2000" i="1" dirty="0" smtClean="0"/>
              <a:t> </a:t>
            </a:r>
            <a:r>
              <a:rPr lang="en-US" sz="2000" i="1" dirty="0" smtClean="0"/>
              <a:t>application </a:t>
            </a:r>
            <a:r>
              <a:rPr lang="cs-CZ" sz="2000" i="1" dirty="0" err="1" smtClean="0"/>
              <a:t>and</a:t>
            </a:r>
            <a:r>
              <a:rPr lang="en-US" sz="2000" i="1" dirty="0" smtClean="0"/>
              <a:t> special educational disciplines</a:t>
            </a:r>
            <a:endParaRPr lang="cs-CZ" sz="2000" i="1" dirty="0" smtClean="0"/>
          </a:p>
          <a:p>
            <a:pPr eaLnBrk="1" hangingPunct="1">
              <a:lnSpc>
                <a:spcPct val="80000"/>
              </a:lnSpc>
              <a:defRPr/>
            </a:pPr>
            <a:r>
              <a:rPr lang="en-US" sz="2000" dirty="0" smtClean="0"/>
              <a:t>Purpose of Education - </a:t>
            </a:r>
            <a:r>
              <a:rPr lang="en-US" sz="2000" i="1" dirty="0" smtClean="0"/>
              <a:t>be normal science</a:t>
            </a:r>
          </a:p>
          <a:p>
            <a:pPr eaLnBrk="1" hangingPunct="1">
              <a:lnSpc>
                <a:spcPct val="80000"/>
              </a:lnSpc>
              <a:defRPr/>
            </a:pPr>
            <a:r>
              <a:rPr lang="en-US" sz="2000" dirty="0" smtClean="0"/>
              <a:t>Methods of Education (two sources) - </a:t>
            </a:r>
            <a:r>
              <a:rPr lang="en-US" sz="2000" i="1" dirty="0" smtClean="0"/>
              <a:t>a critical evaluation of the historical heritage </a:t>
            </a:r>
            <a:r>
              <a:rPr lang="cs-CZ" sz="2000" i="1" dirty="0" err="1" smtClean="0"/>
              <a:t>of</a:t>
            </a:r>
            <a:r>
              <a:rPr lang="cs-CZ" sz="2000" i="1" dirty="0" smtClean="0"/>
              <a:t> </a:t>
            </a:r>
            <a:r>
              <a:rPr lang="en-US" sz="2000" i="1" dirty="0" smtClean="0"/>
              <a:t>education </a:t>
            </a:r>
            <a:r>
              <a:rPr lang="en-US" sz="2000" dirty="0" smtClean="0"/>
              <a:t>and </a:t>
            </a:r>
            <a:r>
              <a:rPr lang="en-US" sz="2000" i="1" dirty="0" smtClean="0"/>
              <a:t>the educational experience</a:t>
            </a:r>
            <a:endParaRPr lang="cs-CZ" sz="2000" i="1" dirty="0" smtClean="0"/>
          </a:p>
        </p:txBody>
      </p:sp>
    </p:spTree>
    <p:extLst>
      <p:ext uri="{BB962C8B-B14F-4D97-AF65-F5344CB8AC3E}">
        <p14:creationId xmlns:p14="http://schemas.microsoft.com/office/powerpoint/2010/main" val="3342644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altLang="zh-CN" sz="4000" dirty="0" smtClean="0"/>
              <a:t>The structure of education, relationship to other sciences</a:t>
            </a:r>
            <a:endParaRPr lang="cs-CZ" sz="4000" dirty="0" smtClean="0"/>
          </a:p>
        </p:txBody>
      </p:sp>
      <p:sp>
        <p:nvSpPr>
          <p:cNvPr id="18435" name="Rectangle 3"/>
          <p:cNvSpPr>
            <a:spLocks noGrp="1" noChangeArrowheads="1"/>
          </p:cNvSpPr>
          <p:nvPr>
            <p:ph type="body" idx="1"/>
          </p:nvPr>
        </p:nvSpPr>
        <p:spPr>
          <a:xfrm>
            <a:off x="457200" y="1905000"/>
            <a:ext cx="8229600" cy="4953000"/>
          </a:xfrm>
        </p:spPr>
        <p:txBody>
          <a:bodyPr/>
          <a:lstStyle/>
          <a:p>
            <a:pPr eaLnBrk="1" hangingPunct="1">
              <a:lnSpc>
                <a:spcPct val="80000"/>
              </a:lnSpc>
              <a:defRPr/>
            </a:pPr>
            <a:r>
              <a:rPr lang="en-US" sz="2000" dirty="0" smtClean="0"/>
              <a:t>The need for </a:t>
            </a:r>
            <a:r>
              <a:rPr lang="cs-CZ" sz="2000" dirty="0" err="1" smtClean="0"/>
              <a:t>divide</a:t>
            </a:r>
            <a:r>
              <a:rPr lang="en-US" sz="2000" dirty="0" smtClean="0"/>
              <a:t> education </a:t>
            </a:r>
            <a:r>
              <a:rPr lang="cs-CZ" sz="2000" dirty="0" smtClean="0"/>
              <a:t>to </a:t>
            </a:r>
            <a:r>
              <a:rPr lang="en-US" sz="2000" dirty="0" smtClean="0"/>
              <a:t>sub-disciplines</a:t>
            </a:r>
          </a:p>
          <a:p>
            <a:pPr eaLnBrk="1" hangingPunct="1">
              <a:lnSpc>
                <a:spcPct val="80000"/>
              </a:lnSpc>
              <a:defRPr/>
            </a:pPr>
            <a:r>
              <a:rPr lang="en-US" sz="2000" dirty="0" smtClean="0"/>
              <a:t>Three aspects of the structure - </a:t>
            </a:r>
            <a:r>
              <a:rPr lang="en-US" sz="2000" i="1" dirty="0" smtClean="0"/>
              <a:t>developmenta</a:t>
            </a:r>
            <a:r>
              <a:rPr lang="en-US" sz="2000" dirty="0" smtClean="0"/>
              <a:t>l, </a:t>
            </a:r>
            <a:r>
              <a:rPr lang="en-US" sz="2000" i="1" dirty="0" smtClean="0"/>
              <a:t>comparative</a:t>
            </a:r>
            <a:r>
              <a:rPr lang="en-US" sz="2000" dirty="0" smtClean="0"/>
              <a:t> and </a:t>
            </a:r>
            <a:r>
              <a:rPr lang="en-US" sz="2000" i="1" dirty="0" smtClean="0"/>
              <a:t>differentiation</a:t>
            </a:r>
            <a:endParaRPr lang="cs-CZ" sz="2000" i="1" dirty="0" smtClean="0"/>
          </a:p>
          <a:p>
            <a:pPr eaLnBrk="1" hangingPunct="1">
              <a:lnSpc>
                <a:spcPct val="80000"/>
              </a:lnSpc>
              <a:defRPr/>
            </a:pPr>
            <a:r>
              <a:rPr lang="cs-CZ" sz="2000" dirty="0" err="1" smtClean="0"/>
              <a:t>Splitting</a:t>
            </a:r>
            <a:r>
              <a:rPr lang="cs-CZ" sz="2000" dirty="0" smtClean="0"/>
              <a:t> </a:t>
            </a:r>
            <a:r>
              <a:rPr lang="cs-CZ" sz="2000" dirty="0" err="1" smtClean="0"/>
              <a:t>education</a:t>
            </a:r>
            <a:r>
              <a:rPr lang="cs-CZ" sz="2000" dirty="0" smtClean="0"/>
              <a:t> to </a:t>
            </a:r>
            <a:r>
              <a:rPr lang="cs-CZ" sz="2000" dirty="0" err="1" smtClean="0"/>
              <a:t>the</a:t>
            </a:r>
            <a:r>
              <a:rPr lang="cs-CZ" sz="2000" dirty="0" smtClean="0"/>
              <a:t> basic </a:t>
            </a:r>
            <a:r>
              <a:rPr lang="cs-CZ" sz="2000" dirty="0" err="1" smtClean="0"/>
              <a:t>and</a:t>
            </a:r>
            <a:r>
              <a:rPr lang="cs-CZ" sz="2000" dirty="0" smtClean="0"/>
              <a:t> </a:t>
            </a:r>
            <a:r>
              <a:rPr lang="cs-CZ" sz="2000" dirty="0" err="1" smtClean="0"/>
              <a:t>border</a:t>
            </a:r>
            <a:r>
              <a:rPr lang="cs-CZ" sz="2000" dirty="0" smtClean="0"/>
              <a:t> </a:t>
            </a:r>
            <a:r>
              <a:rPr lang="cs-CZ" sz="2000" dirty="0" err="1" smtClean="0"/>
              <a:t>disciplines</a:t>
            </a:r>
            <a:endParaRPr lang="cs-CZ" sz="2000" dirty="0" smtClean="0"/>
          </a:p>
          <a:p>
            <a:pPr eaLnBrk="1" hangingPunct="1">
              <a:lnSpc>
                <a:spcPct val="80000"/>
              </a:lnSpc>
              <a:buFontTx/>
              <a:buNone/>
              <a:defRPr/>
            </a:pPr>
            <a:r>
              <a:rPr lang="cs-CZ" sz="2000" dirty="0" smtClean="0"/>
              <a:t>	Basic </a:t>
            </a:r>
            <a:r>
              <a:rPr lang="cs-CZ" sz="2000" dirty="0" err="1" smtClean="0"/>
              <a:t>disciplines</a:t>
            </a:r>
            <a:r>
              <a:rPr lang="cs-CZ" sz="2000" dirty="0" smtClean="0"/>
              <a:t> - </a:t>
            </a:r>
            <a:r>
              <a:rPr lang="cs-CZ" sz="2000" i="1" dirty="0" err="1" smtClean="0"/>
              <a:t>general</a:t>
            </a:r>
            <a:r>
              <a:rPr lang="cs-CZ" sz="2000" i="1" dirty="0" smtClean="0"/>
              <a:t> </a:t>
            </a:r>
            <a:r>
              <a:rPr lang="cs-CZ" sz="2000" i="1" dirty="0" err="1" smtClean="0"/>
              <a:t>education</a:t>
            </a:r>
            <a:r>
              <a:rPr lang="cs-CZ" sz="2000" i="1" dirty="0" smtClean="0"/>
              <a:t>, </a:t>
            </a:r>
            <a:r>
              <a:rPr lang="cs-CZ" sz="2000" i="1" dirty="0" err="1" smtClean="0"/>
              <a:t>history</a:t>
            </a:r>
            <a:r>
              <a:rPr lang="cs-CZ" sz="2000" i="1" dirty="0" smtClean="0"/>
              <a:t> </a:t>
            </a:r>
            <a:r>
              <a:rPr lang="cs-CZ" sz="2000" i="1" dirty="0" err="1" smtClean="0"/>
              <a:t>of</a:t>
            </a:r>
            <a:r>
              <a:rPr lang="cs-CZ" sz="2000" i="1" dirty="0" smtClean="0"/>
              <a:t> </a:t>
            </a:r>
            <a:r>
              <a:rPr lang="cs-CZ" sz="2000" i="1" dirty="0" err="1" smtClean="0"/>
              <a:t>education</a:t>
            </a:r>
            <a:r>
              <a:rPr lang="cs-CZ" sz="2000" i="1" dirty="0" smtClean="0"/>
              <a:t>, </a:t>
            </a:r>
            <a:r>
              <a:rPr lang="cs-CZ" sz="2000" i="1" dirty="0" err="1" smtClean="0"/>
              <a:t>didactics</a:t>
            </a:r>
            <a:r>
              <a:rPr lang="cs-CZ" sz="2000" i="1" dirty="0" smtClean="0"/>
              <a:t>, </a:t>
            </a:r>
            <a:r>
              <a:rPr lang="cs-CZ" sz="2000" i="1" dirty="0" err="1" smtClean="0"/>
              <a:t>philosophy</a:t>
            </a:r>
            <a:r>
              <a:rPr lang="cs-CZ" sz="2000" i="1" dirty="0" smtClean="0"/>
              <a:t> </a:t>
            </a:r>
            <a:r>
              <a:rPr lang="cs-CZ" sz="2000" i="1" dirty="0" err="1" smtClean="0"/>
              <a:t>of</a:t>
            </a:r>
            <a:r>
              <a:rPr lang="cs-CZ" sz="2000" i="1" dirty="0" smtClean="0"/>
              <a:t> </a:t>
            </a:r>
            <a:r>
              <a:rPr lang="cs-CZ" sz="2000" i="1" dirty="0" err="1" smtClean="0"/>
              <a:t>education</a:t>
            </a:r>
            <a:r>
              <a:rPr lang="cs-CZ" sz="2000" i="1" dirty="0" smtClean="0"/>
              <a:t>, </a:t>
            </a:r>
            <a:r>
              <a:rPr lang="cs-CZ" sz="2000" i="1" dirty="0" err="1" smtClean="0"/>
              <a:t>theory</a:t>
            </a:r>
            <a:r>
              <a:rPr lang="cs-CZ" sz="2000" i="1" dirty="0" smtClean="0"/>
              <a:t> </a:t>
            </a:r>
            <a:r>
              <a:rPr lang="cs-CZ" sz="2000" i="1" dirty="0" err="1" smtClean="0"/>
              <a:t>of</a:t>
            </a:r>
            <a:r>
              <a:rPr lang="cs-CZ" sz="2000" i="1" dirty="0" smtClean="0"/>
              <a:t> </a:t>
            </a:r>
            <a:r>
              <a:rPr lang="cs-CZ" sz="2000" i="1" dirty="0" err="1" smtClean="0"/>
              <a:t>education</a:t>
            </a:r>
            <a:r>
              <a:rPr lang="cs-CZ" sz="2000" i="1" dirty="0" smtClean="0"/>
              <a:t>, </a:t>
            </a:r>
            <a:r>
              <a:rPr lang="cs-CZ" sz="2000" i="1" dirty="0" err="1" smtClean="0"/>
              <a:t>methodology</a:t>
            </a:r>
            <a:r>
              <a:rPr lang="cs-CZ" sz="2000" i="1" dirty="0" smtClean="0"/>
              <a:t>, </a:t>
            </a:r>
            <a:r>
              <a:rPr lang="cs-CZ" sz="2000" i="1" dirty="0" err="1" smtClean="0"/>
              <a:t>special</a:t>
            </a:r>
            <a:r>
              <a:rPr lang="cs-CZ" sz="2000" i="1" dirty="0" smtClean="0"/>
              <a:t> </a:t>
            </a:r>
            <a:r>
              <a:rPr lang="cs-CZ" sz="2000" i="1" dirty="0" err="1" smtClean="0"/>
              <a:t>education</a:t>
            </a:r>
            <a:r>
              <a:rPr lang="cs-CZ" sz="2000" i="1" dirty="0" smtClean="0"/>
              <a:t>, </a:t>
            </a:r>
            <a:r>
              <a:rPr lang="cs-CZ" sz="2000" i="1" dirty="0" err="1" smtClean="0"/>
              <a:t>social</a:t>
            </a:r>
            <a:r>
              <a:rPr lang="cs-CZ" sz="2000" i="1" dirty="0" smtClean="0"/>
              <a:t> </a:t>
            </a:r>
            <a:r>
              <a:rPr lang="cs-CZ" sz="2000" i="1" dirty="0" err="1" smtClean="0"/>
              <a:t>education</a:t>
            </a:r>
            <a:r>
              <a:rPr lang="cs-CZ" sz="2000" i="1" dirty="0" smtClean="0"/>
              <a:t>, </a:t>
            </a:r>
            <a:r>
              <a:rPr lang="cs-CZ" sz="2000" i="1" dirty="0" err="1" smtClean="0"/>
              <a:t>pedagogical</a:t>
            </a:r>
            <a:r>
              <a:rPr lang="cs-CZ" sz="2000" i="1" dirty="0" smtClean="0"/>
              <a:t> </a:t>
            </a:r>
            <a:r>
              <a:rPr lang="cs-CZ" sz="2000" i="1" dirty="0" err="1" smtClean="0"/>
              <a:t>diagnostics</a:t>
            </a:r>
            <a:r>
              <a:rPr lang="cs-CZ" sz="2000" i="1" dirty="0" smtClean="0"/>
              <a:t>, </a:t>
            </a:r>
            <a:r>
              <a:rPr lang="cs-CZ" sz="2000" i="1" dirty="0" err="1" smtClean="0"/>
              <a:t>prognostics</a:t>
            </a:r>
            <a:r>
              <a:rPr lang="cs-CZ" sz="2000" i="1" dirty="0" smtClean="0"/>
              <a:t> </a:t>
            </a:r>
            <a:r>
              <a:rPr lang="cs-CZ" sz="2000" i="1" dirty="0" err="1" smtClean="0"/>
              <a:t>pedagogical</a:t>
            </a:r>
            <a:r>
              <a:rPr lang="cs-CZ" sz="2000" i="1" dirty="0" smtClean="0"/>
              <a:t> </a:t>
            </a:r>
            <a:r>
              <a:rPr lang="cs-CZ" sz="2000" i="1" dirty="0" err="1" smtClean="0"/>
              <a:t>theory</a:t>
            </a:r>
            <a:r>
              <a:rPr lang="cs-CZ" sz="2000" i="1" dirty="0" smtClean="0"/>
              <a:t> </a:t>
            </a:r>
            <a:r>
              <a:rPr lang="cs-CZ" sz="2000" i="1" dirty="0" err="1" smtClean="0"/>
              <a:t>and</a:t>
            </a:r>
            <a:r>
              <a:rPr lang="cs-CZ" sz="2000" i="1" dirty="0" smtClean="0"/>
              <a:t> management 	</a:t>
            </a:r>
          </a:p>
          <a:p>
            <a:pPr eaLnBrk="1" hangingPunct="1">
              <a:lnSpc>
                <a:spcPct val="80000"/>
              </a:lnSpc>
              <a:buFontTx/>
              <a:buNone/>
              <a:defRPr/>
            </a:pPr>
            <a:r>
              <a:rPr lang="cs-CZ" sz="2000" i="1" dirty="0" smtClean="0"/>
              <a:t>	</a:t>
            </a:r>
            <a:r>
              <a:rPr lang="en-US" sz="2000" dirty="0" smtClean="0"/>
              <a:t>Border disciplines - </a:t>
            </a:r>
            <a:r>
              <a:rPr lang="en-US" sz="2000" i="1" dirty="0" smtClean="0"/>
              <a:t>educational psychology, sociology and </a:t>
            </a:r>
            <a:r>
              <a:rPr lang="en-US" sz="2000" i="1" dirty="0" err="1" smtClean="0"/>
              <a:t>econom</a:t>
            </a:r>
            <a:r>
              <a:rPr lang="cs-CZ" sz="2000" i="1" dirty="0" smtClean="0"/>
              <a:t>y</a:t>
            </a:r>
            <a:r>
              <a:rPr lang="en-US" sz="2000" i="1" dirty="0" smtClean="0"/>
              <a:t> </a:t>
            </a:r>
            <a:r>
              <a:rPr lang="cs-CZ" sz="2000" i="1" dirty="0" err="1" smtClean="0"/>
              <a:t>of</a:t>
            </a:r>
            <a:r>
              <a:rPr lang="cs-CZ" sz="2000" i="1" dirty="0" smtClean="0"/>
              <a:t> </a:t>
            </a:r>
            <a:r>
              <a:rPr lang="en-US" sz="2000" i="1" dirty="0" smtClean="0"/>
              <a:t>education</a:t>
            </a:r>
          </a:p>
          <a:p>
            <a:pPr eaLnBrk="1" hangingPunct="1">
              <a:lnSpc>
                <a:spcPct val="80000"/>
              </a:lnSpc>
              <a:defRPr/>
            </a:pPr>
            <a:r>
              <a:rPr lang="en-US" sz="2000" dirty="0" smtClean="0"/>
              <a:t>Division according </a:t>
            </a:r>
            <a:r>
              <a:rPr lang="cs-CZ" sz="2000" dirty="0" err="1" smtClean="0"/>
              <a:t>constitution</a:t>
            </a:r>
            <a:r>
              <a:rPr lang="en-US" sz="2000" dirty="0" smtClean="0"/>
              <a:t> - </a:t>
            </a:r>
            <a:r>
              <a:rPr lang="en-US" sz="2000" i="1" dirty="0" smtClean="0"/>
              <a:t>constituted </a:t>
            </a:r>
            <a:r>
              <a:rPr lang="en-US" sz="2000" dirty="0" smtClean="0"/>
              <a:t>a</a:t>
            </a:r>
            <a:r>
              <a:rPr lang="cs-CZ" sz="2000" dirty="0" err="1" smtClean="0"/>
              <a:t>nd</a:t>
            </a:r>
            <a:r>
              <a:rPr lang="en-US" sz="2000" dirty="0" smtClean="0"/>
              <a:t> </a:t>
            </a:r>
            <a:r>
              <a:rPr lang="en-US" sz="2000" i="1" dirty="0" smtClean="0"/>
              <a:t>satisfactory</a:t>
            </a:r>
          </a:p>
          <a:p>
            <a:pPr eaLnBrk="1" hangingPunct="1">
              <a:lnSpc>
                <a:spcPct val="80000"/>
              </a:lnSpc>
              <a:defRPr/>
            </a:pPr>
            <a:r>
              <a:rPr lang="cs-CZ" sz="2000" dirty="0" err="1" smtClean="0"/>
              <a:t>Splitting</a:t>
            </a:r>
            <a:r>
              <a:rPr lang="en-US" sz="2000" dirty="0" smtClean="0"/>
              <a:t> by integrating aspects - </a:t>
            </a:r>
            <a:r>
              <a:rPr lang="en-US" sz="2000" i="1" dirty="0" smtClean="0"/>
              <a:t>basic, border, </a:t>
            </a:r>
            <a:r>
              <a:rPr lang="cs-CZ" sz="2000" i="1" dirty="0" err="1" smtClean="0"/>
              <a:t>school</a:t>
            </a:r>
            <a:r>
              <a:rPr lang="cs-CZ" sz="2000" i="1" dirty="0" smtClean="0"/>
              <a:t> </a:t>
            </a:r>
            <a:r>
              <a:rPr lang="en-US" sz="2000" i="1" dirty="0" smtClean="0"/>
              <a:t>applied and </a:t>
            </a:r>
            <a:r>
              <a:rPr lang="cs-CZ" sz="2000" i="1" dirty="0" err="1" smtClean="0"/>
              <a:t>extracurricular</a:t>
            </a:r>
            <a:r>
              <a:rPr lang="cs-CZ" sz="2000" i="1" dirty="0" smtClean="0"/>
              <a:t> </a:t>
            </a:r>
            <a:r>
              <a:rPr lang="en-US" sz="2000" i="1" dirty="0" smtClean="0"/>
              <a:t>applied</a:t>
            </a:r>
            <a:endParaRPr lang="cs-CZ" sz="2000" i="1" dirty="0" smtClean="0"/>
          </a:p>
          <a:p>
            <a:pPr eaLnBrk="1" hangingPunct="1">
              <a:lnSpc>
                <a:spcPct val="80000"/>
              </a:lnSpc>
              <a:defRPr/>
            </a:pPr>
            <a:r>
              <a:rPr lang="en-US" sz="2000" dirty="0" smtClean="0"/>
              <a:t>Relationship with other disciplines -</a:t>
            </a:r>
            <a:r>
              <a:rPr lang="en-US" sz="2000" i="1" dirty="0" smtClean="0"/>
              <a:t> philosophy, sociology, psychology, history, humanities</a:t>
            </a:r>
            <a:r>
              <a:rPr lang="cs-CZ" sz="2000" i="1" dirty="0" smtClean="0"/>
              <a:t> </a:t>
            </a:r>
            <a:r>
              <a:rPr lang="cs-CZ" sz="2000" i="1" dirty="0" err="1" smtClean="0"/>
              <a:t>sciences</a:t>
            </a:r>
            <a:r>
              <a:rPr lang="en-US" sz="2000" i="1" dirty="0" smtClean="0"/>
              <a:t>, natural sciences and medical </a:t>
            </a:r>
            <a:r>
              <a:rPr lang="cs-CZ" sz="2000" i="1" dirty="0" smtClean="0"/>
              <a:t> </a:t>
            </a:r>
            <a:r>
              <a:rPr lang="cs-CZ" sz="2000" i="1" dirty="0" err="1" smtClean="0"/>
              <a:t>and</a:t>
            </a:r>
            <a:r>
              <a:rPr lang="cs-CZ" sz="2000" i="1" dirty="0" smtClean="0"/>
              <a:t> </a:t>
            </a:r>
            <a:r>
              <a:rPr lang="cs-CZ" sz="2000" i="1" dirty="0" err="1" smtClean="0"/>
              <a:t>technical</a:t>
            </a:r>
            <a:r>
              <a:rPr lang="cs-CZ" sz="2000" i="1" dirty="0" smtClean="0"/>
              <a:t> </a:t>
            </a:r>
            <a:r>
              <a:rPr lang="en-US" sz="2000" i="1" dirty="0" smtClean="0"/>
              <a:t>sciences , technological, economic, management science</a:t>
            </a:r>
            <a:r>
              <a:rPr lang="cs-CZ" sz="2000" i="1" dirty="0" smtClean="0"/>
              <a:t>s</a:t>
            </a:r>
          </a:p>
        </p:txBody>
      </p:sp>
    </p:spTree>
    <p:extLst>
      <p:ext uri="{BB962C8B-B14F-4D97-AF65-F5344CB8AC3E}">
        <p14:creationId xmlns:p14="http://schemas.microsoft.com/office/powerpoint/2010/main" val="2025984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cs-CZ" altLang="zh-CN" dirty="0" err="1" smtClean="0"/>
              <a:t>The</a:t>
            </a:r>
            <a:r>
              <a:rPr lang="cs-CZ" altLang="zh-CN" dirty="0" smtClean="0"/>
              <a:t> </a:t>
            </a:r>
            <a:r>
              <a:rPr lang="cs-CZ" altLang="zh-CN" dirty="0" err="1" smtClean="0"/>
              <a:t>Introduction</a:t>
            </a:r>
            <a:r>
              <a:rPr lang="cs-CZ" altLang="zh-CN" dirty="0" smtClean="0"/>
              <a:t> to </a:t>
            </a:r>
            <a:r>
              <a:rPr lang="cs-CZ" altLang="zh-CN" dirty="0" err="1" smtClean="0"/>
              <a:t>the</a:t>
            </a:r>
            <a:r>
              <a:rPr lang="cs-CZ" altLang="zh-CN" dirty="0" smtClean="0"/>
              <a:t> </a:t>
            </a:r>
            <a:r>
              <a:rPr lang="cs-CZ" altLang="zh-CN" dirty="0" err="1" smtClean="0"/>
              <a:t>Education</a:t>
            </a:r>
            <a:r>
              <a:rPr lang="cs-CZ" altLang="zh-CN" dirty="0" smtClean="0"/>
              <a:t> (</a:t>
            </a:r>
            <a:r>
              <a:rPr lang="cs-CZ" altLang="zh-CN" dirty="0" err="1" smtClean="0"/>
              <a:t>General</a:t>
            </a:r>
            <a:r>
              <a:rPr lang="cs-CZ" altLang="zh-CN" dirty="0" smtClean="0"/>
              <a:t> </a:t>
            </a:r>
            <a:r>
              <a:rPr lang="cs-CZ" altLang="zh-CN" dirty="0" err="1" smtClean="0"/>
              <a:t>Education</a:t>
            </a:r>
            <a:r>
              <a:rPr lang="cs-CZ" altLang="zh-CN" dirty="0" smtClean="0"/>
              <a:t>)</a:t>
            </a:r>
            <a:endParaRPr lang="cs-CZ" dirty="0" smtClean="0"/>
          </a:p>
        </p:txBody>
      </p:sp>
      <p:sp>
        <p:nvSpPr>
          <p:cNvPr id="19459" name="Rectangle 3"/>
          <p:cNvSpPr>
            <a:spLocks noGrp="1" noChangeArrowheads="1"/>
          </p:cNvSpPr>
          <p:nvPr>
            <p:ph type="body" idx="1"/>
          </p:nvPr>
        </p:nvSpPr>
        <p:spPr>
          <a:xfrm>
            <a:off x="457200" y="1905000"/>
            <a:ext cx="8229600" cy="4953000"/>
          </a:xfrm>
        </p:spPr>
        <p:txBody>
          <a:bodyPr/>
          <a:lstStyle/>
          <a:p>
            <a:pPr eaLnBrk="1" hangingPunct="1">
              <a:lnSpc>
                <a:spcPct val="80000"/>
              </a:lnSpc>
              <a:defRPr/>
            </a:pPr>
            <a:r>
              <a:rPr lang="en-US" sz="1800" dirty="0" smtClean="0"/>
              <a:t>Definitions - basic </a:t>
            </a:r>
            <a:r>
              <a:rPr lang="cs-CZ" sz="1800" dirty="0" err="1" smtClean="0"/>
              <a:t>educational</a:t>
            </a:r>
            <a:r>
              <a:rPr lang="en-US" sz="1800" dirty="0" smtClean="0"/>
              <a:t> discipline, s</a:t>
            </a:r>
            <a:r>
              <a:rPr lang="cs-CZ" sz="1800" dirty="0" err="1" smtClean="0"/>
              <a:t>eeking</a:t>
            </a:r>
            <a:r>
              <a:rPr lang="en-US" sz="1800" dirty="0" smtClean="0"/>
              <a:t> o</a:t>
            </a:r>
            <a:r>
              <a:rPr lang="cs-CZ" sz="1800" dirty="0" smtClean="0"/>
              <a:t>f</a:t>
            </a:r>
            <a:r>
              <a:rPr lang="en-US" sz="1800" dirty="0" smtClean="0"/>
              <a:t> systematization and interpretation of educational phenomena and laws and draw generally valid teaching standards</a:t>
            </a:r>
          </a:p>
          <a:p>
            <a:pPr eaLnBrk="1" hangingPunct="1">
              <a:lnSpc>
                <a:spcPct val="80000"/>
              </a:lnSpc>
              <a:defRPr/>
            </a:pPr>
            <a:r>
              <a:rPr lang="en-US" sz="1800" dirty="0" smtClean="0"/>
              <a:t>Definition 1 - </a:t>
            </a:r>
            <a:r>
              <a:rPr lang="en-US" sz="1800" i="1" dirty="0" smtClean="0"/>
              <a:t>methodological part (</a:t>
            </a:r>
            <a:r>
              <a:rPr lang="cs-CZ" sz="1800" i="1" dirty="0" smtClean="0"/>
              <a:t>science</a:t>
            </a:r>
            <a:r>
              <a:rPr lang="en-US" sz="1800" i="1" dirty="0" smtClean="0"/>
              <a:t>) and the general theory of education</a:t>
            </a:r>
          </a:p>
          <a:p>
            <a:pPr eaLnBrk="1" hangingPunct="1">
              <a:lnSpc>
                <a:spcPct val="80000"/>
              </a:lnSpc>
              <a:defRPr/>
            </a:pPr>
            <a:r>
              <a:rPr lang="en-US" sz="1800" dirty="0" smtClean="0"/>
              <a:t>Definition 2</a:t>
            </a:r>
            <a:r>
              <a:rPr lang="cs-CZ" sz="1800" dirty="0" smtClean="0"/>
              <a:t> -	</a:t>
            </a:r>
          </a:p>
          <a:p>
            <a:pPr eaLnBrk="1" hangingPunct="1">
              <a:lnSpc>
                <a:spcPct val="80000"/>
              </a:lnSpc>
              <a:buFontTx/>
              <a:buNone/>
              <a:defRPr/>
            </a:pPr>
            <a:r>
              <a:rPr lang="cs-CZ" sz="1800" dirty="0" smtClean="0"/>
              <a:t>	</a:t>
            </a:r>
            <a:r>
              <a:rPr lang="en-US" sz="1800" dirty="0" smtClean="0"/>
              <a:t>a) </a:t>
            </a:r>
            <a:r>
              <a:rPr lang="en-US" sz="1800" i="1" dirty="0" smtClean="0"/>
              <a:t>the </a:t>
            </a:r>
            <a:r>
              <a:rPr lang="cs-CZ" sz="1800" i="1" dirty="0" err="1" smtClean="0"/>
              <a:t>intentional</a:t>
            </a:r>
            <a:r>
              <a:rPr lang="en-US" sz="1800" i="1" dirty="0" smtClean="0"/>
              <a:t>, systematic and organized action on </a:t>
            </a:r>
            <a:r>
              <a:rPr lang="cs-CZ" sz="1800" i="1" dirty="0" err="1" smtClean="0"/>
              <a:t>hu</a:t>
            </a:r>
            <a:r>
              <a:rPr lang="en-US" sz="1800" i="1" dirty="0" smtClean="0"/>
              <a:t>man</a:t>
            </a:r>
          </a:p>
          <a:p>
            <a:pPr eaLnBrk="1" hangingPunct="1">
              <a:lnSpc>
                <a:spcPct val="80000"/>
              </a:lnSpc>
              <a:buFontTx/>
              <a:buNone/>
              <a:defRPr/>
            </a:pPr>
            <a:r>
              <a:rPr lang="cs-CZ" sz="1800" dirty="0" smtClean="0"/>
              <a:t>	</a:t>
            </a:r>
            <a:r>
              <a:rPr lang="en-US" sz="1800" dirty="0" smtClean="0"/>
              <a:t>b) </a:t>
            </a:r>
            <a:r>
              <a:rPr lang="en-US" sz="1800" i="1" dirty="0" smtClean="0"/>
              <a:t>when education is always involved in "</a:t>
            </a:r>
            <a:r>
              <a:rPr lang="en-US" sz="1800" i="1" dirty="0" err="1" smtClean="0"/>
              <a:t>educat</a:t>
            </a:r>
            <a:r>
              <a:rPr lang="cs-CZ" sz="1800" i="1" dirty="0" err="1" smtClean="0"/>
              <a:t>or</a:t>
            </a:r>
            <a:r>
              <a:rPr lang="en-US" sz="1800" i="1" dirty="0" smtClean="0"/>
              <a:t>", „</a:t>
            </a:r>
            <a:r>
              <a:rPr lang="cs-CZ" sz="1800" i="1" dirty="0" smtClean="0"/>
              <a:t>student </a:t>
            </a:r>
            <a:r>
              <a:rPr lang="cs-CZ" sz="1800" i="1" dirty="0" err="1" smtClean="0"/>
              <a:t>or</a:t>
            </a:r>
            <a:r>
              <a:rPr lang="cs-CZ" sz="1800" i="1" dirty="0" smtClean="0"/>
              <a:t> pupil</a:t>
            </a:r>
            <a:r>
              <a:rPr lang="en-US" sz="1800" i="1" dirty="0" smtClean="0"/>
              <a:t>" and "learning content - curriculum" = didactic triangle</a:t>
            </a:r>
          </a:p>
          <a:p>
            <a:pPr eaLnBrk="1" hangingPunct="1">
              <a:lnSpc>
                <a:spcPct val="80000"/>
              </a:lnSpc>
              <a:buFontTx/>
              <a:buNone/>
              <a:defRPr/>
            </a:pPr>
            <a:r>
              <a:rPr lang="cs-CZ" sz="1800" dirty="0" smtClean="0"/>
              <a:t>	</a:t>
            </a:r>
            <a:r>
              <a:rPr lang="en-US" sz="1800" dirty="0" smtClean="0"/>
              <a:t>c) </a:t>
            </a:r>
            <a:r>
              <a:rPr lang="cs-CZ" sz="1800" i="1" dirty="0" smtClean="0"/>
              <a:t>finality </a:t>
            </a:r>
            <a:r>
              <a:rPr lang="cs-CZ" sz="1800" i="1" dirty="0" err="1" smtClean="0"/>
              <a:t>of</a:t>
            </a:r>
            <a:r>
              <a:rPr lang="cs-CZ" sz="1800" i="1" dirty="0" smtClean="0"/>
              <a:t> </a:t>
            </a:r>
            <a:r>
              <a:rPr lang="en-US" sz="1800" i="1" dirty="0" smtClean="0"/>
              <a:t>education is expressed </a:t>
            </a:r>
            <a:r>
              <a:rPr lang="cs-CZ" sz="1800" i="1" dirty="0" smtClean="0"/>
              <a:t>by </a:t>
            </a:r>
            <a:r>
              <a:rPr lang="cs-CZ" sz="1800" i="1" dirty="0" err="1" smtClean="0"/>
              <a:t>their</a:t>
            </a:r>
            <a:r>
              <a:rPr lang="en-US" sz="1800" i="1" dirty="0" smtClean="0"/>
              <a:t> objectives</a:t>
            </a:r>
            <a:endParaRPr lang="cs-CZ" sz="1800" i="1" dirty="0" smtClean="0"/>
          </a:p>
          <a:p>
            <a:pPr eaLnBrk="1" hangingPunct="1">
              <a:lnSpc>
                <a:spcPct val="80000"/>
              </a:lnSpc>
              <a:defRPr/>
            </a:pPr>
            <a:r>
              <a:rPr lang="en-US" sz="1800" dirty="0" smtClean="0"/>
              <a:t>Inconsistent concept in our country and abroad</a:t>
            </a:r>
          </a:p>
          <a:p>
            <a:pPr eaLnBrk="1" hangingPunct="1">
              <a:lnSpc>
                <a:spcPct val="80000"/>
              </a:lnSpc>
              <a:defRPr/>
            </a:pPr>
            <a:r>
              <a:rPr lang="en-US" sz="1800" dirty="0" smtClean="0"/>
              <a:t>Tasks </a:t>
            </a:r>
            <a:r>
              <a:rPr lang="cs-CZ" sz="1800" dirty="0" err="1" smtClean="0"/>
              <a:t>of</a:t>
            </a:r>
            <a:r>
              <a:rPr lang="cs-CZ" sz="1800" dirty="0" smtClean="0"/>
              <a:t> G</a:t>
            </a:r>
            <a:r>
              <a:rPr lang="en-US" sz="1800" dirty="0" err="1" smtClean="0"/>
              <a:t>eneral</a:t>
            </a:r>
            <a:r>
              <a:rPr lang="en-US" sz="1800" dirty="0" smtClean="0"/>
              <a:t> </a:t>
            </a:r>
            <a:r>
              <a:rPr lang="cs-CZ" sz="1800" dirty="0" smtClean="0"/>
              <a:t>E</a:t>
            </a:r>
            <a:r>
              <a:rPr lang="en-US" sz="1800" dirty="0" err="1" smtClean="0"/>
              <a:t>ducation</a:t>
            </a:r>
            <a:endParaRPr lang="cs-CZ" sz="1800" dirty="0" smtClean="0"/>
          </a:p>
          <a:p>
            <a:pPr eaLnBrk="1" hangingPunct="1">
              <a:lnSpc>
                <a:spcPct val="80000"/>
              </a:lnSpc>
              <a:buFontTx/>
              <a:buNone/>
              <a:defRPr/>
            </a:pPr>
            <a:r>
              <a:rPr lang="cs-CZ" sz="1800" dirty="0" smtClean="0"/>
              <a:t>	</a:t>
            </a:r>
            <a:r>
              <a:rPr lang="en-US" sz="1800" i="1" dirty="0" smtClean="0"/>
              <a:t>- Systematically define the basic structure of pedagogical thinking and acting</a:t>
            </a:r>
          </a:p>
          <a:p>
            <a:pPr eaLnBrk="1" hangingPunct="1">
              <a:lnSpc>
                <a:spcPct val="80000"/>
              </a:lnSpc>
              <a:buFontTx/>
              <a:buNone/>
              <a:defRPr/>
            </a:pPr>
            <a:r>
              <a:rPr lang="cs-CZ" sz="1800" i="1" dirty="0" smtClean="0"/>
              <a:t>	</a:t>
            </a:r>
            <a:r>
              <a:rPr lang="en-US" sz="1800" i="1" dirty="0" smtClean="0"/>
              <a:t>- Mediate between the theoretical solution of educational problems and teaching practice and between educational theory and educational research</a:t>
            </a:r>
            <a:endParaRPr lang="cs-CZ" sz="1800" i="1" dirty="0" smtClean="0"/>
          </a:p>
        </p:txBody>
      </p:sp>
    </p:spTree>
    <p:extLst>
      <p:ext uri="{BB962C8B-B14F-4D97-AF65-F5344CB8AC3E}">
        <p14:creationId xmlns:p14="http://schemas.microsoft.com/office/powerpoint/2010/main" val="27987453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cs-CZ" altLang="zh-CN" dirty="0" err="1" smtClean="0"/>
              <a:t>Subject</a:t>
            </a:r>
            <a:r>
              <a:rPr lang="cs-CZ" altLang="zh-CN" dirty="0" smtClean="0"/>
              <a:t> </a:t>
            </a:r>
            <a:r>
              <a:rPr lang="cs-CZ" altLang="zh-CN" dirty="0" err="1" smtClean="0"/>
              <a:t>of</a:t>
            </a:r>
            <a:r>
              <a:rPr lang="cs-CZ" altLang="zh-CN" dirty="0" smtClean="0"/>
              <a:t> </a:t>
            </a:r>
            <a:r>
              <a:rPr lang="cs-CZ" altLang="zh-CN" dirty="0" err="1" smtClean="0"/>
              <a:t>Education</a:t>
            </a:r>
            <a:r>
              <a:rPr lang="cs-CZ" altLang="zh-CN" dirty="0" smtClean="0"/>
              <a:t> - </a:t>
            </a:r>
            <a:r>
              <a:rPr lang="cs-CZ" altLang="zh-CN" dirty="0" err="1" smtClean="0"/>
              <a:t>Education</a:t>
            </a:r>
            <a:endParaRPr lang="cs-CZ" dirty="0" smtClean="0"/>
          </a:p>
        </p:txBody>
      </p:sp>
      <p:sp>
        <p:nvSpPr>
          <p:cNvPr id="22531" name="Rectangle 3"/>
          <p:cNvSpPr>
            <a:spLocks noGrp="1" noChangeArrowheads="1"/>
          </p:cNvSpPr>
          <p:nvPr>
            <p:ph type="body" idx="1"/>
          </p:nvPr>
        </p:nvSpPr>
        <p:spPr>
          <a:xfrm>
            <a:off x="457200" y="1844675"/>
            <a:ext cx="8229600" cy="5013325"/>
          </a:xfrm>
        </p:spPr>
        <p:txBody>
          <a:bodyPr/>
          <a:lstStyle/>
          <a:p>
            <a:pPr eaLnBrk="1" hangingPunct="1">
              <a:lnSpc>
                <a:spcPct val="80000"/>
              </a:lnSpc>
              <a:defRPr/>
            </a:pPr>
            <a:r>
              <a:rPr lang="en-US" sz="2400" dirty="0" smtClean="0"/>
              <a:t>The object of education is to educate = </a:t>
            </a:r>
            <a:r>
              <a:rPr lang="en-US" sz="2400" i="1" dirty="0" smtClean="0"/>
              <a:t>intentional infliction of human development beginning in the family and </a:t>
            </a:r>
            <a:r>
              <a:rPr lang="cs-CZ" sz="2400" i="1" dirty="0" err="1" smtClean="0"/>
              <a:t>ends</a:t>
            </a:r>
            <a:r>
              <a:rPr lang="cs-CZ" sz="2400" i="1" dirty="0" smtClean="0"/>
              <a:t> </a:t>
            </a:r>
            <a:r>
              <a:rPr lang="cs-CZ" sz="2400" i="1" dirty="0" err="1" smtClean="0"/>
              <a:t>when</a:t>
            </a:r>
            <a:r>
              <a:rPr lang="cs-CZ" sz="2400" i="1" dirty="0" smtClean="0"/>
              <a:t> </a:t>
            </a:r>
            <a:r>
              <a:rPr lang="cs-CZ" sz="2400" i="1" dirty="0" err="1" smtClean="0"/>
              <a:t>human</a:t>
            </a:r>
            <a:r>
              <a:rPr lang="cs-CZ" sz="2400" i="1" dirty="0" smtClean="0"/>
              <a:t> </a:t>
            </a:r>
            <a:r>
              <a:rPr lang="cs-CZ" sz="2400" i="1" dirty="0" err="1" smtClean="0"/>
              <a:t>dies</a:t>
            </a:r>
            <a:r>
              <a:rPr lang="cs-CZ" sz="2400" i="1" dirty="0" smtClean="0"/>
              <a:t> </a:t>
            </a:r>
            <a:r>
              <a:rPr lang="cs-CZ" sz="2400" i="1" dirty="0" err="1" smtClean="0"/>
              <a:t>and</a:t>
            </a:r>
            <a:r>
              <a:rPr lang="cs-CZ" sz="2400" i="1" dirty="0" smtClean="0"/>
              <a:t> </a:t>
            </a:r>
            <a:r>
              <a:rPr lang="cs-CZ" sz="2400" i="1" dirty="0" err="1" smtClean="0"/>
              <a:t>be</a:t>
            </a:r>
            <a:r>
              <a:rPr lang="cs-CZ" sz="2400" i="1" dirty="0" smtClean="0"/>
              <a:t> </a:t>
            </a:r>
            <a:r>
              <a:rPr lang="cs-CZ" sz="2400" i="1" dirty="0" err="1" smtClean="0"/>
              <a:t>realised</a:t>
            </a:r>
            <a:r>
              <a:rPr lang="cs-CZ" sz="2400" i="1" dirty="0" smtClean="0"/>
              <a:t> by </a:t>
            </a:r>
            <a:r>
              <a:rPr lang="en-US" sz="2400" i="1" dirty="0" smtClean="0"/>
              <a:t>professional teaching staff</a:t>
            </a:r>
            <a:endParaRPr lang="cs-CZ" sz="2400" i="1" dirty="0" smtClean="0"/>
          </a:p>
          <a:p>
            <a:pPr eaLnBrk="1" hangingPunct="1">
              <a:lnSpc>
                <a:spcPct val="80000"/>
              </a:lnSpc>
              <a:defRPr/>
            </a:pPr>
            <a:r>
              <a:rPr lang="en-US" sz="2400" dirty="0" smtClean="0"/>
              <a:t>Education </a:t>
            </a:r>
            <a:r>
              <a:rPr lang="cs-CZ" sz="2400" dirty="0" smtClean="0"/>
              <a:t>- </a:t>
            </a:r>
            <a:r>
              <a:rPr lang="en-US" sz="2400" i="1" dirty="0" smtClean="0"/>
              <a:t>science of permanent education</a:t>
            </a:r>
          </a:p>
          <a:p>
            <a:pPr eaLnBrk="1" hangingPunct="1">
              <a:lnSpc>
                <a:spcPct val="80000"/>
              </a:lnSpc>
              <a:defRPr/>
            </a:pPr>
            <a:r>
              <a:rPr lang="en-US" sz="2400" dirty="0" smtClean="0"/>
              <a:t>Education</a:t>
            </a:r>
            <a:r>
              <a:rPr lang="cs-CZ" sz="2400" dirty="0" smtClean="0"/>
              <a:t> -</a:t>
            </a:r>
            <a:r>
              <a:rPr lang="en-US" sz="2400" dirty="0" smtClean="0"/>
              <a:t> </a:t>
            </a:r>
            <a:r>
              <a:rPr lang="en-US" sz="2400" i="1" dirty="0" smtClean="0"/>
              <a:t>of normal </a:t>
            </a:r>
            <a:r>
              <a:rPr lang="cs-CZ" sz="2400" i="1" dirty="0" smtClean="0"/>
              <a:t>(</a:t>
            </a:r>
            <a:r>
              <a:rPr lang="cs-CZ" sz="2400" i="1" dirty="0" err="1" smtClean="0"/>
              <a:t>intact</a:t>
            </a:r>
            <a:r>
              <a:rPr lang="cs-CZ" sz="2400" i="1" dirty="0" smtClean="0"/>
              <a:t>) </a:t>
            </a:r>
            <a:r>
              <a:rPr lang="en-US" sz="2400" i="1" dirty="0" smtClean="0"/>
              <a:t>individuals </a:t>
            </a:r>
            <a:r>
              <a:rPr lang="en-US" sz="2400" dirty="0" smtClean="0"/>
              <a:t>and</a:t>
            </a:r>
            <a:r>
              <a:rPr lang="en-US" sz="2400" i="1" dirty="0" smtClean="0"/>
              <a:t> disabled individuals</a:t>
            </a:r>
            <a:endParaRPr lang="cs-CZ" sz="2400" dirty="0" smtClean="0"/>
          </a:p>
          <a:p>
            <a:pPr eaLnBrk="1" hangingPunct="1">
              <a:lnSpc>
                <a:spcPct val="80000"/>
              </a:lnSpc>
              <a:defRPr/>
            </a:pPr>
            <a:r>
              <a:rPr lang="cs-CZ" sz="2400" dirty="0" err="1" smtClean="0"/>
              <a:t>Heteroeducation</a:t>
            </a:r>
            <a:r>
              <a:rPr lang="cs-CZ" sz="2400" dirty="0" smtClean="0"/>
              <a:t> </a:t>
            </a:r>
            <a:r>
              <a:rPr lang="cs-CZ" sz="2400" dirty="0" smtClean="0">
                <a:latin typeface="Times New Roman" pitchFamily="18" charset="0"/>
                <a:cs typeface="Times New Roman" pitchFamily="18" charset="0"/>
              </a:rPr>
              <a:t>→ </a:t>
            </a:r>
            <a:r>
              <a:rPr lang="cs-CZ" sz="2400" dirty="0" err="1" smtClean="0">
                <a:cs typeface="Times New Roman" pitchFamily="18" charset="0"/>
              </a:rPr>
              <a:t>autoeducation</a:t>
            </a:r>
            <a:endParaRPr lang="cs-CZ" sz="2400" dirty="0" smtClean="0">
              <a:cs typeface="Times New Roman" pitchFamily="18" charset="0"/>
            </a:endParaRPr>
          </a:p>
          <a:p>
            <a:pPr eaLnBrk="1" hangingPunct="1">
              <a:lnSpc>
                <a:spcPct val="80000"/>
              </a:lnSpc>
              <a:defRPr/>
            </a:pPr>
            <a:r>
              <a:rPr lang="en-US" sz="2400" dirty="0" smtClean="0"/>
              <a:t>Education at different levels of abstraction</a:t>
            </a:r>
            <a:r>
              <a:rPr lang="cs-CZ" sz="2400" dirty="0" smtClean="0"/>
              <a:t> - e</a:t>
            </a:r>
            <a:r>
              <a:rPr lang="en-US" sz="2400" dirty="0" err="1" smtClean="0"/>
              <a:t>ducation</a:t>
            </a:r>
            <a:r>
              <a:rPr lang="en-US" sz="2400" dirty="0" smtClean="0"/>
              <a:t> in </a:t>
            </a:r>
            <a:r>
              <a:rPr lang="cs-CZ" sz="2400" dirty="0" err="1" smtClean="0"/>
              <a:t>particular</a:t>
            </a:r>
            <a:r>
              <a:rPr lang="en-US" sz="2400" dirty="0" smtClean="0"/>
              <a:t> areas and education in a specific field</a:t>
            </a:r>
            <a:endParaRPr lang="cs-CZ" sz="2400" dirty="0" smtClean="0"/>
          </a:p>
          <a:p>
            <a:pPr eaLnBrk="1" hangingPunct="1">
              <a:lnSpc>
                <a:spcPct val="80000"/>
              </a:lnSpc>
              <a:defRPr/>
            </a:pPr>
            <a:r>
              <a:rPr lang="en-US" sz="2400" dirty="0" smtClean="0"/>
              <a:t>Six spheres of application </a:t>
            </a:r>
            <a:r>
              <a:rPr lang="cs-CZ" sz="2400" dirty="0" err="1" smtClean="0"/>
              <a:t>the</a:t>
            </a:r>
            <a:r>
              <a:rPr lang="en-US" sz="2400" dirty="0" smtClean="0"/>
              <a:t> </a:t>
            </a:r>
            <a:r>
              <a:rPr lang="en-US" sz="2400" dirty="0" err="1" smtClean="0"/>
              <a:t>ed</a:t>
            </a:r>
            <a:r>
              <a:rPr lang="cs-CZ" sz="2400" dirty="0" err="1" smtClean="0"/>
              <a:t>ucationa</a:t>
            </a:r>
            <a:r>
              <a:rPr lang="en-US" sz="2400" dirty="0" smtClean="0"/>
              <a:t>l knowledge - </a:t>
            </a:r>
            <a:r>
              <a:rPr lang="en-US" sz="2400" i="1" dirty="0" smtClean="0"/>
              <a:t>in </a:t>
            </a:r>
            <a:r>
              <a:rPr lang="cs-CZ" sz="2400" i="1" dirty="0" err="1" smtClean="0"/>
              <a:t>school</a:t>
            </a:r>
            <a:r>
              <a:rPr lang="cs-CZ" sz="2400" i="1" dirty="0" smtClean="0"/>
              <a:t> </a:t>
            </a:r>
            <a:r>
              <a:rPr lang="en-US" sz="2400" i="1" dirty="0" smtClean="0"/>
              <a:t>education, in</a:t>
            </a:r>
            <a:r>
              <a:rPr lang="cs-CZ" sz="2400" i="1" dirty="0" smtClean="0"/>
              <a:t> </a:t>
            </a:r>
            <a:r>
              <a:rPr lang="cs-CZ" sz="2400" i="1" dirty="0" err="1" smtClean="0"/>
              <a:t>extracurricular</a:t>
            </a:r>
            <a:r>
              <a:rPr lang="en-US" sz="2400" i="1" dirty="0" smtClean="0"/>
              <a:t>-school education, in economic decision-making</a:t>
            </a:r>
            <a:r>
              <a:rPr lang="cs-CZ" sz="2400" i="1" dirty="0" smtClean="0"/>
              <a:t>,</a:t>
            </a:r>
            <a:r>
              <a:rPr lang="en-US" sz="2400" i="1" dirty="0" smtClean="0"/>
              <a:t> in the area of social policy</a:t>
            </a:r>
            <a:r>
              <a:rPr lang="cs-CZ" sz="2400" i="1" dirty="0" smtClean="0"/>
              <a:t>,</a:t>
            </a:r>
            <a:r>
              <a:rPr lang="en-US" sz="2400" i="1" dirty="0" smtClean="0"/>
              <a:t> in the helping professions and in the field of science</a:t>
            </a:r>
            <a:endParaRPr lang="cs-CZ" sz="2400" i="1" dirty="0" smtClean="0"/>
          </a:p>
          <a:p>
            <a:pPr eaLnBrk="1" hangingPunct="1">
              <a:lnSpc>
                <a:spcPct val="80000"/>
              </a:lnSpc>
              <a:defRPr/>
            </a:pPr>
            <a:r>
              <a:rPr lang="en-US" sz="2400" dirty="0" smtClean="0"/>
              <a:t>It is important to combine theory with practice</a:t>
            </a:r>
            <a:endParaRPr lang="cs-CZ" sz="2400" dirty="0" smtClean="0"/>
          </a:p>
        </p:txBody>
      </p:sp>
    </p:spTree>
    <p:extLst>
      <p:ext uri="{BB962C8B-B14F-4D97-AF65-F5344CB8AC3E}">
        <p14:creationId xmlns:p14="http://schemas.microsoft.com/office/powerpoint/2010/main" val="2499728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altLang="zh-CN" dirty="0" smtClean="0"/>
              <a:t>The concept of education and </a:t>
            </a:r>
            <a:r>
              <a:rPr lang="en-US" altLang="zh-CN" dirty="0" smtClean="0"/>
              <a:t>main </a:t>
            </a:r>
            <a:r>
              <a:rPr lang="cs-CZ" altLang="zh-CN" dirty="0" smtClean="0"/>
              <a:t>F</a:t>
            </a:r>
            <a:r>
              <a:rPr lang="en-US" altLang="zh-CN" dirty="0" err="1" smtClean="0"/>
              <a:t>eatures</a:t>
            </a:r>
            <a:r>
              <a:rPr lang="cs-CZ" altLang="zh-CN" dirty="0" smtClean="0"/>
              <a:t> </a:t>
            </a:r>
            <a:r>
              <a:rPr lang="cs-CZ" altLang="zh-CN" dirty="0" err="1" smtClean="0"/>
              <a:t>of</a:t>
            </a:r>
            <a:r>
              <a:rPr lang="cs-CZ" altLang="zh-CN" dirty="0" smtClean="0"/>
              <a:t> </a:t>
            </a:r>
            <a:r>
              <a:rPr lang="cs-CZ" altLang="zh-CN" dirty="0" err="1" smtClean="0"/>
              <a:t>education</a:t>
            </a:r>
            <a:endParaRPr lang="cs-CZ" dirty="0" smtClean="0"/>
          </a:p>
        </p:txBody>
      </p:sp>
      <p:sp>
        <p:nvSpPr>
          <p:cNvPr id="23555" name="Rectangle 3"/>
          <p:cNvSpPr>
            <a:spLocks noGrp="1" noChangeArrowheads="1"/>
          </p:cNvSpPr>
          <p:nvPr>
            <p:ph type="body" idx="1"/>
          </p:nvPr>
        </p:nvSpPr>
        <p:spPr>
          <a:xfrm>
            <a:off x="457200" y="1905000"/>
            <a:ext cx="8229600" cy="4953000"/>
          </a:xfrm>
        </p:spPr>
        <p:txBody>
          <a:bodyPr/>
          <a:lstStyle/>
          <a:p>
            <a:pPr eaLnBrk="1" hangingPunct="1">
              <a:lnSpc>
                <a:spcPct val="80000"/>
              </a:lnSpc>
              <a:defRPr/>
            </a:pPr>
            <a:r>
              <a:rPr lang="en-US" sz="2000" dirty="0" smtClean="0"/>
              <a:t>Typology concept of educational sciences</a:t>
            </a:r>
          </a:p>
          <a:p>
            <a:pPr eaLnBrk="1" hangingPunct="1">
              <a:lnSpc>
                <a:spcPct val="80000"/>
              </a:lnSpc>
              <a:buFontTx/>
              <a:buNone/>
              <a:defRPr/>
            </a:pPr>
            <a:r>
              <a:rPr lang="cs-CZ" sz="2000" dirty="0" smtClean="0"/>
              <a:t>	</a:t>
            </a:r>
            <a:r>
              <a:rPr lang="en-US" sz="2000" dirty="0" smtClean="0"/>
              <a:t>1. </a:t>
            </a:r>
            <a:r>
              <a:rPr lang="en-US" sz="2000" i="1" dirty="0" smtClean="0"/>
              <a:t>From the point of view of purpose - education as normative, exploratory and explanatory theory</a:t>
            </a:r>
          </a:p>
          <a:p>
            <a:pPr eaLnBrk="1" hangingPunct="1">
              <a:lnSpc>
                <a:spcPct val="80000"/>
              </a:lnSpc>
              <a:buFontTx/>
              <a:buNone/>
              <a:defRPr/>
            </a:pPr>
            <a:r>
              <a:rPr lang="cs-CZ" sz="2000" i="1" dirty="0" smtClean="0"/>
              <a:t>	</a:t>
            </a:r>
            <a:r>
              <a:rPr lang="en-US" sz="2000" dirty="0" smtClean="0"/>
              <a:t>2. </a:t>
            </a:r>
            <a:r>
              <a:rPr lang="en-US" sz="2000" i="1" dirty="0" smtClean="0"/>
              <a:t>From the point of view of the course – </a:t>
            </a:r>
            <a:r>
              <a:rPr lang="cs-CZ" sz="2000" i="1" dirty="0" err="1" smtClean="0"/>
              <a:t>educational</a:t>
            </a:r>
            <a:r>
              <a:rPr lang="cs-CZ" sz="2000" i="1" dirty="0" smtClean="0"/>
              <a:t> science</a:t>
            </a:r>
            <a:r>
              <a:rPr lang="en-US" sz="2000" i="1" dirty="0" smtClean="0"/>
              <a:t> as a </a:t>
            </a:r>
            <a:r>
              <a:rPr lang="cs-CZ" sz="2000" i="1" dirty="0" err="1" smtClean="0"/>
              <a:t>field</a:t>
            </a:r>
            <a:r>
              <a:rPr lang="en-US" sz="2000" i="1" dirty="0" smtClean="0"/>
              <a:t> of education theory and educational reality</a:t>
            </a:r>
          </a:p>
          <a:p>
            <a:pPr eaLnBrk="1" hangingPunct="1">
              <a:lnSpc>
                <a:spcPct val="80000"/>
              </a:lnSpc>
              <a:buFontTx/>
              <a:buNone/>
              <a:defRPr/>
            </a:pPr>
            <a:r>
              <a:rPr lang="cs-CZ" sz="2000" i="1" dirty="0" smtClean="0"/>
              <a:t>	</a:t>
            </a:r>
            <a:r>
              <a:rPr lang="en-US" sz="2000" dirty="0" smtClean="0"/>
              <a:t>3. </a:t>
            </a:r>
            <a:r>
              <a:rPr lang="en-US" sz="2000" i="1" dirty="0" smtClean="0"/>
              <a:t>From the viewpoint position between the sciences - education as a philosophical science and social science</a:t>
            </a:r>
            <a:endParaRPr lang="cs-CZ" sz="2000" i="1" dirty="0" smtClean="0"/>
          </a:p>
          <a:p>
            <a:pPr eaLnBrk="1" hangingPunct="1">
              <a:lnSpc>
                <a:spcPct val="80000"/>
              </a:lnSpc>
              <a:defRPr/>
            </a:pPr>
            <a:r>
              <a:rPr lang="en-US" sz="2000" dirty="0" smtClean="0"/>
              <a:t>Concept in terms of ideological groups of authors </a:t>
            </a:r>
            <a:r>
              <a:rPr lang="en-US" sz="2000" i="1" dirty="0" smtClean="0"/>
              <a:t>- authors emphasizing the role of the teacher or the company, the authors accentuate the personality of the pupil in education and authors seeking center of gravity in the interaction educator and the educated</a:t>
            </a:r>
            <a:endParaRPr lang="cs-CZ" sz="2000" i="1" dirty="0" smtClean="0"/>
          </a:p>
          <a:p>
            <a:pPr eaLnBrk="1" hangingPunct="1">
              <a:lnSpc>
                <a:spcPct val="80000"/>
              </a:lnSpc>
              <a:defRPr/>
            </a:pPr>
            <a:r>
              <a:rPr lang="en-US" sz="2000" dirty="0" smtClean="0"/>
              <a:t>Features of Education - </a:t>
            </a:r>
            <a:r>
              <a:rPr lang="en-US" sz="2000" i="1" dirty="0" smtClean="0"/>
              <a:t>permanent (long-term life cycle), universal (touches everyone in every situation in life) and multilaterally oriented (preparing individuals for basic social roles)</a:t>
            </a:r>
            <a:endParaRPr lang="cs-CZ" sz="2000" i="1" dirty="0" smtClean="0"/>
          </a:p>
          <a:p>
            <a:pPr eaLnBrk="1" hangingPunct="1">
              <a:lnSpc>
                <a:spcPct val="80000"/>
              </a:lnSpc>
              <a:defRPr/>
            </a:pPr>
            <a:r>
              <a:rPr lang="en-US" sz="2000" dirty="0" smtClean="0"/>
              <a:t>Expansion </a:t>
            </a:r>
            <a:r>
              <a:rPr lang="cs-CZ" sz="2000" dirty="0" smtClean="0"/>
              <a:t>F</a:t>
            </a:r>
            <a:r>
              <a:rPr lang="en-US" sz="2000" dirty="0" err="1" smtClean="0"/>
              <a:t>eatures</a:t>
            </a:r>
            <a:r>
              <a:rPr lang="en-US" sz="2000" dirty="0" smtClean="0"/>
              <a:t> </a:t>
            </a:r>
            <a:r>
              <a:rPr lang="cs-CZ" sz="2000" dirty="0" err="1" smtClean="0"/>
              <a:t>of</a:t>
            </a:r>
            <a:r>
              <a:rPr lang="cs-CZ" sz="2000" dirty="0" smtClean="0"/>
              <a:t> </a:t>
            </a:r>
            <a:r>
              <a:rPr lang="cs-CZ" sz="2000" dirty="0" err="1" smtClean="0"/>
              <a:t>Education</a:t>
            </a:r>
            <a:r>
              <a:rPr lang="en-US" sz="2000" dirty="0" smtClean="0"/>
              <a:t> </a:t>
            </a:r>
            <a:r>
              <a:rPr lang="cs-CZ" sz="2000" dirty="0" smtClean="0"/>
              <a:t>-</a:t>
            </a:r>
            <a:r>
              <a:rPr lang="en-US" sz="2000" dirty="0" smtClean="0"/>
              <a:t> </a:t>
            </a:r>
            <a:r>
              <a:rPr lang="cs-CZ" sz="2000" i="1" dirty="0" err="1" smtClean="0"/>
              <a:t>cooperation</a:t>
            </a:r>
            <a:r>
              <a:rPr lang="cs-CZ" sz="2000" i="1" dirty="0" smtClean="0"/>
              <a:t> </a:t>
            </a:r>
            <a:r>
              <a:rPr lang="cs-CZ" sz="2000" i="1" dirty="0" err="1" smtClean="0"/>
              <a:t>of</a:t>
            </a:r>
            <a:r>
              <a:rPr lang="cs-CZ" sz="2000" i="1" dirty="0" smtClean="0"/>
              <a:t> </a:t>
            </a:r>
            <a:r>
              <a:rPr lang="cs-CZ" sz="2000" i="1" dirty="0" err="1" smtClean="0"/>
              <a:t>self</a:t>
            </a:r>
            <a:r>
              <a:rPr lang="cs-CZ" sz="2000" i="1" dirty="0" smtClean="0"/>
              <a:t>-</a:t>
            </a:r>
            <a:r>
              <a:rPr lang="en-US" sz="2000" i="1" dirty="0" err="1" smtClean="0"/>
              <a:t>edu</a:t>
            </a:r>
            <a:r>
              <a:rPr lang="cs-CZ" sz="2000" i="1" dirty="0" err="1" smtClean="0"/>
              <a:t>cation</a:t>
            </a:r>
            <a:r>
              <a:rPr lang="en-US" sz="2000" i="1" dirty="0" smtClean="0"/>
              <a:t> and </a:t>
            </a:r>
            <a:r>
              <a:rPr lang="en-US" sz="2000" i="1" dirty="0" err="1" smtClean="0"/>
              <a:t>heteroedu</a:t>
            </a:r>
            <a:r>
              <a:rPr lang="cs-CZ" sz="2000" i="1" dirty="0" smtClean="0"/>
              <a:t>c</a:t>
            </a:r>
            <a:r>
              <a:rPr lang="en-US" sz="2000" i="1" dirty="0" smtClean="0"/>
              <a:t>a</a:t>
            </a:r>
            <a:r>
              <a:rPr lang="cs-CZ" sz="2000" i="1" dirty="0" err="1" smtClean="0"/>
              <a:t>tion</a:t>
            </a:r>
            <a:r>
              <a:rPr lang="en-US" sz="2000" i="1" dirty="0" smtClean="0"/>
              <a:t>, dynamism and cyclicality, international and global character, diversity and integration </a:t>
            </a:r>
            <a:r>
              <a:rPr lang="cs-CZ" sz="2000" i="1" dirty="0" smtClean="0"/>
              <a:t> </a:t>
            </a:r>
            <a:r>
              <a:rPr lang="en-US" sz="2000" i="1" dirty="0" smtClean="0"/>
              <a:t>and value orientation</a:t>
            </a:r>
            <a:endParaRPr lang="cs-CZ" sz="2000" i="1" dirty="0" smtClean="0"/>
          </a:p>
        </p:txBody>
      </p:sp>
    </p:spTree>
    <p:extLst>
      <p:ext uri="{BB962C8B-B14F-4D97-AF65-F5344CB8AC3E}">
        <p14:creationId xmlns:p14="http://schemas.microsoft.com/office/powerpoint/2010/main" val="2121644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altLang="zh-CN" dirty="0" smtClean="0"/>
              <a:t>The process of education (</a:t>
            </a:r>
            <a:r>
              <a:rPr lang="cs-CZ" altLang="zh-CN" dirty="0" err="1" smtClean="0"/>
              <a:t>the</a:t>
            </a:r>
            <a:r>
              <a:rPr lang="cs-CZ" altLang="zh-CN" dirty="0" smtClean="0"/>
              <a:t> </a:t>
            </a:r>
            <a:r>
              <a:rPr lang="cs-CZ" altLang="zh-CN" dirty="0" err="1" smtClean="0"/>
              <a:t>phases</a:t>
            </a:r>
            <a:r>
              <a:rPr lang="cs-CZ" altLang="zh-CN" dirty="0" smtClean="0"/>
              <a:t> </a:t>
            </a:r>
            <a:r>
              <a:rPr lang="cs-CZ" altLang="zh-CN" dirty="0" err="1" smtClean="0"/>
              <a:t>of</a:t>
            </a:r>
            <a:r>
              <a:rPr lang="cs-CZ" altLang="zh-CN" dirty="0" smtClean="0"/>
              <a:t> </a:t>
            </a:r>
            <a:r>
              <a:rPr lang="cs-CZ" altLang="zh-CN" dirty="0" err="1" smtClean="0"/>
              <a:t>educational</a:t>
            </a:r>
            <a:r>
              <a:rPr lang="cs-CZ" altLang="zh-CN" dirty="0" smtClean="0"/>
              <a:t> </a:t>
            </a:r>
            <a:r>
              <a:rPr lang="en-US" altLang="zh-CN" dirty="0" smtClean="0"/>
              <a:t>training)</a:t>
            </a:r>
            <a:endParaRPr lang="cs-CZ" dirty="0" smtClean="0"/>
          </a:p>
        </p:txBody>
      </p:sp>
      <p:sp>
        <p:nvSpPr>
          <p:cNvPr id="24579" name="Rectangle 3"/>
          <p:cNvSpPr>
            <a:spLocks noGrp="1" noChangeArrowheads="1"/>
          </p:cNvSpPr>
          <p:nvPr>
            <p:ph type="body" idx="1"/>
          </p:nvPr>
        </p:nvSpPr>
        <p:spPr>
          <a:xfrm>
            <a:off x="457200" y="1905000"/>
            <a:ext cx="8229600" cy="4953000"/>
          </a:xfrm>
        </p:spPr>
        <p:txBody>
          <a:bodyPr/>
          <a:lstStyle/>
          <a:p>
            <a:pPr eaLnBrk="1" hangingPunct="1">
              <a:lnSpc>
                <a:spcPct val="80000"/>
              </a:lnSpc>
              <a:defRPr/>
            </a:pPr>
            <a:r>
              <a:rPr lang="en-US" sz="1800" dirty="0" smtClean="0"/>
              <a:t>The educational process</a:t>
            </a:r>
            <a:r>
              <a:rPr lang="cs-CZ" sz="1800" dirty="0" smtClean="0"/>
              <a:t> (EP)</a:t>
            </a:r>
            <a:r>
              <a:rPr lang="en-US" sz="1800" dirty="0" smtClean="0"/>
              <a:t> is any activity by which a </a:t>
            </a:r>
            <a:r>
              <a:rPr lang="en-US" sz="1800" dirty="0" smtClean="0"/>
              <a:t>somebody</a:t>
            </a:r>
            <a:r>
              <a:rPr lang="cs-CZ" sz="1800" dirty="0" smtClean="0"/>
              <a:t> </a:t>
            </a:r>
            <a:r>
              <a:rPr lang="cs-CZ" sz="1800" dirty="0" smtClean="0"/>
              <a:t>// </a:t>
            </a:r>
            <a:r>
              <a:rPr lang="cs-CZ" sz="1800" dirty="0" err="1" smtClean="0"/>
              <a:t>subject</a:t>
            </a:r>
            <a:r>
              <a:rPr lang="en-US" sz="1800" dirty="0" smtClean="0"/>
              <a:t> educates or </a:t>
            </a:r>
            <a:r>
              <a:rPr lang="cs-CZ" sz="1800" dirty="0" err="1" smtClean="0"/>
              <a:t>subject</a:t>
            </a:r>
            <a:r>
              <a:rPr lang="cs-CZ" sz="1800" dirty="0" smtClean="0"/>
              <a:t> </a:t>
            </a:r>
            <a:r>
              <a:rPr lang="cs-CZ" sz="1800" dirty="0" err="1" smtClean="0"/>
              <a:t>is</a:t>
            </a:r>
            <a:r>
              <a:rPr lang="cs-CZ" sz="1800" dirty="0" smtClean="0"/>
              <a:t> </a:t>
            </a:r>
            <a:r>
              <a:rPr lang="cs-CZ" sz="1800" dirty="0" err="1" smtClean="0"/>
              <a:t>taught</a:t>
            </a:r>
            <a:r>
              <a:rPr lang="cs-CZ" sz="1800" dirty="0" smtClean="0"/>
              <a:t> by </a:t>
            </a:r>
            <a:r>
              <a:rPr lang="en-US" sz="1800" dirty="0" err="1" smtClean="0"/>
              <a:t>teache</a:t>
            </a:r>
            <a:r>
              <a:rPr lang="cs-CZ" sz="1800" dirty="0" smtClean="0"/>
              <a:t>r</a:t>
            </a:r>
          </a:p>
          <a:p>
            <a:pPr eaLnBrk="1" hangingPunct="1">
              <a:lnSpc>
                <a:spcPct val="80000"/>
              </a:lnSpc>
              <a:defRPr/>
            </a:pPr>
            <a:r>
              <a:rPr lang="en-US" sz="1800" dirty="0" smtClean="0"/>
              <a:t>Concept of learning - </a:t>
            </a:r>
            <a:r>
              <a:rPr lang="en-US" sz="1800" i="1" dirty="0" err="1" smtClean="0"/>
              <a:t>sensomotoric</a:t>
            </a:r>
            <a:r>
              <a:rPr lang="en-US" sz="1800" i="1" dirty="0" smtClean="0"/>
              <a:t> learning, verbal-cognitive learning and social learning</a:t>
            </a:r>
            <a:endParaRPr lang="cs-CZ" sz="1800" i="1" dirty="0" smtClean="0"/>
          </a:p>
          <a:p>
            <a:pPr eaLnBrk="1" hangingPunct="1">
              <a:lnSpc>
                <a:spcPct val="80000"/>
              </a:lnSpc>
              <a:buFontTx/>
              <a:buNone/>
              <a:defRPr/>
            </a:pPr>
            <a:r>
              <a:rPr lang="cs-CZ" sz="1800" dirty="0" smtClean="0"/>
              <a:t>	EP </a:t>
            </a:r>
            <a:r>
              <a:rPr lang="en-US" sz="1800" dirty="0" smtClean="0"/>
              <a:t>according to the level of intentionality</a:t>
            </a:r>
            <a:endParaRPr lang="cs-CZ" sz="1800" dirty="0" smtClean="0"/>
          </a:p>
          <a:p>
            <a:pPr eaLnBrk="1" hangingPunct="1">
              <a:lnSpc>
                <a:spcPct val="80000"/>
              </a:lnSpc>
              <a:buFontTx/>
              <a:buNone/>
              <a:defRPr/>
            </a:pPr>
            <a:r>
              <a:rPr lang="cs-CZ" sz="1800" dirty="0" smtClean="0"/>
              <a:t>	</a:t>
            </a:r>
            <a:r>
              <a:rPr lang="cs-CZ" sz="1800" i="1" dirty="0" smtClean="0"/>
              <a:t>	</a:t>
            </a:r>
            <a:r>
              <a:rPr lang="cs-CZ" sz="1800" i="1" dirty="0" err="1" smtClean="0"/>
              <a:t>nonintencional</a:t>
            </a:r>
            <a:r>
              <a:rPr lang="cs-CZ" sz="1800" i="1" dirty="0" smtClean="0"/>
              <a:t>  --- </a:t>
            </a:r>
            <a:r>
              <a:rPr lang="cs-CZ" sz="1800" i="1" dirty="0" err="1" smtClean="0"/>
              <a:t>intencional</a:t>
            </a:r>
            <a:endParaRPr lang="cs-CZ" sz="1800" i="1" dirty="0" smtClean="0"/>
          </a:p>
          <a:p>
            <a:pPr eaLnBrk="1" hangingPunct="1">
              <a:lnSpc>
                <a:spcPct val="80000"/>
              </a:lnSpc>
              <a:buFontTx/>
              <a:buNone/>
              <a:defRPr/>
            </a:pPr>
            <a:r>
              <a:rPr lang="cs-CZ" sz="1800" i="1" dirty="0" smtClean="0"/>
              <a:t>					 </a:t>
            </a:r>
            <a:r>
              <a:rPr lang="cs-CZ" sz="1800" i="1" dirty="0" err="1" smtClean="0"/>
              <a:t>managed</a:t>
            </a:r>
            <a:r>
              <a:rPr lang="cs-CZ" sz="1800" i="1" dirty="0" smtClean="0"/>
              <a:t> --- </a:t>
            </a:r>
            <a:r>
              <a:rPr lang="cs-CZ" sz="1800" i="1" dirty="0" err="1" smtClean="0"/>
              <a:t>unmanaged</a:t>
            </a:r>
            <a:endParaRPr lang="cs-CZ" sz="1800" i="1" dirty="0" smtClean="0"/>
          </a:p>
          <a:p>
            <a:pPr eaLnBrk="1" hangingPunct="1">
              <a:lnSpc>
                <a:spcPct val="80000"/>
              </a:lnSpc>
              <a:defRPr/>
            </a:pPr>
            <a:r>
              <a:rPr lang="en-US" sz="1800" dirty="0" smtClean="0"/>
              <a:t>Styles of </a:t>
            </a:r>
            <a:r>
              <a:rPr lang="cs-CZ" sz="1800" dirty="0" smtClean="0"/>
              <a:t>E</a:t>
            </a:r>
            <a:r>
              <a:rPr lang="en-US" sz="1800" dirty="0" err="1" smtClean="0"/>
              <a:t>ducation</a:t>
            </a:r>
            <a:r>
              <a:rPr lang="en-US" sz="1800" dirty="0" smtClean="0"/>
              <a:t> - </a:t>
            </a:r>
            <a:r>
              <a:rPr lang="en-US" sz="1800" i="1" dirty="0" smtClean="0"/>
              <a:t>autocratic, democratic and liberal (integral)</a:t>
            </a:r>
            <a:endParaRPr lang="cs-CZ" sz="1800" i="1" dirty="0" smtClean="0"/>
          </a:p>
          <a:p>
            <a:pPr eaLnBrk="1" hangingPunct="1">
              <a:lnSpc>
                <a:spcPct val="80000"/>
              </a:lnSpc>
              <a:defRPr/>
            </a:pPr>
            <a:r>
              <a:rPr lang="cs-CZ" sz="1800" dirty="0" err="1" smtClean="0"/>
              <a:t>The</a:t>
            </a:r>
            <a:r>
              <a:rPr lang="cs-CZ" sz="1800" dirty="0" smtClean="0"/>
              <a:t> </a:t>
            </a:r>
            <a:r>
              <a:rPr lang="cs-CZ" sz="1800" dirty="0" err="1" smtClean="0"/>
              <a:t>Phases</a:t>
            </a:r>
            <a:r>
              <a:rPr lang="cs-CZ" sz="1800" dirty="0" smtClean="0"/>
              <a:t> </a:t>
            </a:r>
            <a:r>
              <a:rPr lang="cs-CZ" sz="1800" dirty="0" err="1" smtClean="0"/>
              <a:t>of</a:t>
            </a:r>
            <a:r>
              <a:rPr lang="cs-CZ" sz="1800" dirty="0" smtClean="0"/>
              <a:t> </a:t>
            </a:r>
            <a:r>
              <a:rPr lang="cs-CZ" sz="1800" dirty="0" err="1" smtClean="0"/>
              <a:t>educational</a:t>
            </a:r>
            <a:r>
              <a:rPr lang="cs-CZ" sz="1800" dirty="0" smtClean="0"/>
              <a:t> </a:t>
            </a:r>
            <a:r>
              <a:rPr lang="cs-CZ" sz="1800" dirty="0" err="1" smtClean="0"/>
              <a:t>Training</a:t>
            </a:r>
            <a:r>
              <a:rPr lang="cs-CZ" sz="1800" dirty="0" smtClean="0"/>
              <a:t> </a:t>
            </a:r>
            <a:br>
              <a:rPr lang="cs-CZ" sz="1800" dirty="0" smtClean="0"/>
            </a:br>
            <a:r>
              <a:rPr lang="cs-CZ" sz="1800" i="1" dirty="0" smtClean="0"/>
              <a:t>f</a:t>
            </a:r>
            <a:r>
              <a:rPr lang="en-US" sz="1800" i="1" dirty="0" err="1" smtClean="0"/>
              <a:t>irst</a:t>
            </a:r>
            <a:r>
              <a:rPr lang="en-US" sz="1800" i="1" dirty="0" smtClean="0"/>
              <a:t> stage of the initial (input) diagnosis</a:t>
            </a:r>
          </a:p>
          <a:p>
            <a:pPr eaLnBrk="1" hangingPunct="1">
              <a:lnSpc>
                <a:spcPct val="80000"/>
              </a:lnSpc>
              <a:buFontTx/>
              <a:buNone/>
              <a:defRPr/>
            </a:pPr>
            <a:r>
              <a:rPr lang="cs-CZ" sz="1800" i="1" dirty="0" smtClean="0"/>
              <a:t>	s</a:t>
            </a:r>
            <a:r>
              <a:rPr lang="en-US" sz="1800" i="1" dirty="0" err="1" smtClean="0"/>
              <a:t>econd</a:t>
            </a:r>
            <a:r>
              <a:rPr lang="en-US" sz="1800" i="1" dirty="0" smtClean="0"/>
              <a:t> </a:t>
            </a:r>
            <a:r>
              <a:rPr lang="cs-CZ" sz="1800" i="1" dirty="0" smtClean="0"/>
              <a:t>s</a:t>
            </a:r>
            <a:r>
              <a:rPr lang="en-US" sz="1800" i="1" dirty="0" err="1" smtClean="0"/>
              <a:t>tage</a:t>
            </a:r>
            <a:r>
              <a:rPr lang="en-US" sz="1800" i="1" dirty="0" smtClean="0"/>
              <a:t> educational content analysis of education</a:t>
            </a:r>
          </a:p>
          <a:p>
            <a:pPr eaLnBrk="1" hangingPunct="1">
              <a:lnSpc>
                <a:spcPct val="80000"/>
              </a:lnSpc>
              <a:buFontTx/>
              <a:buNone/>
              <a:defRPr/>
            </a:pPr>
            <a:r>
              <a:rPr lang="cs-CZ" sz="1800" i="1" dirty="0" smtClean="0"/>
              <a:t>	</a:t>
            </a:r>
            <a:r>
              <a:rPr lang="cs-CZ" sz="1800" i="1" dirty="0" err="1" smtClean="0"/>
              <a:t>third</a:t>
            </a:r>
            <a:r>
              <a:rPr lang="cs-CZ" sz="1800" i="1" dirty="0" smtClean="0"/>
              <a:t> s</a:t>
            </a:r>
            <a:r>
              <a:rPr lang="en-US" sz="1800" i="1" dirty="0" err="1" smtClean="0"/>
              <a:t>tage</a:t>
            </a:r>
            <a:r>
              <a:rPr lang="en-US" sz="1800" i="1" dirty="0" smtClean="0"/>
              <a:t> pedagogical design</a:t>
            </a:r>
          </a:p>
          <a:p>
            <a:pPr eaLnBrk="1" hangingPunct="1">
              <a:lnSpc>
                <a:spcPct val="80000"/>
              </a:lnSpc>
              <a:buFontTx/>
              <a:buNone/>
              <a:defRPr/>
            </a:pPr>
            <a:r>
              <a:rPr lang="cs-CZ" sz="1800" i="1" dirty="0" smtClean="0"/>
              <a:t>	</a:t>
            </a:r>
            <a:r>
              <a:rPr lang="cs-CZ" sz="1800" i="1" dirty="0" err="1" smtClean="0"/>
              <a:t>four</a:t>
            </a:r>
            <a:r>
              <a:rPr lang="en-US" sz="1800" i="1" dirty="0" err="1" smtClean="0"/>
              <a:t>th</a:t>
            </a:r>
            <a:r>
              <a:rPr lang="en-US" sz="1800" i="1" dirty="0" smtClean="0"/>
              <a:t> </a:t>
            </a:r>
            <a:r>
              <a:rPr lang="cs-CZ" sz="1800" i="1" dirty="0" smtClean="0"/>
              <a:t>s</a:t>
            </a:r>
            <a:r>
              <a:rPr lang="en-US" sz="1800" i="1" dirty="0" smtClean="0"/>
              <a:t>t</a:t>
            </a:r>
            <a:r>
              <a:rPr lang="cs-CZ" sz="1800" i="1" dirty="0" err="1" smtClean="0"/>
              <a:t>age</a:t>
            </a:r>
            <a:r>
              <a:rPr lang="en-US" sz="1800" i="1" dirty="0" smtClean="0"/>
              <a:t> step of controlling the pupil's learning</a:t>
            </a:r>
          </a:p>
          <a:p>
            <a:pPr eaLnBrk="1" hangingPunct="1">
              <a:lnSpc>
                <a:spcPct val="80000"/>
              </a:lnSpc>
              <a:buFontTx/>
              <a:buNone/>
              <a:defRPr/>
            </a:pPr>
            <a:r>
              <a:rPr lang="cs-CZ" sz="1800" i="1" dirty="0" smtClean="0"/>
              <a:t>	</a:t>
            </a:r>
            <a:r>
              <a:rPr lang="cs-CZ" sz="1800" i="1" dirty="0" err="1" smtClean="0"/>
              <a:t>fifth</a:t>
            </a:r>
            <a:r>
              <a:rPr lang="cs-CZ" sz="1800" i="1" dirty="0" smtClean="0"/>
              <a:t> s</a:t>
            </a:r>
            <a:r>
              <a:rPr lang="en-US" sz="1800" i="1" dirty="0" err="1" smtClean="0"/>
              <a:t>tage</a:t>
            </a:r>
            <a:r>
              <a:rPr lang="en-US" sz="1800" i="1" dirty="0" smtClean="0"/>
              <a:t> of the resulting // final output educational diagnosis</a:t>
            </a:r>
            <a:endParaRPr lang="cs-CZ" sz="1800" i="1" dirty="0" smtClean="0"/>
          </a:p>
          <a:p>
            <a:pPr eaLnBrk="1" hangingPunct="1">
              <a:lnSpc>
                <a:spcPct val="80000"/>
              </a:lnSpc>
              <a:defRPr/>
            </a:pPr>
            <a:r>
              <a:rPr lang="en-US" sz="1800" dirty="0" smtClean="0"/>
              <a:t>The stages of the educational process by implementation</a:t>
            </a:r>
            <a:endParaRPr lang="cs-CZ" sz="1800" dirty="0" smtClean="0"/>
          </a:p>
          <a:p>
            <a:pPr eaLnBrk="1" hangingPunct="1">
              <a:lnSpc>
                <a:spcPct val="80000"/>
              </a:lnSpc>
              <a:buFontTx/>
              <a:buNone/>
              <a:defRPr/>
            </a:pPr>
            <a:r>
              <a:rPr lang="cs-CZ" sz="1800" dirty="0" smtClean="0"/>
              <a:t>		1. </a:t>
            </a:r>
            <a:r>
              <a:rPr lang="en-US" sz="1800" i="1" dirty="0" smtClean="0"/>
              <a:t>motivation</a:t>
            </a:r>
            <a:r>
              <a:rPr lang="en-US" sz="1800" dirty="0" smtClean="0"/>
              <a:t>, </a:t>
            </a:r>
            <a:r>
              <a:rPr lang="cs-CZ" sz="1800" dirty="0" smtClean="0"/>
              <a:t>2. </a:t>
            </a:r>
            <a:r>
              <a:rPr lang="en-US" sz="1800" i="1" dirty="0" smtClean="0"/>
              <a:t>fixation</a:t>
            </a:r>
            <a:r>
              <a:rPr lang="en-US" sz="1800" dirty="0" smtClean="0"/>
              <a:t> (store), </a:t>
            </a:r>
            <a:r>
              <a:rPr lang="cs-CZ" sz="1800" dirty="0" smtClean="0"/>
              <a:t>3. </a:t>
            </a:r>
            <a:r>
              <a:rPr lang="en-US" sz="1800" i="1" dirty="0" smtClean="0"/>
              <a:t>exposure</a:t>
            </a:r>
            <a:r>
              <a:rPr lang="en-US" sz="1800" dirty="0" smtClean="0"/>
              <a:t> (expression) and</a:t>
            </a:r>
          </a:p>
          <a:p>
            <a:pPr eaLnBrk="1" hangingPunct="1">
              <a:lnSpc>
                <a:spcPct val="80000"/>
              </a:lnSpc>
              <a:buFontTx/>
              <a:buNone/>
              <a:defRPr/>
            </a:pPr>
            <a:r>
              <a:rPr lang="cs-CZ" sz="1800" dirty="0" smtClean="0"/>
              <a:t>		</a:t>
            </a:r>
            <a:r>
              <a:rPr lang="en-US" sz="1800" dirty="0" smtClean="0"/>
              <a:t>4</a:t>
            </a:r>
            <a:r>
              <a:rPr lang="cs-CZ" sz="1800" dirty="0" smtClean="0"/>
              <a:t>.</a:t>
            </a:r>
            <a:r>
              <a:rPr lang="en-US" sz="1800" dirty="0" smtClean="0"/>
              <a:t> </a:t>
            </a:r>
            <a:r>
              <a:rPr lang="en-US" sz="1800" i="1" dirty="0" smtClean="0"/>
              <a:t>verification</a:t>
            </a:r>
            <a:r>
              <a:rPr lang="en-US" sz="1800" dirty="0" smtClean="0"/>
              <a:t> (authentication)</a:t>
            </a:r>
            <a:r>
              <a:rPr lang="cs-CZ" sz="1800" dirty="0" smtClean="0"/>
              <a:t> </a:t>
            </a:r>
          </a:p>
          <a:p>
            <a:pPr eaLnBrk="1" hangingPunct="1">
              <a:lnSpc>
                <a:spcPct val="80000"/>
              </a:lnSpc>
              <a:defRPr/>
            </a:pPr>
            <a:r>
              <a:rPr lang="en-US" sz="1800" dirty="0" smtClean="0"/>
              <a:t>What is going on with the man in the process of education - </a:t>
            </a:r>
            <a:r>
              <a:rPr lang="en-US" sz="1800" i="1" dirty="0" smtClean="0"/>
              <a:t>socializes with (socialization) </a:t>
            </a:r>
            <a:r>
              <a:rPr lang="en-US" sz="1800" dirty="0" smtClean="0"/>
              <a:t>and</a:t>
            </a:r>
            <a:r>
              <a:rPr lang="en-US" sz="1800" i="1" dirty="0" smtClean="0"/>
              <a:t> becomes the individuality (uniqueness of personality)</a:t>
            </a:r>
            <a:endParaRPr lang="cs-CZ" sz="1800" i="1" dirty="0" smtClean="0"/>
          </a:p>
        </p:txBody>
      </p:sp>
    </p:spTree>
    <p:extLst>
      <p:ext uri="{BB962C8B-B14F-4D97-AF65-F5344CB8AC3E}">
        <p14:creationId xmlns:p14="http://schemas.microsoft.com/office/powerpoint/2010/main" val="503631074"/>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4-3-cz.potx" id="{A2D83281-9DF1-455E-A4DD-AE9E20873FD3}" vid="{C580A734-C016-44FD-B726-208E9D0A6DB8}"/>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muni-ped-prezentace-4-3-cz</Template>
  <TotalTime>199</TotalTime>
  <Words>1602</Words>
  <Application>Microsoft Office PowerPoint</Application>
  <PresentationFormat>Předvádění na obrazovce (4:3)</PresentationFormat>
  <Paragraphs>190</Paragraphs>
  <Slides>20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20</vt:i4>
      </vt:variant>
    </vt:vector>
  </HeadingPairs>
  <TitlesOfParts>
    <vt:vector size="26" baseType="lpstr">
      <vt:lpstr>Arial</vt:lpstr>
      <vt:lpstr>黑体</vt:lpstr>
      <vt:lpstr>Tahoma</vt:lpstr>
      <vt:lpstr>Times New Roman</vt:lpstr>
      <vt:lpstr>Wingdings</vt:lpstr>
      <vt:lpstr>Prezentace_MU_CZ</vt:lpstr>
      <vt:lpstr>HISTORY OF EDUCATION AND INTRODUCTION TO EDUCATION</vt:lpstr>
      <vt:lpstr>Introduction to the  Education</vt:lpstr>
      <vt:lpstr>Topics of Introduction to Education</vt:lpstr>
      <vt:lpstr>Education as a scientific discipline (a term use, meaning)</vt:lpstr>
      <vt:lpstr>The structure of education, relationship to other sciences</vt:lpstr>
      <vt:lpstr>The Introduction to the Education (General Education)</vt:lpstr>
      <vt:lpstr>Subject of Education - Education</vt:lpstr>
      <vt:lpstr>The concept of education and main Features of education</vt:lpstr>
      <vt:lpstr>The process of education (the phases of educational training)</vt:lpstr>
      <vt:lpstr>Basic educational category</vt:lpstr>
      <vt:lpstr>Basic educational notions</vt:lpstr>
      <vt:lpstr>Educator - requirements, competencies</vt:lpstr>
      <vt:lpstr>Student, pupil</vt:lpstr>
      <vt:lpstr>The aims // objectives of education</vt:lpstr>
      <vt:lpstr>Educational resources</vt:lpstr>
      <vt:lpstr>Terms of education</vt:lpstr>
      <vt:lpstr>Educational principles</vt:lpstr>
      <vt:lpstr>Forms of educational work</vt:lpstr>
      <vt:lpstr>Research methods of education</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Petra Vystrčilová</dc:creator>
  <cp:lastModifiedBy>Radek Pospíšil</cp:lastModifiedBy>
  <cp:revision>37</cp:revision>
  <cp:lastPrinted>2024-10-17T10:38:45Z</cp:lastPrinted>
  <dcterms:created xsi:type="dcterms:W3CDTF">2023-12-01T12:30:12Z</dcterms:created>
  <dcterms:modified xsi:type="dcterms:W3CDTF">2024-10-21T10:40:18Z</dcterms:modified>
</cp:coreProperties>
</file>