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revisionInfo.xml" ContentType="application/vnd.ms-powerpoint.revision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21"/>
  </p:notesMasterIdLst>
  <p:handoutMasterIdLst>
    <p:handoutMasterId r:id="rId22"/>
  </p:handoutMasterIdLst>
  <p:sldIdLst>
    <p:sldId id="257" r:id="rId2"/>
    <p:sldId id="300" r:id="rId3"/>
    <p:sldId id="319" r:id="rId4"/>
    <p:sldId id="301" r:id="rId5"/>
    <p:sldId id="302" r:id="rId6"/>
    <p:sldId id="303" r:id="rId7"/>
    <p:sldId id="304" r:id="rId8"/>
    <p:sldId id="305" r:id="rId9"/>
    <p:sldId id="306" r:id="rId10"/>
    <p:sldId id="307" r:id="rId11"/>
    <p:sldId id="308" r:id="rId12"/>
    <p:sldId id="309" r:id="rId13"/>
    <p:sldId id="318" r:id="rId14"/>
    <p:sldId id="311" r:id="rId15"/>
    <p:sldId id="312" r:id="rId16"/>
    <p:sldId id="314" r:id="rId17"/>
    <p:sldId id="315" r:id="rId18"/>
    <p:sldId id="316" r:id="rId19"/>
    <p:sldId id="317"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4460A3-FFE6-18CA-1E9C-BE423F2128CC}" name="Milena Alday Delgado" initials="" userId="S::42797@muni.cz::e90fe3ea-e7ca-43e7-931d-152a47de8ac3" providerId="AD"/>
  <p188:author id="{533083DD-B918-CFAB-D6B8-D47EA1CA8DEC}" name="Petra Vystrčilová" initials="PV" userId="S::319967@muni.cz::41952718-cff1-4120-9d09-0cdd27706892" providerId="AD"/>
  <p188:author id="{8F47A4E3-3E58-DC6A-970D-E9F8A9B8F93A}" name="Alena Hooperová" initials="AH" userId="S::190957@muni.cz::379412ec-0d10-4b08-b59f-cb6c323610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300"/>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252B9D-D6C2-67BF-531C-F4940396CF49}" v="56" dt="2024-10-01T14:26:03.283"/>
    <p1510:client id="{1CC3E4C5-DABD-4290-897B-A9D0D105C72F}" v="36" dt="2024-10-03T06:12:44.343"/>
    <p1510:client id="{239F4068-5821-9ECE-AEEE-A91C7E7FA676}" v="5" dt="2024-10-03T06:28:09.701"/>
    <p1510:client id="{EE2A63F9-AF2F-A712-3BA2-8A1C13112A01}" v="6" dt="2024-10-03T06:11:25.979"/>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158"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cs-CZ"/>
              <a:t>Kliknutím vložíte nadpis</a:t>
            </a:r>
            <a:endParaRPr lang="cs-CZ" noProof="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a:t>Kliknutím vložíte podnadpis</a:t>
            </a:r>
          </a:p>
        </p:txBody>
      </p:sp>
      <p:pic>
        <p:nvPicPr>
          <p:cNvPr id="9" name="Grafický objekt 8">
            <a:extLst>
              <a:ext uri="{FF2B5EF4-FFF2-40B4-BE49-F238E27FC236}">
                <a16:creationId xmlns="" xmlns:a16="http://schemas.microsoft.com/office/drawing/2014/main" id="{D816079F-E2A1-904D-9C9C-7B3F5A32F26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8799" cy="106839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9" name="Zástupný symbol pro text 5">
            <a:extLst>
              <a:ext uri="{FF2B5EF4-FFF2-40B4-BE49-F238E27FC236}">
                <a16:creationId xmlns=""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1" name="Zástupný symbol pro text 13">
            <a:extLst>
              <a:ext uri="{FF2B5EF4-FFF2-40B4-BE49-F238E27FC236}">
                <a16:creationId xmlns=""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cs-CZ" noProof="0"/>
              <a:t>Kliknutím vložíte text</a:t>
            </a:r>
          </a:p>
        </p:txBody>
      </p:sp>
      <p:sp>
        <p:nvSpPr>
          <p:cNvPr id="13" name="Zástupný symbol pro text 5">
            <a:extLst>
              <a:ext uri="{FF2B5EF4-FFF2-40B4-BE49-F238E27FC236}">
                <a16:creationId xmlns=""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5" name="Zástupný symbol pro text 13">
            <a:extLst>
              <a:ext uri="{FF2B5EF4-FFF2-40B4-BE49-F238E27FC236}">
                <a16:creationId xmlns=""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cs-CZ" noProof="0"/>
              <a:t>Kliknutím vložíte text</a:t>
            </a:r>
          </a:p>
        </p:txBody>
      </p:sp>
      <p:sp>
        <p:nvSpPr>
          <p:cNvPr id="17" name="Zástupný symbol pro obsah 12">
            <a:extLst>
              <a:ext uri="{FF2B5EF4-FFF2-40B4-BE49-F238E27FC236}">
                <a16:creationId xmlns=""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cs-CZ" noProof="0"/>
              <a:t>Kliknutím vložíte text</a:t>
            </a:r>
          </a:p>
        </p:txBody>
      </p:sp>
      <p:pic>
        <p:nvPicPr>
          <p:cNvPr id="16" name="Grafický objekt 5">
            <a:extLst>
              <a:ext uri="{FF2B5EF4-FFF2-40B4-BE49-F238E27FC236}">
                <a16:creationId xmlns="" xmlns:a16="http://schemas.microsoft.com/office/drawing/2014/main" id="{251D8E84-EA85-D448-8EE9-B92099C6621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5" name="Grafický objekt 5">
            <a:extLst>
              <a:ext uri="{FF2B5EF4-FFF2-40B4-BE49-F238E27FC236}">
                <a16:creationId xmlns="" xmlns:a16="http://schemas.microsoft.com/office/drawing/2014/main" id="{DDD67FDD-68E4-9143-A194-D74F4F43343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a:p>
        </p:txBody>
      </p:sp>
      <p:sp>
        <p:nvSpPr>
          <p:cNvPr id="11" name="Nadpis 6">
            <a:extLst>
              <a:ext uri="{FF2B5EF4-FFF2-40B4-BE49-F238E27FC236}">
                <a16:creationId xmlns="" xmlns:a16="http://schemas.microsoft.com/office/drawing/2014/main"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cs-CZ"/>
              <a:t>Kliknutím vložíte nadpis</a:t>
            </a:r>
          </a:p>
        </p:txBody>
      </p:sp>
      <p:sp>
        <p:nvSpPr>
          <p:cNvPr id="12" name="Podnadpis 2">
            <a:extLst>
              <a:ext uri="{FF2B5EF4-FFF2-40B4-BE49-F238E27FC236}">
                <a16:creationId xmlns="" xmlns:a16="http://schemas.microsoft.com/office/drawing/2014/main"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a:t>Kliknutím vložíte podnadpis</a:t>
            </a:r>
          </a:p>
        </p:txBody>
      </p:sp>
      <p:sp>
        <p:nvSpPr>
          <p:cNvPr id="9" name="Zástupný symbol pro obrázek 7">
            <a:extLst>
              <a:ext uri="{FF2B5EF4-FFF2-40B4-BE49-F238E27FC236}">
                <a16:creationId xmlns="" xmlns:a16="http://schemas.microsoft.com/office/drawing/2014/main"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cs-CZ"/>
              <a:t>Kliknutím na ikonu vložíte obrázek</a:t>
            </a:r>
          </a:p>
        </p:txBody>
      </p:sp>
      <p:sp>
        <p:nvSpPr>
          <p:cNvPr id="7" name="Zástupný symbol pro zápatí 1">
            <a:extLst>
              <a:ext uri="{FF2B5EF4-FFF2-40B4-BE49-F238E27FC236}">
                <a16:creationId xmlns="" xmlns:a16="http://schemas.microsoft.com/office/drawing/2014/main"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cs-CZ"/>
              <a:t>zápatí prezentace</a:t>
            </a:r>
          </a:p>
        </p:txBody>
      </p:sp>
      <p:pic>
        <p:nvPicPr>
          <p:cNvPr id="10" name="Grafický objekt 8">
            <a:extLst>
              <a:ext uri="{FF2B5EF4-FFF2-40B4-BE49-F238E27FC236}">
                <a16:creationId xmlns="" xmlns:a16="http://schemas.microsoft.com/office/drawing/2014/main" id="{186904FF-55B2-814C-8503-8F750F237D8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8799" cy="1068390"/>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cs-CZ"/>
              <a:t>Kliknutím vložíte nadpis</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a:t>Kliknutím vložíte podnadpis</a:t>
            </a:r>
          </a:p>
        </p:txBody>
      </p:sp>
      <p:pic>
        <p:nvPicPr>
          <p:cNvPr id="10" name="Grafický objekt 8">
            <a:extLst>
              <a:ext uri="{FF2B5EF4-FFF2-40B4-BE49-F238E27FC236}">
                <a16:creationId xmlns="" xmlns:a16="http://schemas.microsoft.com/office/drawing/2014/main" id="{B7EC3E44-60F5-6142-B879-7DD80C1E9EA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8799" cy="1068391"/>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cs-CZ"/>
              <a:t>Kliknutím vložíte nadpis</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a:t>Kliknutím vložíte podnadpis</a:t>
            </a:r>
          </a:p>
        </p:txBody>
      </p:sp>
      <p:sp>
        <p:nvSpPr>
          <p:cNvPr id="10" name="Zástupný symbol pro obrázek 7">
            <a:extLst>
              <a:ext uri="{FF2B5EF4-FFF2-40B4-BE49-F238E27FC236}">
                <a16:creationId xmlns="" xmlns:a16="http://schemas.microsoft.com/office/drawing/2014/main"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cs-CZ"/>
              <a:t>Kliknutím na ikonu vložíte obrázek</a:t>
            </a:r>
          </a:p>
        </p:txBody>
      </p:sp>
      <p:sp>
        <p:nvSpPr>
          <p:cNvPr id="12" name="Zástupný symbol pro zápatí 2">
            <a:extLst>
              <a:ext uri="{FF2B5EF4-FFF2-40B4-BE49-F238E27FC236}">
                <a16:creationId xmlns="" xmlns:a16="http://schemas.microsoft.com/office/drawing/2014/main"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cs-CZ"/>
              <a:t>zápatí prezentace</a:t>
            </a:r>
          </a:p>
        </p:txBody>
      </p:sp>
      <p:pic>
        <p:nvPicPr>
          <p:cNvPr id="11" name="Grafický objekt 8">
            <a:extLst>
              <a:ext uri="{FF2B5EF4-FFF2-40B4-BE49-F238E27FC236}">
                <a16:creationId xmlns="" xmlns:a16="http://schemas.microsoft.com/office/drawing/2014/main" id="{635A6DBC-DB80-9647-B267-17E9A9A8AC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8799" cy="1068391"/>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cs-CZ"/>
              <a:t>Kliknutím na ikonu vložíte obrázek.</a:t>
            </a:r>
          </a:p>
        </p:txBody>
      </p:sp>
      <p:sp>
        <p:nvSpPr>
          <p:cNvPr id="7" name="Zástupný symbol pro text 5">
            <a:extLst>
              <a:ext uri="{FF2B5EF4-FFF2-40B4-BE49-F238E27FC236}">
                <a16:creationId xmlns="" xmlns:a16="http://schemas.microsoft.com/office/drawing/2014/main"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pic>
        <p:nvPicPr>
          <p:cNvPr id="9" name="Grafický objekt 5">
            <a:extLst>
              <a:ext uri="{FF2B5EF4-FFF2-40B4-BE49-F238E27FC236}">
                <a16:creationId xmlns="" xmlns:a16="http://schemas.microsoft.com/office/drawing/2014/main" id="{38E54EF0-AC4F-BE42-B3C9-EBE082A37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1"/>
          </a:xfrm>
          <a:prstGeom prst="rect">
            <a:avLst/>
          </a:prstGeom>
        </p:spPr>
      </p:pic>
    </p:spTree>
    <p:extLst>
      <p:ext uri="{BB962C8B-B14F-4D97-AF65-F5344CB8AC3E}">
        <p14:creationId xmlns:p14="http://schemas.microsoft.com/office/powerpoint/2010/main" val="1964211764"/>
      </p:ext>
    </p:extLst>
  </p:cSld>
  <p:clrMapOvr>
    <a:masterClrMapping/>
  </p:clrMapOvr>
  <p:extLst>
    <p:ext uri="{DCECCB84-F9BA-43D5-87BE-67443E8EF086}">
      <p15:sldGuideLst xmlns:p15="http://schemas.microsoft.com/office/powerpoint/2012/main">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2" name="Grafický objekt 1">
            <a:extLst>
              <a:ext uri="{FF2B5EF4-FFF2-40B4-BE49-F238E27FC236}">
                <a16:creationId xmlns="" xmlns:a16="http://schemas.microsoft.com/office/drawing/2014/main" id="{99DDF373-DAF6-45FC-9BE7-AC33B6CEFD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505600" y="2012703"/>
            <a:ext cx="4132799" cy="2832593"/>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 xmlns:a16="http://schemas.microsoft.com/office/drawing/2014/main" id="{5ECF17BA-4CC0-425F-84EE-ED5FF94C78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1017" y="2731338"/>
            <a:ext cx="5381966" cy="139532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hasCustomPrompt="1"/>
          </p:nvPr>
        </p:nvSpPr>
        <p:spPr/>
        <p:txBody>
          <a:bodyPr/>
          <a:lstStyle/>
          <a:p>
            <a:r>
              <a:rPr lang="cs-CZ"/>
              <a:t>Kliknutím vložíte nadpis</a:t>
            </a:r>
          </a:p>
        </p:txBody>
      </p:sp>
      <p:sp>
        <p:nvSpPr>
          <p:cNvPr id="8" name="Zástupný symbol pro obsah 2">
            <a:extLst>
              <a:ext uri="{FF2B5EF4-FFF2-40B4-BE49-F238E27FC236}">
                <a16:creationId xmlns="" xmlns:a16="http://schemas.microsoft.com/office/drawing/2014/main"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7" name="Grafický objekt 5">
            <a:extLst>
              <a:ext uri="{FF2B5EF4-FFF2-40B4-BE49-F238E27FC236}">
                <a16:creationId xmlns="" xmlns:a16="http://schemas.microsoft.com/office/drawing/2014/main" id="{544C2213-2481-1D43-98DB-CC9BFF14003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7"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a:t>Kliknutím vložíte podnadpis</a:t>
            </a:r>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hasCustomPrompt="1"/>
          </p:nvPr>
        </p:nvSpPr>
        <p:spPr/>
        <p:txBody>
          <a:bodyPr/>
          <a:lstStyle/>
          <a:p>
            <a:r>
              <a:rPr lang="cs-CZ"/>
              <a:t>Kliknutím vložíte nadpis</a:t>
            </a:r>
          </a:p>
        </p:txBody>
      </p:sp>
      <p:sp>
        <p:nvSpPr>
          <p:cNvPr id="10" name="Zástupný symbol pro obsah 2">
            <a:extLst>
              <a:ext uri="{FF2B5EF4-FFF2-40B4-BE49-F238E27FC236}">
                <a16:creationId xmlns="" xmlns:a16="http://schemas.microsoft.com/office/drawing/2014/main"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9" name="Grafický objekt 5">
            <a:extLst>
              <a:ext uri="{FF2B5EF4-FFF2-40B4-BE49-F238E27FC236}">
                <a16:creationId xmlns="" xmlns:a16="http://schemas.microsoft.com/office/drawing/2014/main" id="{EC4C054D-8847-4544-A33E-5A3C9D61CA5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4" name="Nadpis 3">
            <a:extLst>
              <a:ext uri="{FF2B5EF4-FFF2-40B4-BE49-F238E27FC236}">
                <a16:creationId xmlns="" xmlns:a16="http://schemas.microsoft.com/office/drawing/2014/main" id="{ABDE9BC5-EE25-44B2-8081-F2B94BAA680C}"/>
              </a:ext>
            </a:extLst>
          </p:cNvPr>
          <p:cNvSpPr>
            <a:spLocks noGrp="1"/>
          </p:cNvSpPr>
          <p:nvPr>
            <p:ph type="title" hasCustomPrompt="1"/>
          </p:nvPr>
        </p:nvSpPr>
        <p:spPr/>
        <p:txBody>
          <a:bodyPr/>
          <a:lstStyle/>
          <a:p>
            <a:r>
              <a:rPr lang="cs-CZ"/>
              <a:t>Kliknutím vložíte nadpis</a:t>
            </a:r>
          </a:p>
        </p:txBody>
      </p:sp>
      <p:sp>
        <p:nvSpPr>
          <p:cNvPr id="8" name="Zástupný symbol pro obsah 2">
            <a:extLst>
              <a:ext uri="{FF2B5EF4-FFF2-40B4-BE49-F238E27FC236}">
                <a16:creationId xmlns="" xmlns:a16="http://schemas.microsoft.com/office/drawing/2014/main"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sp>
        <p:nvSpPr>
          <p:cNvPr id="9" name="Zástupný symbol pro obsah 2">
            <a:extLst>
              <a:ext uri="{FF2B5EF4-FFF2-40B4-BE49-F238E27FC236}">
                <a16:creationId xmlns="" xmlns:a16="http://schemas.microsoft.com/office/drawing/2014/main"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11" name="Grafický objekt 5">
            <a:extLst>
              <a:ext uri="{FF2B5EF4-FFF2-40B4-BE49-F238E27FC236}">
                <a16:creationId xmlns="" xmlns:a16="http://schemas.microsoft.com/office/drawing/2014/main" id="{2EA4BEBC-4725-FD40-B35B-C5DA2AE8611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16" name="Zástupný symbol pro text 7">
            <a:extLst>
              <a:ext uri="{FF2B5EF4-FFF2-40B4-BE49-F238E27FC236}">
                <a16:creationId xmlns=""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cs-CZ" noProof="0"/>
              <a:t>Kliknutím vložíte podnadpis</a:t>
            </a:r>
          </a:p>
        </p:txBody>
      </p:sp>
      <p:sp>
        <p:nvSpPr>
          <p:cNvPr id="18" name="Nadpis 12">
            <a:extLst>
              <a:ext uri="{FF2B5EF4-FFF2-40B4-BE49-F238E27FC236}">
                <a16:creationId xmlns=""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cs-CZ"/>
              <a:t>Kliknutím vložíte nadpis</a:t>
            </a:r>
          </a:p>
        </p:txBody>
      </p:sp>
      <p:sp>
        <p:nvSpPr>
          <p:cNvPr id="21" name="Zástupný symbol pro text 7">
            <a:extLst>
              <a:ext uri="{FF2B5EF4-FFF2-40B4-BE49-F238E27FC236}">
                <a16:creationId xmlns=""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cs-CZ" noProof="0"/>
              <a:t>Kliknutím vložíte podnadpis</a:t>
            </a:r>
          </a:p>
        </p:txBody>
      </p:sp>
      <p:sp>
        <p:nvSpPr>
          <p:cNvPr id="11" name="Zástupný symbol pro obsah 2">
            <a:extLst>
              <a:ext uri="{FF2B5EF4-FFF2-40B4-BE49-F238E27FC236}">
                <a16:creationId xmlns="" xmlns:a16="http://schemas.microsoft.com/office/drawing/2014/main"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sp>
        <p:nvSpPr>
          <p:cNvPr id="13" name="Zástupný symbol pro obsah 2">
            <a:extLst>
              <a:ext uri="{FF2B5EF4-FFF2-40B4-BE49-F238E27FC236}">
                <a16:creationId xmlns="" xmlns:a16="http://schemas.microsoft.com/office/drawing/2014/main"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12" name="Grafický objekt 5">
            <a:extLst>
              <a:ext uri="{FF2B5EF4-FFF2-40B4-BE49-F238E27FC236}">
                <a16:creationId xmlns="" xmlns:a16="http://schemas.microsoft.com/office/drawing/2014/main" id="{F2FF03BB-F110-334E-898B-290BDFB038D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a:t>Kliknutím vložíte nadpis</a:t>
            </a:r>
          </a:p>
        </p:txBody>
      </p:sp>
      <p:sp>
        <p:nvSpPr>
          <p:cNvPr id="3" name="Zástupný symbol pro zápatí 2">
            <a:extLst>
              <a:ext uri="{FF2B5EF4-FFF2-40B4-BE49-F238E27FC236}">
                <a16:creationId xmlns="" xmlns:a16="http://schemas.microsoft.com/office/drawing/2014/main" id="{1E1D20B9-1A33-484F-AB08-D95E85A9CB29}"/>
              </a:ext>
            </a:extLst>
          </p:cNvPr>
          <p:cNvSpPr>
            <a:spLocks noGrp="1"/>
          </p:cNvSpPr>
          <p:nvPr>
            <p:ph type="ftr" sz="quarter" idx="10"/>
          </p:nvPr>
        </p:nvSpPr>
        <p:spPr/>
        <p:txBody>
          <a:bodyPr/>
          <a:lstStyle/>
          <a:p>
            <a:r>
              <a:rPr lang="cs-CZ"/>
              <a:t>zápatí prezentace</a:t>
            </a:r>
          </a:p>
        </p:txBody>
      </p:sp>
      <p:sp>
        <p:nvSpPr>
          <p:cNvPr id="4" name="Zástupný symbol pro číslo snímku 3">
            <a:extLst>
              <a:ext uri="{FF2B5EF4-FFF2-40B4-BE49-F238E27FC236}">
                <a16:creationId xmlns=""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a:p>
        </p:txBody>
      </p:sp>
      <p:sp>
        <p:nvSpPr>
          <p:cNvPr id="7" name="Zástupný symbol pro obsah 2">
            <a:extLst>
              <a:ext uri="{FF2B5EF4-FFF2-40B4-BE49-F238E27FC236}">
                <a16:creationId xmlns="" xmlns:a16="http://schemas.microsoft.com/office/drawing/2014/main"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p:txBody>
      </p:sp>
      <p:sp>
        <p:nvSpPr>
          <p:cNvPr id="8" name="Zástupný symbol pro obrázek 7">
            <a:extLst>
              <a:ext uri="{FF2B5EF4-FFF2-40B4-BE49-F238E27FC236}">
                <a16:creationId xmlns="" xmlns:a16="http://schemas.microsoft.com/office/drawing/2014/main"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cs-CZ"/>
              <a:t>Kliknutím na ikonu vložíte obrázek</a:t>
            </a:r>
          </a:p>
        </p:txBody>
      </p:sp>
      <p:sp>
        <p:nvSpPr>
          <p:cNvPr id="11" name="Zástupný symbol pro text 7">
            <a:extLst>
              <a:ext uri="{FF2B5EF4-FFF2-40B4-BE49-F238E27FC236}">
                <a16:creationId xmlns="" xmlns:a16="http://schemas.microsoft.com/office/drawing/2014/main"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a:t>Kliknutím vložíte podnadpis</a:t>
            </a:r>
          </a:p>
        </p:txBody>
      </p:sp>
      <p:pic>
        <p:nvPicPr>
          <p:cNvPr id="10" name="Grafický objekt 5">
            <a:extLst>
              <a:ext uri="{FF2B5EF4-FFF2-40B4-BE49-F238E27FC236}">
                <a16:creationId xmlns="" xmlns:a16="http://schemas.microsoft.com/office/drawing/2014/main" id="{1C29E400-CAA5-674E-9459-BC525406BCB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Zástupný symbol pro text 5">
            <a:extLst>
              <a:ext uri="{FF2B5EF4-FFF2-40B4-BE49-F238E27FC236}">
                <a16:creationId xmlns=""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7" name="Zástupný symbol pro text 5">
            <a:extLst>
              <a:ext uri="{FF2B5EF4-FFF2-40B4-BE49-F238E27FC236}">
                <a16:creationId xmlns=""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9" name="Zástupný symbol pro text 5">
            <a:extLst>
              <a:ext uri="{FF2B5EF4-FFF2-40B4-BE49-F238E27FC236}">
                <a16:creationId xmlns=""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4" name="Zástupný symbol pro text 13">
            <a:extLst>
              <a:ext uri="{FF2B5EF4-FFF2-40B4-BE49-F238E27FC236}">
                <a16:creationId xmlns=""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cs-CZ" noProof="0"/>
              <a:t>Kliknutím vložíte text</a:t>
            </a:r>
          </a:p>
        </p:txBody>
      </p:sp>
      <p:sp>
        <p:nvSpPr>
          <p:cNvPr id="15" name="Zástupný symbol pro text 13">
            <a:extLst>
              <a:ext uri="{FF2B5EF4-FFF2-40B4-BE49-F238E27FC236}">
                <a16:creationId xmlns=""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cs-CZ" noProof="0"/>
              <a:t>Kliknutím vložíte text</a:t>
            </a:r>
          </a:p>
        </p:txBody>
      </p:sp>
      <p:sp>
        <p:nvSpPr>
          <p:cNvPr id="16" name="Zástupný symbol pro text 13">
            <a:extLst>
              <a:ext uri="{FF2B5EF4-FFF2-40B4-BE49-F238E27FC236}">
                <a16:creationId xmlns=""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cs-CZ" noProof="0"/>
              <a:t>Kliknutím vložíte text</a:t>
            </a:r>
          </a:p>
        </p:txBody>
      </p:sp>
      <p:sp>
        <p:nvSpPr>
          <p:cNvPr id="18" name="Zástupný symbol pro obsah 12">
            <a:extLst>
              <a:ext uri="{FF2B5EF4-FFF2-40B4-BE49-F238E27FC236}">
                <a16:creationId xmlns=""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cs-CZ" noProof="0"/>
              <a:t>Kliknutím vložíte text</a:t>
            </a:r>
          </a:p>
        </p:txBody>
      </p:sp>
      <p:sp>
        <p:nvSpPr>
          <p:cNvPr id="20" name="Zástupný symbol pro obsah 12">
            <a:extLst>
              <a:ext uri="{FF2B5EF4-FFF2-40B4-BE49-F238E27FC236}">
                <a16:creationId xmlns=""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cs-CZ" noProof="0"/>
              <a:t>Kliknutím vložíte text</a:t>
            </a:r>
          </a:p>
        </p:txBody>
      </p:sp>
      <p:sp>
        <p:nvSpPr>
          <p:cNvPr id="19"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a:t>Kliknutím vložíte podnadpis</a:t>
            </a:r>
          </a:p>
        </p:txBody>
      </p:sp>
      <p:sp>
        <p:nvSpPr>
          <p:cNvPr id="21" name="Nadpis 12">
            <a:extLst>
              <a:ext uri="{FF2B5EF4-FFF2-40B4-BE49-F238E27FC236}">
                <a16:creationId xmlns=""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cs-CZ"/>
              <a:t>Kliknutím vložíte nadpis</a:t>
            </a:r>
          </a:p>
        </p:txBody>
      </p:sp>
      <p:pic>
        <p:nvPicPr>
          <p:cNvPr id="22" name="Grafický objekt 5">
            <a:extLst>
              <a:ext uri="{FF2B5EF4-FFF2-40B4-BE49-F238E27FC236}">
                <a16:creationId xmlns="" xmlns:a16="http://schemas.microsoft.com/office/drawing/2014/main" id="{3D58DA1E-D4AA-1745-BD9C-9936872A38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8" name="Zástupný symbol pro obsah 2">
            <a:extLst>
              <a:ext uri="{FF2B5EF4-FFF2-40B4-BE49-F238E27FC236}">
                <a16:creationId xmlns="" xmlns:a16="http://schemas.microsoft.com/office/drawing/2014/main"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p:txBody>
      </p:sp>
      <p:pic>
        <p:nvPicPr>
          <p:cNvPr id="7" name="Grafický objekt 5">
            <a:extLst>
              <a:ext uri="{FF2B5EF4-FFF2-40B4-BE49-F238E27FC236}">
                <a16:creationId xmlns="" xmlns:a16="http://schemas.microsoft.com/office/drawing/2014/main" id="{EEE79ECB-0EA4-104B-A13F-5D5F2D5F055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Nadpis 12">
            <a:extLst>
              <a:ext uri="{FF2B5EF4-FFF2-40B4-BE49-F238E27FC236}">
                <a16:creationId xmlns="" xmlns:a16="http://schemas.microsoft.com/office/drawing/2014/main" id="{C80D1D37-E5CA-42AD-BE6B-219FAFB54670}"/>
              </a:ext>
            </a:extLst>
          </p:cNvPr>
          <p:cNvSpPr>
            <a:spLocks noGrp="1"/>
          </p:cNvSpPr>
          <p:nvPr>
            <p:ph type="title" hasCustomPrompt="1"/>
          </p:nvPr>
        </p:nvSpPr>
        <p:spPr>
          <a:xfrm>
            <a:off x="540000" y="720000"/>
            <a:ext cx="8064900" cy="451576"/>
          </a:xfrm>
        </p:spPr>
        <p:txBody>
          <a:bodyPr/>
          <a:lstStyle/>
          <a:p>
            <a:r>
              <a:rPr lang="cs-CZ"/>
              <a:t>Kliknutím vložíte nadpis</a:t>
            </a:r>
          </a:p>
        </p:txBody>
      </p:sp>
      <p:pic>
        <p:nvPicPr>
          <p:cNvPr id="8" name="Grafický objekt 5">
            <a:extLst>
              <a:ext uri="{FF2B5EF4-FFF2-40B4-BE49-F238E27FC236}">
                <a16:creationId xmlns="" xmlns:a16="http://schemas.microsoft.com/office/drawing/2014/main" id="{68945D16-ACF8-1547-8B5D-C0873A6FBAC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cs-CZ"/>
              <a:t>zápatí prezentace</a:t>
            </a:r>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cs-CZ" altLang="cs-CZ" smtClean="0"/>
              <a:pPr/>
              <a:t>‹#›</a:t>
            </a:fld>
            <a:endParaRPr lang="cs-CZ" altLang="cs-CZ"/>
          </a:p>
        </p:txBody>
      </p:sp>
      <p:sp>
        <p:nvSpPr>
          <p:cNvPr id="2" name="Zástupný nadpis 1">
            <a:extLst>
              <a:ext uri="{FF2B5EF4-FFF2-40B4-BE49-F238E27FC236}">
                <a16:creationId xmlns=""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cs-CZ"/>
              <a:t>Kliknutím vložíte nadpis</a:t>
            </a:r>
          </a:p>
        </p:txBody>
      </p:sp>
      <p:sp>
        <p:nvSpPr>
          <p:cNvPr id="5" name="Zástupný symbol pro text 4">
            <a:extLst>
              <a:ext uri="{FF2B5EF4-FFF2-40B4-BE49-F238E27FC236}">
                <a16:creationId xmlns=""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package" Target="../embeddings/Dokument_aplikace_Microsoft_Word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smt.cz/file/9481_1_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Velvet_Revolution" TargetMode="External"/><Relationship Id="rId2" Type="http://schemas.openxmlformats.org/officeDocument/2006/relationships/hyperlink" Target="http://en.wikipedia.org/wiki/Czechoslovaki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 xmlns:a16="http://schemas.microsoft.com/office/drawing/2014/main" id="{5FD4F83D-E0E4-32CC-BCF2-EAA84948C637}"/>
              </a:ext>
            </a:extLst>
          </p:cNvPr>
          <p:cNvSpPr>
            <a:spLocks noGrp="1"/>
          </p:cNvSpPr>
          <p:nvPr>
            <p:ph type="ftr" sz="quarter" idx="10"/>
          </p:nvPr>
        </p:nvSpPr>
        <p:spPr/>
        <p:txBody>
          <a:bodyPr/>
          <a:lstStyle/>
          <a:p>
            <a:endParaRPr lang="cs-CZ"/>
          </a:p>
        </p:txBody>
      </p:sp>
      <p:sp>
        <p:nvSpPr>
          <p:cNvPr id="3" name="Zástupný symbol pro číslo snímku 2">
            <a:extLst>
              <a:ext uri="{FF2B5EF4-FFF2-40B4-BE49-F238E27FC236}">
                <a16:creationId xmlns="" xmlns:a16="http://schemas.microsoft.com/office/drawing/2014/main" id="{E14EE67C-8880-4F7A-6088-5B3AFCB97CCC}"/>
              </a:ext>
            </a:extLst>
          </p:cNvPr>
          <p:cNvSpPr>
            <a:spLocks noGrp="1"/>
          </p:cNvSpPr>
          <p:nvPr>
            <p:ph type="sldNum" sz="quarter" idx="11"/>
          </p:nvPr>
        </p:nvSpPr>
        <p:spPr/>
        <p:txBody>
          <a:bodyPr/>
          <a:lstStyle/>
          <a:p>
            <a:fld id="{0DE708CC-0C3F-4567-9698-B54C0F35BD31}" type="slidenum">
              <a:rPr lang="cs-CZ" altLang="cs-CZ" smtClean="0"/>
              <a:pPr/>
              <a:t>1</a:t>
            </a:fld>
            <a:endParaRPr lang="cs-CZ" altLang="cs-CZ"/>
          </a:p>
        </p:txBody>
      </p:sp>
      <p:sp>
        <p:nvSpPr>
          <p:cNvPr id="4" name="Nadpis 3">
            <a:extLst>
              <a:ext uri="{FF2B5EF4-FFF2-40B4-BE49-F238E27FC236}">
                <a16:creationId xmlns="" xmlns:a16="http://schemas.microsoft.com/office/drawing/2014/main" id="{73E78EE5-E2A8-493F-0CA8-A67E6EC3B736}"/>
              </a:ext>
            </a:extLst>
          </p:cNvPr>
          <p:cNvSpPr>
            <a:spLocks noGrp="1"/>
          </p:cNvSpPr>
          <p:nvPr>
            <p:ph type="title"/>
          </p:nvPr>
        </p:nvSpPr>
        <p:spPr/>
        <p:txBody>
          <a:bodyPr/>
          <a:lstStyle/>
          <a:p>
            <a:r>
              <a:rPr lang="cs-CZ" dirty="0" smtClean="0"/>
              <a:t>CZECH EDUCATIONAL SYSTEM</a:t>
            </a:r>
            <a:endParaRPr lang="cs-CZ" dirty="0"/>
          </a:p>
        </p:txBody>
      </p:sp>
      <p:sp>
        <p:nvSpPr>
          <p:cNvPr id="5" name="Podnadpis 4">
            <a:extLst>
              <a:ext uri="{FF2B5EF4-FFF2-40B4-BE49-F238E27FC236}">
                <a16:creationId xmlns="" xmlns:a16="http://schemas.microsoft.com/office/drawing/2014/main" id="{73A6CC3C-5395-150A-0269-313D62059C08}"/>
              </a:ext>
            </a:extLst>
          </p:cNvPr>
          <p:cNvSpPr>
            <a:spLocks noGrp="1"/>
          </p:cNvSpPr>
          <p:nvPr>
            <p:ph type="subTitle" idx="1"/>
          </p:nvPr>
        </p:nvSpPr>
        <p:spPr/>
        <p:txBody>
          <a:bodyPr/>
          <a:lstStyle/>
          <a:p>
            <a:r>
              <a:rPr lang="cs-CZ" dirty="0" smtClean="0"/>
              <a:t>Radek Pospíšil</a:t>
            </a:r>
            <a:r>
              <a:rPr lang="cs-CZ" dirty="0" smtClean="0"/>
              <a:t/>
            </a:r>
            <a:br>
              <a:rPr lang="cs-CZ" dirty="0" smtClean="0"/>
            </a:br>
            <a:r>
              <a:rPr lang="cs-CZ" dirty="0" smtClean="0"/>
              <a:t>pospisil@ped.muni.cz</a:t>
            </a:r>
            <a:endParaRPr lang="cs-CZ" dirty="0"/>
          </a:p>
        </p:txBody>
      </p:sp>
    </p:spTree>
    <p:extLst>
      <p:ext uri="{BB962C8B-B14F-4D97-AF65-F5344CB8AC3E}">
        <p14:creationId xmlns:p14="http://schemas.microsoft.com/office/powerpoint/2010/main" val="787669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p:cNvGraphicFramePr>
            <a:graphicFrameLocks noChangeAspect="1"/>
          </p:cNvGraphicFramePr>
          <p:nvPr>
            <p:extLst>
              <p:ext uri="{D42A27DB-BD31-4B8C-83A1-F6EECF244321}">
                <p14:modId xmlns:p14="http://schemas.microsoft.com/office/powerpoint/2010/main" val="3160126464"/>
              </p:ext>
            </p:extLst>
          </p:nvPr>
        </p:nvGraphicFramePr>
        <p:xfrm>
          <a:off x="187306" y="139779"/>
          <a:ext cx="9200466" cy="6485210"/>
        </p:xfrm>
        <a:graphic>
          <a:graphicData uri="http://schemas.openxmlformats.org/presentationml/2006/ole">
            <mc:AlternateContent xmlns:mc="http://schemas.openxmlformats.org/markup-compatibility/2006">
              <mc:Choice xmlns:v="urn:schemas-microsoft-com:vml" Requires="v">
                <p:oleObj spid="_x0000_s1029" name="Dokument" r:id="rId3" imgW="8877027" imgH="6247984" progId="Word.Document.12">
                  <p:embed/>
                </p:oleObj>
              </mc:Choice>
              <mc:Fallback>
                <p:oleObj name="Dokument" r:id="rId3" imgW="8877027" imgH="6247984"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306" y="139779"/>
                        <a:ext cx="9200466" cy="64852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05197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Educational</a:t>
            </a:r>
            <a:r>
              <a:rPr lang="cs-CZ" dirty="0" smtClean="0"/>
              <a:t> </a:t>
            </a:r>
            <a:r>
              <a:rPr lang="cs-CZ" dirty="0" err="1" smtClean="0"/>
              <a:t>reform</a:t>
            </a:r>
            <a:endParaRPr lang="cs-CZ" dirty="0"/>
          </a:p>
        </p:txBody>
      </p:sp>
      <p:sp>
        <p:nvSpPr>
          <p:cNvPr id="3" name="Zástupný symbol pro obsah 2"/>
          <p:cNvSpPr>
            <a:spLocks noGrp="1"/>
          </p:cNvSpPr>
          <p:nvPr>
            <p:ph sz="quarter" idx="1"/>
          </p:nvPr>
        </p:nvSpPr>
        <p:spPr/>
        <p:txBody>
          <a:bodyPr/>
          <a:lstStyle/>
          <a:p>
            <a:r>
              <a:rPr lang="cs-CZ" dirty="0" smtClean="0"/>
              <a:t>1989 – 2005</a:t>
            </a:r>
          </a:p>
          <a:p>
            <a:r>
              <a:rPr lang="cs-CZ" dirty="0" err="1" smtClean="0"/>
              <a:t>How</a:t>
            </a:r>
            <a:r>
              <a:rPr lang="cs-CZ" dirty="0" smtClean="0"/>
              <a:t> </a:t>
            </a:r>
            <a:r>
              <a:rPr lang="cs-CZ" dirty="0" err="1" smtClean="0"/>
              <a:t>education</a:t>
            </a:r>
            <a:r>
              <a:rPr lang="cs-CZ" dirty="0" smtClean="0"/>
              <a:t> </a:t>
            </a:r>
            <a:r>
              <a:rPr lang="cs-CZ" dirty="0" err="1" smtClean="0"/>
              <a:t>changed</a:t>
            </a:r>
            <a:r>
              <a:rPr lang="cs-CZ" dirty="0" smtClean="0"/>
              <a:t>?</a:t>
            </a:r>
            <a:endParaRPr lang="cs-CZ" dirty="0"/>
          </a:p>
        </p:txBody>
      </p:sp>
    </p:spTree>
    <p:extLst>
      <p:ext uri="{BB962C8B-B14F-4D97-AF65-F5344CB8AC3E}">
        <p14:creationId xmlns:p14="http://schemas.microsoft.com/office/powerpoint/2010/main" val="3378860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education</a:t>
            </a:r>
            <a:endParaRPr lang="cs-CZ" dirty="0"/>
          </a:p>
        </p:txBody>
      </p:sp>
      <p:sp>
        <p:nvSpPr>
          <p:cNvPr id="3" name="Zástupný symbol pro obsah 2"/>
          <p:cNvSpPr>
            <a:spLocks noGrp="1"/>
          </p:cNvSpPr>
          <p:nvPr>
            <p:ph sz="quarter" idx="1"/>
          </p:nvPr>
        </p:nvSpPr>
        <p:spPr/>
        <p:txBody>
          <a:bodyPr/>
          <a:lstStyle/>
          <a:p>
            <a:r>
              <a:rPr lang="cs-CZ" dirty="0" err="1" smtClean="0"/>
              <a:t>Educational</a:t>
            </a:r>
            <a:r>
              <a:rPr lang="cs-CZ" dirty="0" smtClean="0"/>
              <a:t> </a:t>
            </a:r>
            <a:r>
              <a:rPr lang="cs-CZ" dirty="0" err="1" smtClean="0"/>
              <a:t>reform</a:t>
            </a:r>
            <a:endParaRPr lang="cs-CZ" dirty="0"/>
          </a:p>
        </p:txBody>
      </p:sp>
      <p:pic>
        <p:nvPicPr>
          <p:cNvPr id="1026" name="Picture 2"/>
          <p:cNvPicPr>
            <a:picLocks noChangeAspect="1" noChangeArrowheads="1"/>
          </p:cNvPicPr>
          <p:nvPr/>
        </p:nvPicPr>
        <p:blipFill>
          <a:blip r:embed="rId2" cstate="print"/>
          <a:srcRect/>
          <a:stretch>
            <a:fillRect/>
          </a:stretch>
        </p:blipFill>
        <p:spPr bwMode="auto">
          <a:xfrm>
            <a:off x="1547664" y="2132856"/>
            <a:ext cx="5762625" cy="4238625"/>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3328015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Framework Educational </a:t>
            </a:r>
            <a:r>
              <a:rPr lang="en-US" dirty="0" err="1"/>
              <a:t>Programme</a:t>
            </a:r>
            <a:r>
              <a:rPr lang="en-US" dirty="0"/>
              <a:t> for Basic Education </a:t>
            </a:r>
            <a:endParaRPr lang="cs-CZ" dirty="0"/>
          </a:p>
        </p:txBody>
      </p:sp>
      <p:sp>
        <p:nvSpPr>
          <p:cNvPr id="3" name="Zástupný symbol pro obsah 2"/>
          <p:cNvSpPr>
            <a:spLocks noGrp="1"/>
          </p:cNvSpPr>
          <p:nvPr>
            <p:ph sz="quarter" idx="1"/>
          </p:nvPr>
        </p:nvSpPr>
        <p:spPr>
          <a:xfrm>
            <a:off x="540000" y="1601467"/>
            <a:ext cx="8064900" cy="4139998"/>
          </a:xfrm>
        </p:spPr>
        <p:txBody>
          <a:bodyPr/>
          <a:lstStyle/>
          <a:p>
            <a:r>
              <a:rPr lang="cs-CZ" dirty="0">
                <a:hlinkClick r:id="rId2"/>
              </a:rPr>
              <a:t>www.msmt.cz/file/9481_1_1</a:t>
            </a:r>
            <a:r>
              <a:rPr lang="cs-CZ" dirty="0" smtClean="0">
                <a:hlinkClick r:id="rId2"/>
              </a:rPr>
              <a:t>/</a:t>
            </a:r>
            <a:endParaRPr lang="cs-CZ" dirty="0" smtClean="0"/>
          </a:p>
          <a:p>
            <a:endParaRPr lang="cs-CZ" dirty="0"/>
          </a:p>
          <a:p>
            <a:pPr lvl="0"/>
            <a:r>
              <a:rPr lang="cs-CZ" sz="1800" dirty="0" err="1"/>
              <a:t>defines</a:t>
            </a:r>
            <a:r>
              <a:rPr lang="cs-CZ" sz="1800" dirty="0"/>
              <a:t> </a:t>
            </a:r>
            <a:r>
              <a:rPr lang="cs-CZ" sz="1800" dirty="0" err="1"/>
              <a:t>initial</a:t>
            </a:r>
            <a:r>
              <a:rPr lang="cs-CZ" sz="1800" dirty="0"/>
              <a:t> </a:t>
            </a:r>
            <a:r>
              <a:rPr lang="cs-CZ" sz="1800" dirty="0" err="1"/>
              <a:t>education</a:t>
            </a:r>
            <a:r>
              <a:rPr lang="cs-CZ" sz="1800" dirty="0"/>
              <a:t> as a </a:t>
            </a:r>
            <a:r>
              <a:rPr lang="cs-CZ" sz="1800" dirty="0" err="1" smtClean="0"/>
              <a:t>whole</a:t>
            </a:r>
            <a:r>
              <a:rPr lang="cs-CZ" sz="1800" dirty="0" smtClean="0"/>
              <a:t> </a:t>
            </a:r>
            <a:endParaRPr lang="cs-CZ" sz="1800" dirty="0"/>
          </a:p>
          <a:p>
            <a:pPr lvl="0"/>
            <a:r>
              <a:rPr lang="cs-CZ" sz="1800" dirty="0"/>
              <a:t>The Framework Educational </a:t>
            </a:r>
            <a:r>
              <a:rPr lang="cs-CZ" sz="1800" dirty="0" err="1"/>
              <a:t>Programmes</a:t>
            </a:r>
            <a:r>
              <a:rPr lang="cs-CZ" sz="1800" dirty="0"/>
              <a:t> devone </a:t>
            </a:r>
            <a:r>
              <a:rPr lang="cs-CZ" sz="1800" dirty="0" err="1"/>
              <a:t>binding</a:t>
            </a:r>
            <a:r>
              <a:rPr lang="cs-CZ" sz="1800" dirty="0"/>
              <a:t> </a:t>
            </a:r>
            <a:r>
              <a:rPr lang="cs-CZ" sz="1800" dirty="0" err="1"/>
              <a:t>educational</a:t>
            </a:r>
            <a:r>
              <a:rPr lang="cs-CZ" sz="1800" dirty="0"/>
              <a:t> </a:t>
            </a:r>
            <a:r>
              <a:rPr lang="cs-CZ" sz="1800" dirty="0" err="1"/>
              <a:t>norms</a:t>
            </a:r>
            <a:r>
              <a:rPr lang="cs-CZ" sz="1800" dirty="0"/>
              <a:t> </a:t>
            </a:r>
            <a:r>
              <a:rPr lang="cs-CZ" sz="1800" dirty="0" err="1"/>
              <a:t>across</a:t>
            </a:r>
            <a:r>
              <a:rPr lang="cs-CZ" sz="1800" dirty="0"/>
              <a:t> </a:t>
            </a:r>
            <a:r>
              <a:rPr lang="cs-CZ" sz="1800" dirty="0" err="1"/>
              <a:t>various</a:t>
            </a:r>
            <a:r>
              <a:rPr lang="cs-CZ" sz="1800" dirty="0"/>
              <a:t> </a:t>
            </a:r>
            <a:r>
              <a:rPr lang="cs-CZ" sz="1800" dirty="0" err="1"/>
              <a:t>stages</a:t>
            </a:r>
            <a:r>
              <a:rPr lang="cs-CZ" sz="1800" dirty="0"/>
              <a:t>: </a:t>
            </a:r>
            <a:r>
              <a:rPr lang="cs-CZ" sz="1800" dirty="0" err="1"/>
              <a:t>pre</a:t>
            </a:r>
            <a:r>
              <a:rPr lang="cs-CZ" sz="1800" dirty="0"/>
              <a:t>-school </a:t>
            </a:r>
            <a:r>
              <a:rPr lang="cs-CZ" sz="1800" dirty="0" err="1"/>
              <a:t>education</a:t>
            </a:r>
            <a:r>
              <a:rPr lang="cs-CZ" sz="1800" dirty="0"/>
              <a:t>, basic </a:t>
            </a:r>
            <a:r>
              <a:rPr lang="cs-CZ" sz="1800" dirty="0" err="1"/>
              <a:t>education</a:t>
            </a:r>
            <a:r>
              <a:rPr lang="cs-CZ" sz="1800" dirty="0"/>
              <a:t> and </a:t>
            </a:r>
            <a:r>
              <a:rPr lang="cs-CZ" sz="1800" dirty="0" err="1"/>
              <a:t>secondary</a:t>
            </a:r>
            <a:r>
              <a:rPr lang="cs-CZ" sz="1800" dirty="0"/>
              <a:t> </a:t>
            </a:r>
            <a:r>
              <a:rPr lang="cs-CZ" sz="1800" dirty="0" err="1"/>
              <a:t>education</a:t>
            </a:r>
            <a:r>
              <a:rPr lang="cs-CZ" sz="1800" dirty="0"/>
              <a:t> (for </a:t>
            </a:r>
            <a:r>
              <a:rPr lang="cs-CZ" sz="1800" dirty="0" err="1"/>
              <a:t>pupils</a:t>
            </a:r>
            <a:r>
              <a:rPr lang="cs-CZ" sz="1800" dirty="0"/>
              <a:t> and students </a:t>
            </a:r>
            <a:r>
              <a:rPr lang="cs-CZ" sz="1800" dirty="0" err="1"/>
              <a:t>from</a:t>
            </a:r>
            <a:r>
              <a:rPr lang="cs-CZ" sz="1800" dirty="0"/>
              <a:t> 3 to 19 </a:t>
            </a:r>
            <a:r>
              <a:rPr lang="cs-CZ" sz="1800" dirty="0" err="1"/>
              <a:t>years</a:t>
            </a:r>
            <a:r>
              <a:rPr lang="cs-CZ" sz="1800" dirty="0"/>
              <a:t> </a:t>
            </a:r>
            <a:r>
              <a:rPr lang="cs-CZ" sz="1800" dirty="0" err="1"/>
              <a:t>of</a:t>
            </a:r>
            <a:r>
              <a:rPr lang="cs-CZ" sz="1800" dirty="0"/>
              <a:t> </a:t>
            </a:r>
            <a:r>
              <a:rPr lang="cs-CZ" sz="1800" dirty="0" err="1"/>
              <a:t>age</a:t>
            </a:r>
            <a:r>
              <a:rPr lang="cs-CZ" sz="1800" dirty="0"/>
              <a:t>)are </a:t>
            </a:r>
            <a:r>
              <a:rPr lang="cs-CZ" sz="1800" dirty="0" err="1"/>
              <a:t>based</a:t>
            </a:r>
            <a:r>
              <a:rPr lang="cs-CZ" sz="1800" dirty="0"/>
              <a:t> on a </a:t>
            </a:r>
            <a:r>
              <a:rPr lang="cs-CZ" sz="1800" dirty="0" err="1"/>
              <a:t>new</a:t>
            </a:r>
            <a:r>
              <a:rPr lang="cs-CZ" sz="1800" dirty="0"/>
              <a:t> </a:t>
            </a:r>
            <a:r>
              <a:rPr lang="cs-CZ" sz="1800" dirty="0" err="1"/>
              <a:t>education</a:t>
            </a:r>
            <a:r>
              <a:rPr lang="cs-CZ" sz="1800" dirty="0"/>
              <a:t> strategy, </a:t>
            </a:r>
            <a:r>
              <a:rPr lang="cs-CZ" sz="1800" dirty="0" err="1"/>
              <a:t>stressing</a:t>
            </a:r>
            <a:r>
              <a:rPr lang="cs-CZ" sz="1800" dirty="0"/>
              <a:t> </a:t>
            </a:r>
            <a:r>
              <a:rPr lang="cs-CZ" sz="1800" dirty="0" err="1"/>
              <a:t>key</a:t>
            </a:r>
            <a:r>
              <a:rPr lang="cs-CZ" sz="1800" dirty="0"/>
              <a:t> </a:t>
            </a:r>
            <a:r>
              <a:rPr lang="cs-CZ" sz="1800" dirty="0" err="1"/>
              <a:t>competencies</a:t>
            </a:r>
            <a:r>
              <a:rPr lang="cs-CZ" sz="1800" dirty="0"/>
              <a:t>, </a:t>
            </a:r>
            <a:r>
              <a:rPr lang="cs-CZ" sz="1800" dirty="0" err="1"/>
              <a:t>their</a:t>
            </a:r>
            <a:r>
              <a:rPr lang="cs-CZ" sz="1800" dirty="0"/>
              <a:t> </a:t>
            </a:r>
            <a:r>
              <a:rPr lang="cs-CZ" sz="1800" dirty="0" err="1"/>
              <a:t>interlinking</a:t>
            </a:r>
            <a:r>
              <a:rPr lang="cs-CZ" sz="1800" dirty="0"/>
              <a:t> with</a:t>
            </a:r>
          </a:p>
          <a:p>
            <a:r>
              <a:rPr lang="en-US" sz="1800" dirty="0" smtClean="0"/>
              <a:t>are </a:t>
            </a:r>
            <a:r>
              <a:rPr lang="en-US" sz="1800" dirty="0"/>
              <a:t>based on a new education strategy, stressing key competencies, their interlinking with educational contents and the application of acquired knowledge and skills in practical life; </a:t>
            </a:r>
            <a:endParaRPr lang="cs-CZ" sz="1800" dirty="0" smtClean="0"/>
          </a:p>
          <a:p>
            <a:r>
              <a:rPr lang="en-US" sz="1800" dirty="0" smtClean="0"/>
              <a:t>build </a:t>
            </a:r>
            <a:r>
              <a:rPr lang="en-US" sz="1800" dirty="0"/>
              <a:t>on the concept of life-long learning </a:t>
            </a:r>
            <a:endParaRPr lang="cs-CZ" sz="1800" dirty="0" smtClean="0"/>
          </a:p>
          <a:p>
            <a:r>
              <a:rPr lang="cs-CZ" sz="1800" dirty="0" smtClean="0"/>
              <a:t>f</a:t>
            </a:r>
            <a:r>
              <a:rPr lang="en-US" sz="1800" dirty="0" err="1" smtClean="0"/>
              <a:t>ormulate</a:t>
            </a:r>
            <a:r>
              <a:rPr lang="en-US" sz="1800" dirty="0" smtClean="0"/>
              <a:t> </a:t>
            </a:r>
            <a:r>
              <a:rPr lang="en-US" sz="1800" dirty="0"/>
              <a:t>the expected level of education that should have been attained by all students who have completed the educational stage in question </a:t>
            </a:r>
            <a:endParaRPr lang="cs-CZ" sz="1800" dirty="0" smtClean="0"/>
          </a:p>
          <a:p>
            <a:r>
              <a:rPr lang="en-US" sz="1800" dirty="0" smtClean="0"/>
              <a:t>promote </a:t>
            </a:r>
            <a:r>
              <a:rPr lang="en-US" sz="1800" dirty="0"/>
              <a:t>the educational autonomy of schools as well as teachers’ professional responsibility for the outcomes of the educational </a:t>
            </a:r>
            <a:r>
              <a:rPr lang="en-US" sz="1800" dirty="0" smtClean="0"/>
              <a:t>process</a:t>
            </a:r>
            <a:endParaRPr lang="cs-CZ" sz="1800" dirty="0"/>
          </a:p>
        </p:txBody>
      </p:sp>
    </p:spTree>
    <p:extLst>
      <p:ext uri="{BB962C8B-B14F-4D97-AF65-F5344CB8AC3E}">
        <p14:creationId xmlns:p14="http://schemas.microsoft.com/office/powerpoint/2010/main" val="191335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 of basic education</a:t>
            </a:r>
            <a:endParaRPr lang="cs-CZ" dirty="0"/>
          </a:p>
        </p:txBody>
      </p:sp>
      <p:sp>
        <p:nvSpPr>
          <p:cNvPr id="3" name="Zástupný symbol pro obsah 2"/>
          <p:cNvSpPr>
            <a:spLocks noGrp="1"/>
          </p:cNvSpPr>
          <p:nvPr>
            <p:ph sz="quarter" idx="1"/>
          </p:nvPr>
        </p:nvSpPr>
        <p:spPr>
          <a:xfrm>
            <a:off x="540000" y="1610520"/>
            <a:ext cx="8064900" cy="4139998"/>
          </a:xfrm>
        </p:spPr>
        <p:txBody>
          <a:bodyPr>
            <a:noAutofit/>
          </a:bodyPr>
          <a:lstStyle/>
          <a:p>
            <a:r>
              <a:rPr lang="en-GB" sz="1800" dirty="0"/>
              <a:t>Create preconditions for pupils to acquire basic learning strategies and motivate them to life-long </a:t>
            </a:r>
            <a:r>
              <a:rPr lang="en-GB" sz="1800" dirty="0" smtClean="0"/>
              <a:t>learning</a:t>
            </a:r>
            <a:endParaRPr lang="cs-CZ" sz="1800" dirty="0"/>
          </a:p>
          <a:p>
            <a:r>
              <a:rPr lang="en-GB" sz="1800" dirty="0"/>
              <a:t>Stimulate and encourage pupils to creative thinking, logical reasoning and problem </a:t>
            </a:r>
            <a:r>
              <a:rPr lang="en-GB" sz="1800" dirty="0" smtClean="0"/>
              <a:t>solving</a:t>
            </a:r>
            <a:endParaRPr lang="cs-CZ" sz="1800" dirty="0"/>
          </a:p>
          <a:p>
            <a:r>
              <a:rPr lang="en-GB" sz="1800" dirty="0"/>
              <a:t>Guide pupils to engage in efficient, effective, open communication on all aspects of their </a:t>
            </a:r>
            <a:r>
              <a:rPr lang="en-GB" sz="1800" dirty="0" smtClean="0"/>
              <a:t>life</a:t>
            </a:r>
            <a:endParaRPr lang="cs-CZ" sz="1800" dirty="0"/>
          </a:p>
          <a:p>
            <a:r>
              <a:rPr lang="en-GB" sz="1800" dirty="0"/>
              <a:t>Develop pupils’ abilities to cooperate and to value their own work and achievements as well as the work and achievements of </a:t>
            </a:r>
            <a:r>
              <a:rPr lang="en-GB" sz="1800" dirty="0" smtClean="0"/>
              <a:t>others</a:t>
            </a:r>
            <a:endParaRPr lang="cs-CZ" sz="1800" dirty="0"/>
          </a:p>
          <a:p>
            <a:r>
              <a:rPr lang="en-GB" sz="1800" dirty="0"/>
              <a:t>Guide pupils so that they should become free and responsible individuals who exercise their rights and meet their </a:t>
            </a:r>
            <a:r>
              <a:rPr lang="en-GB" sz="1800" dirty="0" smtClean="0"/>
              <a:t>obligations</a:t>
            </a:r>
            <a:endParaRPr lang="cs-CZ" sz="1800" dirty="0"/>
          </a:p>
          <a:p>
            <a:r>
              <a:rPr lang="en-GB" sz="1800" dirty="0"/>
              <a:t>Induce in pupils the urge to express positive feelings and emotions in their behaviour, ways of acting and when experiencing important situations in their lives; develop in them sensitivity and responsiveness towards other people, the environment and </a:t>
            </a:r>
            <a:r>
              <a:rPr lang="en-GB" sz="1800" dirty="0" smtClean="0"/>
              <a:t>nature</a:t>
            </a:r>
            <a:endParaRPr lang="cs-CZ" sz="1800" dirty="0"/>
          </a:p>
          <a:p>
            <a:endParaRPr lang="cs-CZ" sz="2000" dirty="0"/>
          </a:p>
        </p:txBody>
      </p:sp>
    </p:spTree>
    <p:extLst>
      <p:ext uri="{BB962C8B-B14F-4D97-AF65-F5344CB8AC3E}">
        <p14:creationId xmlns:p14="http://schemas.microsoft.com/office/powerpoint/2010/main" val="5675923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 of basic education</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en-GB" sz="2600" dirty="0" smtClean="0"/>
              <a:t>Teach pupils to actively develop and protect their physical, mental and social health and to be responsible for it</a:t>
            </a:r>
            <a:endParaRPr lang="cs-CZ" sz="2600" dirty="0" smtClean="0"/>
          </a:p>
          <a:p>
            <a:pPr>
              <a:buNone/>
            </a:pPr>
            <a:endParaRPr lang="cs-CZ" sz="2600" dirty="0" smtClean="0"/>
          </a:p>
          <a:p>
            <a:r>
              <a:rPr lang="en-GB" sz="2600" dirty="0" smtClean="0"/>
              <a:t>Guide pupils to tolerance and consideration for other people, to a respect for their culture and spiritual values; teach pupils to live together with others</a:t>
            </a:r>
            <a:endParaRPr lang="cs-CZ" sz="2600" dirty="0" smtClean="0"/>
          </a:p>
          <a:p>
            <a:pPr>
              <a:buNone/>
            </a:pPr>
            <a:endParaRPr lang="cs-CZ" sz="2600" dirty="0" smtClean="0"/>
          </a:p>
          <a:p>
            <a:r>
              <a:rPr lang="en-GB" sz="2600" dirty="0" smtClean="0"/>
              <a:t>Help pupils to discover and develop their own abilities and skills in the context of actual opportunities and to use their abilities and skills in combination with their acquired knowledge when making decisions regarding the aims of their own life and profession</a:t>
            </a:r>
            <a:r>
              <a:rPr lang="en-GB" b="1" dirty="0" smtClean="0"/>
              <a:t/>
            </a:r>
            <a:br>
              <a:rPr lang="en-GB" b="1" dirty="0" smtClean="0"/>
            </a:br>
            <a:endParaRPr lang="cs-CZ" dirty="0"/>
          </a:p>
        </p:txBody>
      </p:sp>
    </p:spTree>
    <p:extLst>
      <p:ext uri="{BB962C8B-B14F-4D97-AF65-F5344CB8AC3E}">
        <p14:creationId xmlns:p14="http://schemas.microsoft.com/office/powerpoint/2010/main" val="3821390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Educational</a:t>
            </a:r>
            <a:r>
              <a:rPr lang="cs-CZ" b="1" dirty="0"/>
              <a:t> </a:t>
            </a:r>
            <a:r>
              <a:rPr lang="cs-CZ" b="1" dirty="0" err="1"/>
              <a:t>fields</a:t>
            </a:r>
            <a:endParaRPr lang="cs-CZ" dirty="0"/>
          </a:p>
        </p:txBody>
      </p:sp>
      <p:sp>
        <p:nvSpPr>
          <p:cNvPr id="3" name="Zástupný symbol pro obsah 2"/>
          <p:cNvSpPr>
            <a:spLocks noGrp="1"/>
          </p:cNvSpPr>
          <p:nvPr>
            <p:ph sz="quarter" idx="1"/>
          </p:nvPr>
        </p:nvSpPr>
        <p:spPr/>
        <p:txBody>
          <a:bodyPr>
            <a:normAutofit fontScale="92500"/>
          </a:bodyPr>
          <a:lstStyle/>
          <a:p>
            <a:r>
              <a:rPr lang="cs-CZ" b="1" dirty="0" err="1"/>
              <a:t>Language</a:t>
            </a:r>
            <a:r>
              <a:rPr lang="cs-CZ" b="1" dirty="0"/>
              <a:t> </a:t>
            </a:r>
            <a:r>
              <a:rPr lang="cs-CZ" b="1" dirty="0" err="1"/>
              <a:t>and</a:t>
            </a:r>
            <a:r>
              <a:rPr lang="cs-CZ" b="1" dirty="0"/>
              <a:t> </a:t>
            </a:r>
            <a:r>
              <a:rPr lang="cs-CZ" b="1" dirty="0" err="1"/>
              <a:t>Language</a:t>
            </a:r>
            <a:r>
              <a:rPr lang="cs-CZ" b="1" dirty="0"/>
              <a:t> </a:t>
            </a:r>
            <a:r>
              <a:rPr lang="cs-CZ" b="1" dirty="0" err="1"/>
              <a:t>Communication</a:t>
            </a:r>
            <a:r>
              <a:rPr lang="cs-CZ" b="1" dirty="0"/>
              <a:t> </a:t>
            </a:r>
            <a:r>
              <a:rPr lang="cs-CZ" dirty="0"/>
              <a:t>(</a:t>
            </a:r>
            <a:r>
              <a:rPr lang="cs-CZ" i="1" dirty="0" err="1"/>
              <a:t>Czech</a:t>
            </a:r>
            <a:r>
              <a:rPr lang="cs-CZ" i="1" dirty="0"/>
              <a:t> </a:t>
            </a:r>
            <a:r>
              <a:rPr lang="cs-CZ" i="1" dirty="0" err="1"/>
              <a:t>Language</a:t>
            </a:r>
            <a:r>
              <a:rPr lang="cs-CZ" i="1" dirty="0"/>
              <a:t> </a:t>
            </a:r>
            <a:r>
              <a:rPr lang="cs-CZ" i="1" dirty="0" err="1"/>
              <a:t>and</a:t>
            </a:r>
            <a:r>
              <a:rPr lang="cs-CZ" i="1" dirty="0"/>
              <a:t> </a:t>
            </a:r>
            <a:r>
              <a:rPr lang="cs-CZ" i="1" dirty="0" err="1"/>
              <a:t>Literature</a:t>
            </a:r>
            <a:r>
              <a:rPr lang="cs-CZ" i="1" dirty="0"/>
              <a:t>, </a:t>
            </a:r>
            <a:r>
              <a:rPr lang="cs-CZ" i="1" dirty="0" err="1"/>
              <a:t>Foreign</a:t>
            </a:r>
            <a:r>
              <a:rPr lang="cs-CZ" i="1" dirty="0"/>
              <a:t> </a:t>
            </a:r>
            <a:r>
              <a:rPr lang="cs-CZ" i="1" dirty="0" err="1"/>
              <a:t>Language</a:t>
            </a:r>
            <a:r>
              <a:rPr lang="cs-CZ" dirty="0"/>
              <a:t>)</a:t>
            </a:r>
          </a:p>
          <a:p>
            <a:r>
              <a:rPr lang="cs-CZ" b="1" dirty="0" err="1"/>
              <a:t>Mathematics</a:t>
            </a:r>
            <a:r>
              <a:rPr lang="cs-CZ" b="1" dirty="0"/>
              <a:t> </a:t>
            </a:r>
            <a:r>
              <a:rPr lang="cs-CZ" b="1" dirty="0" err="1"/>
              <a:t>and</a:t>
            </a:r>
            <a:r>
              <a:rPr lang="cs-CZ" b="1" dirty="0"/>
              <a:t> </a:t>
            </a:r>
            <a:r>
              <a:rPr lang="cs-CZ" b="1" dirty="0" err="1"/>
              <a:t>Its</a:t>
            </a:r>
            <a:r>
              <a:rPr lang="cs-CZ" b="1" dirty="0"/>
              <a:t> </a:t>
            </a:r>
            <a:r>
              <a:rPr lang="cs-CZ" b="1" dirty="0" err="1"/>
              <a:t>Applications</a:t>
            </a:r>
            <a:r>
              <a:rPr lang="cs-CZ" b="1" dirty="0"/>
              <a:t> </a:t>
            </a:r>
            <a:r>
              <a:rPr lang="cs-CZ" i="1" dirty="0"/>
              <a:t>(</a:t>
            </a:r>
            <a:r>
              <a:rPr lang="cs-CZ" i="1" dirty="0" err="1"/>
              <a:t>Mathematics</a:t>
            </a:r>
            <a:r>
              <a:rPr lang="cs-CZ" i="1" dirty="0"/>
              <a:t> </a:t>
            </a:r>
            <a:r>
              <a:rPr lang="cs-CZ" i="1" dirty="0" err="1"/>
              <a:t>and</a:t>
            </a:r>
            <a:r>
              <a:rPr lang="cs-CZ" i="1" dirty="0"/>
              <a:t> </a:t>
            </a:r>
            <a:r>
              <a:rPr lang="cs-CZ" i="1" dirty="0" err="1"/>
              <a:t>Its</a:t>
            </a:r>
            <a:r>
              <a:rPr lang="cs-CZ" i="1" dirty="0"/>
              <a:t> </a:t>
            </a:r>
            <a:r>
              <a:rPr lang="cs-CZ" i="1" dirty="0" err="1"/>
              <a:t>Applications</a:t>
            </a:r>
            <a:r>
              <a:rPr lang="cs-CZ" i="1" dirty="0"/>
              <a:t>)</a:t>
            </a:r>
            <a:endParaRPr lang="cs-CZ" dirty="0"/>
          </a:p>
          <a:p>
            <a:r>
              <a:rPr lang="cs-CZ" b="1" dirty="0" err="1"/>
              <a:t>Information</a:t>
            </a:r>
            <a:r>
              <a:rPr lang="cs-CZ" b="1" dirty="0"/>
              <a:t> </a:t>
            </a:r>
            <a:r>
              <a:rPr lang="cs-CZ" b="1" dirty="0" err="1"/>
              <a:t>and</a:t>
            </a:r>
            <a:r>
              <a:rPr lang="cs-CZ" b="1" dirty="0"/>
              <a:t> </a:t>
            </a:r>
            <a:r>
              <a:rPr lang="cs-CZ" b="1" dirty="0" err="1"/>
              <a:t>Communication</a:t>
            </a:r>
            <a:r>
              <a:rPr lang="cs-CZ" b="1" dirty="0"/>
              <a:t> Technologies </a:t>
            </a:r>
            <a:r>
              <a:rPr lang="cs-CZ" dirty="0"/>
              <a:t>(</a:t>
            </a:r>
            <a:r>
              <a:rPr lang="cs-CZ" i="1" dirty="0" err="1"/>
              <a:t>Information</a:t>
            </a:r>
            <a:r>
              <a:rPr lang="cs-CZ" i="1" dirty="0"/>
              <a:t> </a:t>
            </a:r>
            <a:r>
              <a:rPr lang="cs-CZ" i="1" dirty="0" err="1"/>
              <a:t>and</a:t>
            </a:r>
            <a:r>
              <a:rPr lang="cs-CZ" i="1" dirty="0"/>
              <a:t> </a:t>
            </a:r>
            <a:r>
              <a:rPr lang="cs-CZ" i="1" dirty="0" err="1"/>
              <a:t>Communication</a:t>
            </a:r>
            <a:r>
              <a:rPr lang="cs-CZ" i="1" dirty="0"/>
              <a:t> Technologies</a:t>
            </a:r>
            <a:r>
              <a:rPr lang="cs-CZ" dirty="0"/>
              <a:t>)</a:t>
            </a:r>
          </a:p>
          <a:p>
            <a:r>
              <a:rPr lang="cs-CZ" b="1" dirty="0" err="1"/>
              <a:t>Humans</a:t>
            </a:r>
            <a:r>
              <a:rPr lang="cs-CZ" b="1" dirty="0"/>
              <a:t> </a:t>
            </a:r>
            <a:r>
              <a:rPr lang="cs-CZ" b="1" dirty="0" err="1"/>
              <a:t>and</a:t>
            </a:r>
            <a:r>
              <a:rPr lang="cs-CZ" b="1" dirty="0"/>
              <a:t> </a:t>
            </a:r>
            <a:r>
              <a:rPr lang="cs-CZ" b="1" dirty="0" err="1"/>
              <a:t>Their</a:t>
            </a:r>
            <a:r>
              <a:rPr lang="cs-CZ" b="1" dirty="0"/>
              <a:t> </a:t>
            </a:r>
            <a:r>
              <a:rPr lang="cs-CZ" b="1" dirty="0" err="1"/>
              <a:t>World</a:t>
            </a:r>
            <a:r>
              <a:rPr lang="cs-CZ" b="1" dirty="0"/>
              <a:t> </a:t>
            </a:r>
            <a:r>
              <a:rPr lang="cs-CZ" dirty="0"/>
              <a:t>(</a:t>
            </a:r>
            <a:r>
              <a:rPr lang="cs-CZ" i="1" dirty="0" err="1"/>
              <a:t>Humans</a:t>
            </a:r>
            <a:r>
              <a:rPr lang="cs-CZ" i="1" dirty="0"/>
              <a:t> </a:t>
            </a:r>
            <a:r>
              <a:rPr lang="cs-CZ" i="1" dirty="0" err="1"/>
              <a:t>and</a:t>
            </a:r>
            <a:r>
              <a:rPr lang="cs-CZ" i="1" dirty="0"/>
              <a:t> </a:t>
            </a:r>
            <a:r>
              <a:rPr lang="cs-CZ" i="1" dirty="0" err="1"/>
              <a:t>their</a:t>
            </a:r>
            <a:r>
              <a:rPr lang="cs-CZ" i="1" dirty="0"/>
              <a:t> </a:t>
            </a:r>
            <a:r>
              <a:rPr lang="cs-CZ" i="1" dirty="0" err="1"/>
              <a:t>World</a:t>
            </a:r>
            <a:r>
              <a:rPr lang="cs-CZ" dirty="0"/>
              <a:t>)</a:t>
            </a:r>
          </a:p>
          <a:p>
            <a:r>
              <a:rPr lang="cs-CZ" b="1" dirty="0" err="1"/>
              <a:t>Humans</a:t>
            </a:r>
            <a:r>
              <a:rPr lang="cs-CZ" b="1" dirty="0"/>
              <a:t> </a:t>
            </a:r>
            <a:r>
              <a:rPr lang="cs-CZ" b="1" dirty="0" err="1"/>
              <a:t>and</a:t>
            </a:r>
            <a:r>
              <a:rPr lang="cs-CZ" b="1" dirty="0"/>
              <a:t> Society </a:t>
            </a:r>
            <a:r>
              <a:rPr lang="cs-CZ" dirty="0"/>
              <a:t>(</a:t>
            </a:r>
            <a:r>
              <a:rPr lang="cs-CZ" i="1" dirty="0" err="1"/>
              <a:t>History</a:t>
            </a:r>
            <a:r>
              <a:rPr lang="cs-CZ" i="1" dirty="0"/>
              <a:t>, </a:t>
            </a:r>
            <a:r>
              <a:rPr lang="cs-CZ" i="1" dirty="0" err="1"/>
              <a:t>Civic</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Nature</a:t>
            </a:r>
            <a:r>
              <a:rPr lang="cs-CZ" b="1" dirty="0"/>
              <a:t> </a:t>
            </a:r>
            <a:r>
              <a:rPr lang="cs-CZ" dirty="0"/>
              <a:t>(</a:t>
            </a:r>
            <a:r>
              <a:rPr lang="cs-CZ" i="1" dirty="0" err="1"/>
              <a:t>Physics</a:t>
            </a:r>
            <a:r>
              <a:rPr lang="cs-CZ" i="1" dirty="0"/>
              <a:t>, </a:t>
            </a:r>
            <a:r>
              <a:rPr lang="cs-CZ" i="1" dirty="0" err="1"/>
              <a:t>Chemistry</a:t>
            </a:r>
            <a:r>
              <a:rPr lang="cs-CZ" i="1" dirty="0"/>
              <a:t>, </a:t>
            </a:r>
            <a:r>
              <a:rPr lang="cs-CZ" i="1" dirty="0" err="1"/>
              <a:t>Natural</a:t>
            </a:r>
            <a:r>
              <a:rPr lang="cs-CZ" i="1" dirty="0"/>
              <a:t> </a:t>
            </a:r>
            <a:r>
              <a:rPr lang="cs-CZ" i="1" dirty="0" err="1"/>
              <a:t>Sciences</a:t>
            </a:r>
            <a:r>
              <a:rPr lang="cs-CZ" i="1" dirty="0"/>
              <a:t>, </a:t>
            </a:r>
            <a:r>
              <a:rPr lang="cs-CZ" i="1" dirty="0" err="1"/>
              <a:t>Geography</a:t>
            </a:r>
            <a:r>
              <a:rPr lang="cs-CZ" dirty="0"/>
              <a:t>)</a:t>
            </a:r>
          </a:p>
          <a:p>
            <a:r>
              <a:rPr lang="cs-CZ" b="1" dirty="0" err="1"/>
              <a:t>Arts</a:t>
            </a:r>
            <a:r>
              <a:rPr lang="cs-CZ" b="1" dirty="0"/>
              <a:t> </a:t>
            </a:r>
            <a:r>
              <a:rPr lang="cs-CZ" b="1" dirty="0" err="1"/>
              <a:t>and</a:t>
            </a:r>
            <a:r>
              <a:rPr lang="cs-CZ" b="1" dirty="0"/>
              <a:t> </a:t>
            </a:r>
            <a:r>
              <a:rPr lang="cs-CZ" b="1" dirty="0" err="1"/>
              <a:t>Culture</a:t>
            </a:r>
            <a:r>
              <a:rPr lang="cs-CZ" b="1" dirty="0"/>
              <a:t> </a:t>
            </a:r>
            <a:r>
              <a:rPr lang="cs-CZ" dirty="0"/>
              <a:t>(</a:t>
            </a:r>
            <a:r>
              <a:rPr lang="cs-CZ" i="1" dirty="0"/>
              <a:t>Music, Fine </a:t>
            </a:r>
            <a:r>
              <a:rPr lang="cs-CZ" i="1" dirty="0" err="1"/>
              <a:t>Art</a:t>
            </a:r>
            <a:r>
              <a:rPr lang="cs-CZ" dirty="0"/>
              <a:t>)</a:t>
            </a:r>
          </a:p>
          <a:p>
            <a:r>
              <a:rPr lang="cs-CZ" b="1" dirty="0" err="1"/>
              <a:t>Humans</a:t>
            </a:r>
            <a:r>
              <a:rPr lang="cs-CZ" b="1" dirty="0"/>
              <a:t> </a:t>
            </a:r>
            <a:r>
              <a:rPr lang="cs-CZ" b="1" dirty="0" err="1"/>
              <a:t>and</a:t>
            </a:r>
            <a:r>
              <a:rPr lang="cs-CZ" b="1" dirty="0"/>
              <a:t> </a:t>
            </a:r>
            <a:r>
              <a:rPr lang="cs-CZ" b="1" dirty="0" err="1"/>
              <a:t>Health</a:t>
            </a:r>
            <a:r>
              <a:rPr lang="cs-CZ" b="1" dirty="0"/>
              <a:t> </a:t>
            </a:r>
            <a:r>
              <a:rPr lang="cs-CZ" dirty="0"/>
              <a:t>(</a:t>
            </a:r>
            <a:r>
              <a:rPr lang="cs-CZ" i="1" dirty="0" err="1"/>
              <a:t>Health</a:t>
            </a:r>
            <a:r>
              <a:rPr lang="cs-CZ" i="1" dirty="0"/>
              <a:t> </a:t>
            </a:r>
            <a:r>
              <a:rPr lang="cs-CZ" i="1" dirty="0" err="1"/>
              <a:t>Education</a:t>
            </a:r>
            <a:r>
              <a:rPr lang="cs-CZ" i="1" dirty="0"/>
              <a:t>, </a:t>
            </a:r>
            <a:r>
              <a:rPr lang="cs-CZ" i="1" dirty="0" err="1"/>
              <a:t>Physical</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the</a:t>
            </a:r>
            <a:r>
              <a:rPr lang="cs-CZ" b="1" dirty="0"/>
              <a:t> </a:t>
            </a:r>
            <a:r>
              <a:rPr lang="cs-CZ" b="1" dirty="0" err="1"/>
              <a:t>World</a:t>
            </a:r>
            <a:r>
              <a:rPr lang="cs-CZ" b="1" dirty="0"/>
              <a:t> </a:t>
            </a:r>
            <a:r>
              <a:rPr lang="cs-CZ" b="1" dirty="0" err="1"/>
              <a:t>of</a:t>
            </a:r>
            <a:r>
              <a:rPr lang="cs-CZ" b="1" dirty="0"/>
              <a:t> </a:t>
            </a:r>
            <a:r>
              <a:rPr lang="cs-CZ" b="1" dirty="0" err="1"/>
              <a:t>Work</a:t>
            </a:r>
            <a:r>
              <a:rPr lang="cs-CZ" b="1" dirty="0"/>
              <a:t> </a:t>
            </a:r>
            <a:r>
              <a:rPr lang="cs-CZ" i="1" dirty="0"/>
              <a:t>(</a:t>
            </a:r>
            <a:r>
              <a:rPr lang="cs-CZ" i="1" dirty="0" err="1"/>
              <a:t>Humans</a:t>
            </a:r>
            <a:r>
              <a:rPr lang="cs-CZ" i="1" dirty="0"/>
              <a:t> </a:t>
            </a:r>
            <a:r>
              <a:rPr lang="cs-CZ" i="1" dirty="0" err="1"/>
              <a:t>and</a:t>
            </a:r>
            <a:r>
              <a:rPr lang="cs-CZ" i="1" dirty="0"/>
              <a:t> </a:t>
            </a:r>
            <a:r>
              <a:rPr lang="cs-CZ" i="1" dirty="0" err="1"/>
              <a:t>The</a:t>
            </a:r>
            <a:r>
              <a:rPr lang="cs-CZ" i="1" dirty="0"/>
              <a:t> </a:t>
            </a:r>
            <a:r>
              <a:rPr lang="cs-CZ" i="1" dirty="0" err="1"/>
              <a:t>World</a:t>
            </a:r>
            <a:r>
              <a:rPr lang="cs-CZ" i="1" dirty="0"/>
              <a:t> </a:t>
            </a:r>
            <a:r>
              <a:rPr lang="cs-CZ" i="1" dirty="0" err="1"/>
              <a:t>of</a:t>
            </a:r>
            <a:r>
              <a:rPr lang="cs-CZ" i="1" dirty="0"/>
              <a:t> </a:t>
            </a:r>
            <a:r>
              <a:rPr lang="cs-CZ" i="1" dirty="0" err="1"/>
              <a:t>Work</a:t>
            </a:r>
            <a:r>
              <a:rPr lang="cs-CZ" i="1" dirty="0"/>
              <a:t>)</a:t>
            </a:r>
            <a:endParaRPr lang="cs-CZ" dirty="0"/>
          </a:p>
          <a:p>
            <a:pPr>
              <a:buNone/>
            </a:pPr>
            <a:endParaRPr lang="cs-CZ" dirty="0"/>
          </a:p>
        </p:txBody>
      </p:sp>
    </p:spTree>
    <p:extLst>
      <p:ext uri="{BB962C8B-B14F-4D97-AF65-F5344CB8AC3E}">
        <p14:creationId xmlns:p14="http://schemas.microsoft.com/office/powerpoint/2010/main" val="1952057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t>Key</a:t>
            </a:r>
            <a:r>
              <a:rPr lang="cs-CZ" b="1" dirty="0"/>
              <a:t> </a:t>
            </a:r>
            <a:r>
              <a:rPr lang="cs-CZ" b="1" dirty="0" err="1"/>
              <a:t>competencies</a:t>
            </a:r>
            <a:r>
              <a:rPr lang="cs-CZ" dirty="0"/>
              <a:t/>
            </a:r>
            <a:br>
              <a:rPr lang="cs-CZ" dirty="0"/>
            </a:br>
            <a:endParaRPr lang="cs-CZ" dirty="0"/>
          </a:p>
        </p:txBody>
      </p:sp>
      <p:sp>
        <p:nvSpPr>
          <p:cNvPr id="3" name="Zástupný symbol pro obsah 2"/>
          <p:cNvSpPr>
            <a:spLocks noGrp="1"/>
          </p:cNvSpPr>
          <p:nvPr>
            <p:ph sz="quarter" idx="1"/>
          </p:nvPr>
        </p:nvSpPr>
        <p:spPr/>
        <p:txBody>
          <a:bodyPr/>
          <a:lstStyle/>
          <a:p>
            <a:r>
              <a:rPr lang="cs-CZ" dirty="0" err="1"/>
              <a:t>learning</a:t>
            </a:r>
            <a:r>
              <a:rPr lang="cs-CZ" dirty="0"/>
              <a:t> </a:t>
            </a:r>
            <a:r>
              <a:rPr lang="cs-CZ" dirty="0" err="1"/>
              <a:t>competencies</a:t>
            </a:r>
            <a:r>
              <a:rPr lang="cs-CZ" dirty="0"/>
              <a:t>; </a:t>
            </a:r>
          </a:p>
          <a:p>
            <a:r>
              <a:rPr lang="cs-CZ" dirty="0" err="1"/>
              <a:t>problem</a:t>
            </a:r>
            <a:r>
              <a:rPr lang="cs-CZ" dirty="0"/>
              <a:t>-</a:t>
            </a:r>
            <a:r>
              <a:rPr lang="cs-CZ" dirty="0" err="1"/>
              <a:t>solving</a:t>
            </a:r>
            <a:r>
              <a:rPr lang="cs-CZ" dirty="0"/>
              <a:t> </a:t>
            </a:r>
            <a:r>
              <a:rPr lang="cs-CZ" dirty="0" err="1"/>
              <a:t>competencies</a:t>
            </a:r>
            <a:r>
              <a:rPr lang="cs-CZ" dirty="0"/>
              <a:t>; </a:t>
            </a:r>
          </a:p>
          <a:p>
            <a:r>
              <a:rPr lang="cs-CZ" dirty="0" err="1"/>
              <a:t>communication</a:t>
            </a:r>
            <a:r>
              <a:rPr lang="cs-CZ" dirty="0"/>
              <a:t> </a:t>
            </a:r>
            <a:r>
              <a:rPr lang="cs-CZ" dirty="0" err="1"/>
              <a:t>competencies</a:t>
            </a:r>
            <a:r>
              <a:rPr lang="cs-CZ" dirty="0"/>
              <a:t>; </a:t>
            </a:r>
          </a:p>
          <a:p>
            <a:r>
              <a:rPr lang="cs-CZ" dirty="0" err="1"/>
              <a:t>social</a:t>
            </a:r>
            <a:r>
              <a:rPr lang="cs-CZ" dirty="0"/>
              <a:t> </a:t>
            </a:r>
            <a:r>
              <a:rPr lang="cs-CZ" dirty="0" err="1"/>
              <a:t>and</a:t>
            </a:r>
            <a:r>
              <a:rPr lang="cs-CZ" dirty="0"/>
              <a:t> </a:t>
            </a:r>
            <a:r>
              <a:rPr lang="cs-CZ" dirty="0" err="1"/>
              <a:t>personal</a:t>
            </a:r>
            <a:r>
              <a:rPr lang="cs-CZ" dirty="0"/>
              <a:t> </a:t>
            </a:r>
            <a:r>
              <a:rPr lang="cs-CZ" dirty="0" err="1"/>
              <a:t>competencies</a:t>
            </a:r>
            <a:r>
              <a:rPr lang="cs-CZ" dirty="0"/>
              <a:t>; </a:t>
            </a:r>
          </a:p>
          <a:p>
            <a:r>
              <a:rPr lang="cs-CZ" dirty="0"/>
              <a:t>civil </a:t>
            </a:r>
            <a:r>
              <a:rPr lang="cs-CZ" dirty="0" err="1"/>
              <a:t>competencies</a:t>
            </a:r>
            <a:r>
              <a:rPr lang="cs-CZ" dirty="0"/>
              <a:t>; </a:t>
            </a:r>
          </a:p>
          <a:p>
            <a:r>
              <a:rPr lang="cs-CZ" dirty="0" err="1"/>
              <a:t>working</a:t>
            </a:r>
            <a:r>
              <a:rPr lang="cs-CZ" dirty="0"/>
              <a:t> </a:t>
            </a:r>
            <a:r>
              <a:rPr lang="cs-CZ" dirty="0" err="1" smtClean="0"/>
              <a:t>competencies</a:t>
            </a:r>
            <a:endParaRPr lang="cs-CZ" dirty="0"/>
          </a:p>
          <a:p>
            <a:pPr>
              <a:buNone/>
            </a:pPr>
            <a:endParaRPr lang="cs-CZ" dirty="0"/>
          </a:p>
        </p:txBody>
      </p:sp>
    </p:spTree>
    <p:extLst>
      <p:ext uri="{BB962C8B-B14F-4D97-AF65-F5344CB8AC3E}">
        <p14:creationId xmlns:p14="http://schemas.microsoft.com/office/powerpoint/2010/main" val="1076844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t>Cross</a:t>
            </a:r>
            <a:r>
              <a:rPr lang="cs-CZ" b="1" dirty="0"/>
              <a:t>-</a:t>
            </a:r>
            <a:r>
              <a:rPr lang="cs-CZ" b="1" dirty="0" err="1"/>
              <a:t>Curricular</a:t>
            </a:r>
            <a:r>
              <a:rPr lang="cs-CZ" b="1" dirty="0"/>
              <a:t> </a:t>
            </a:r>
            <a:r>
              <a:rPr lang="cs-CZ" b="1" dirty="0" err="1"/>
              <a:t>Subjects</a:t>
            </a:r>
            <a:r>
              <a:rPr lang="cs-CZ" dirty="0"/>
              <a:t/>
            </a:r>
            <a:br>
              <a:rPr lang="cs-CZ" dirty="0"/>
            </a:b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b="1" dirty="0" err="1"/>
              <a:t>Cross</a:t>
            </a:r>
            <a:r>
              <a:rPr lang="cs-CZ" b="1" dirty="0"/>
              <a:t>-</a:t>
            </a:r>
            <a:r>
              <a:rPr lang="cs-CZ" b="1" dirty="0" err="1"/>
              <a:t>curricular</a:t>
            </a:r>
            <a:r>
              <a:rPr lang="cs-CZ" b="1" dirty="0"/>
              <a:t> </a:t>
            </a:r>
            <a:r>
              <a:rPr lang="cs-CZ" b="1" dirty="0" err="1"/>
              <a:t>subjects</a:t>
            </a:r>
            <a:r>
              <a:rPr lang="cs-CZ" b="1" dirty="0"/>
              <a:t> </a:t>
            </a:r>
            <a:r>
              <a:rPr lang="cs-CZ" dirty="0"/>
              <a:t>in </a:t>
            </a:r>
            <a:r>
              <a:rPr lang="cs-CZ" dirty="0" err="1"/>
              <a:t>the</a:t>
            </a:r>
            <a:r>
              <a:rPr lang="cs-CZ" dirty="0"/>
              <a:t> FEP BE are </a:t>
            </a:r>
            <a:r>
              <a:rPr lang="cs-CZ" dirty="0" err="1"/>
              <a:t>subjects</a:t>
            </a:r>
            <a:r>
              <a:rPr lang="cs-CZ" dirty="0"/>
              <a:t> </a:t>
            </a:r>
            <a:r>
              <a:rPr lang="cs-CZ" dirty="0" err="1"/>
              <a:t>related</a:t>
            </a:r>
            <a:r>
              <a:rPr lang="cs-CZ" dirty="0"/>
              <a:t> to </a:t>
            </a:r>
            <a:r>
              <a:rPr lang="cs-CZ" dirty="0" err="1"/>
              <a:t>contemporary</a:t>
            </a:r>
            <a:r>
              <a:rPr lang="cs-CZ" dirty="0"/>
              <a:t> </a:t>
            </a:r>
            <a:r>
              <a:rPr lang="cs-CZ" dirty="0" err="1" smtClean="0"/>
              <a:t>present</a:t>
            </a:r>
            <a:r>
              <a:rPr lang="cs-CZ" dirty="0" smtClean="0"/>
              <a:t>-</a:t>
            </a:r>
            <a:r>
              <a:rPr lang="cs-CZ" dirty="0" err="1" smtClean="0"/>
              <a:t>day</a:t>
            </a:r>
            <a:r>
              <a:rPr lang="cs-CZ" dirty="0" smtClean="0"/>
              <a:t> </a:t>
            </a:r>
            <a:r>
              <a:rPr lang="cs-CZ" dirty="0" err="1" smtClean="0"/>
              <a:t>issues</a:t>
            </a:r>
            <a:r>
              <a:rPr lang="cs-CZ" dirty="0" smtClean="0"/>
              <a:t> </a:t>
            </a:r>
            <a:r>
              <a:rPr lang="cs-CZ" dirty="0" err="1"/>
              <a:t>and</a:t>
            </a:r>
            <a:r>
              <a:rPr lang="cs-CZ" dirty="0"/>
              <a:t> </a:t>
            </a:r>
            <a:r>
              <a:rPr lang="cs-CZ" dirty="0" err="1"/>
              <a:t>represent</a:t>
            </a:r>
            <a:r>
              <a:rPr lang="cs-CZ" dirty="0"/>
              <a:t> </a:t>
            </a:r>
            <a:r>
              <a:rPr lang="cs-CZ" dirty="0" err="1"/>
              <a:t>an</a:t>
            </a:r>
            <a:r>
              <a:rPr lang="cs-CZ" dirty="0"/>
              <a:t> </a:t>
            </a:r>
            <a:r>
              <a:rPr lang="cs-CZ" dirty="0" err="1"/>
              <a:t>important</a:t>
            </a:r>
            <a:r>
              <a:rPr lang="cs-CZ" dirty="0"/>
              <a:t> </a:t>
            </a:r>
            <a:r>
              <a:rPr lang="cs-CZ" dirty="0" err="1"/>
              <a:t>and</a:t>
            </a:r>
            <a:r>
              <a:rPr lang="cs-CZ" dirty="0"/>
              <a:t> </a:t>
            </a:r>
            <a:r>
              <a:rPr lang="cs-CZ" dirty="0" err="1"/>
              <a:t>inseparable</a:t>
            </a:r>
            <a:r>
              <a:rPr lang="cs-CZ" dirty="0"/>
              <a:t> part </a:t>
            </a:r>
            <a:r>
              <a:rPr lang="cs-CZ" dirty="0" err="1"/>
              <a:t>of</a:t>
            </a:r>
            <a:r>
              <a:rPr lang="cs-CZ" dirty="0"/>
              <a:t> basic </a:t>
            </a:r>
            <a:r>
              <a:rPr lang="cs-CZ" dirty="0" err="1"/>
              <a:t>education</a:t>
            </a:r>
            <a:r>
              <a:rPr lang="cs-CZ" dirty="0"/>
              <a:t>. </a:t>
            </a:r>
            <a:r>
              <a:rPr lang="cs-CZ" dirty="0" err="1"/>
              <a:t>They</a:t>
            </a:r>
            <a:r>
              <a:rPr lang="cs-CZ" dirty="0"/>
              <a:t> </a:t>
            </a:r>
            <a:r>
              <a:rPr lang="cs-CZ" dirty="0" err="1"/>
              <a:t>represent</a:t>
            </a:r>
            <a:r>
              <a:rPr lang="cs-CZ" dirty="0"/>
              <a:t> </a:t>
            </a:r>
            <a:r>
              <a:rPr lang="cs-CZ" dirty="0" err="1"/>
              <a:t>an</a:t>
            </a:r>
            <a:r>
              <a:rPr lang="cs-CZ" dirty="0"/>
              <a:t> </a:t>
            </a:r>
            <a:r>
              <a:rPr lang="cs-CZ" dirty="0" err="1" smtClean="0"/>
              <a:t>important</a:t>
            </a:r>
            <a:r>
              <a:rPr lang="cs-CZ" dirty="0" smtClean="0"/>
              <a:t> formative </a:t>
            </a:r>
            <a:r>
              <a:rPr lang="cs-CZ" dirty="0"/>
              <a:t>element </a:t>
            </a:r>
            <a:r>
              <a:rPr lang="cs-CZ" dirty="0" err="1"/>
              <a:t>of</a:t>
            </a:r>
            <a:r>
              <a:rPr lang="cs-CZ" dirty="0"/>
              <a:t> basic </a:t>
            </a:r>
            <a:r>
              <a:rPr lang="cs-CZ" dirty="0" err="1"/>
              <a:t>education</a:t>
            </a:r>
            <a:r>
              <a:rPr lang="cs-CZ" dirty="0"/>
              <a:t>. </a:t>
            </a:r>
          </a:p>
          <a:p>
            <a:endParaRPr lang="cs-CZ" dirty="0"/>
          </a:p>
          <a:p>
            <a:r>
              <a:rPr lang="cs-CZ" dirty="0" err="1"/>
              <a:t>This</a:t>
            </a:r>
            <a:r>
              <a:rPr lang="cs-CZ" dirty="0"/>
              <a:t> </a:t>
            </a:r>
            <a:r>
              <a:rPr lang="cs-CZ" dirty="0" err="1"/>
              <a:t>contributes</a:t>
            </a:r>
            <a:r>
              <a:rPr lang="cs-CZ" dirty="0"/>
              <a:t> to </a:t>
            </a:r>
            <a:r>
              <a:rPr lang="cs-CZ" dirty="0" err="1"/>
              <a:t>the</a:t>
            </a:r>
            <a:r>
              <a:rPr lang="cs-CZ" dirty="0"/>
              <a:t> </a:t>
            </a:r>
            <a:r>
              <a:rPr lang="cs-CZ" dirty="0" err="1"/>
              <a:t>pupils’</a:t>
            </a:r>
            <a:r>
              <a:rPr lang="cs-CZ" dirty="0"/>
              <a:t> </a:t>
            </a:r>
            <a:r>
              <a:rPr lang="cs-CZ" dirty="0" err="1"/>
              <a:t>comprehensive</a:t>
            </a:r>
            <a:r>
              <a:rPr lang="cs-CZ" dirty="0"/>
              <a:t> </a:t>
            </a:r>
            <a:r>
              <a:rPr lang="cs-CZ" dirty="0" err="1"/>
              <a:t>education</a:t>
            </a:r>
            <a:r>
              <a:rPr lang="cs-CZ" dirty="0"/>
              <a:t> </a:t>
            </a:r>
            <a:r>
              <a:rPr lang="cs-CZ" dirty="0" err="1"/>
              <a:t>and</a:t>
            </a:r>
            <a:r>
              <a:rPr lang="cs-CZ" dirty="0"/>
              <a:t> </a:t>
            </a:r>
            <a:r>
              <a:rPr lang="cs-CZ" dirty="0" err="1"/>
              <a:t>positively</a:t>
            </a:r>
            <a:r>
              <a:rPr lang="cs-CZ" dirty="0"/>
              <a:t> </a:t>
            </a:r>
            <a:r>
              <a:rPr lang="cs-CZ" dirty="0" err="1"/>
              <a:t>influences</a:t>
            </a:r>
            <a:r>
              <a:rPr lang="cs-CZ" dirty="0"/>
              <a:t> </a:t>
            </a:r>
            <a:r>
              <a:rPr lang="cs-CZ" dirty="0" err="1"/>
              <a:t>the</a:t>
            </a:r>
            <a:r>
              <a:rPr lang="cs-CZ" dirty="0"/>
              <a:t> </a:t>
            </a:r>
            <a:r>
              <a:rPr lang="cs-CZ" dirty="0" err="1"/>
              <a:t>formation</a:t>
            </a:r>
            <a:r>
              <a:rPr lang="cs-CZ" dirty="0"/>
              <a:t> </a:t>
            </a:r>
            <a:r>
              <a:rPr lang="cs-CZ" dirty="0" err="1"/>
              <a:t>and</a:t>
            </a:r>
            <a:r>
              <a:rPr lang="cs-CZ" dirty="0"/>
              <a:t> </a:t>
            </a:r>
            <a:r>
              <a:rPr lang="cs-CZ" dirty="0" err="1"/>
              <a:t>development</a:t>
            </a:r>
            <a:r>
              <a:rPr lang="cs-CZ" dirty="0"/>
              <a:t> </a:t>
            </a:r>
            <a:r>
              <a:rPr lang="cs-CZ" dirty="0" err="1"/>
              <a:t>of</a:t>
            </a:r>
            <a:r>
              <a:rPr lang="cs-CZ" dirty="0"/>
              <a:t> </a:t>
            </a:r>
            <a:r>
              <a:rPr lang="cs-CZ" dirty="0" err="1"/>
              <a:t>their</a:t>
            </a:r>
            <a:r>
              <a:rPr lang="cs-CZ" dirty="0"/>
              <a:t> </a:t>
            </a:r>
            <a:r>
              <a:rPr lang="cs-CZ" dirty="0" err="1"/>
              <a:t>key</a:t>
            </a:r>
            <a:r>
              <a:rPr lang="cs-CZ" dirty="0"/>
              <a:t> </a:t>
            </a:r>
            <a:r>
              <a:rPr lang="cs-CZ" dirty="0" err="1"/>
              <a:t>competencies</a:t>
            </a:r>
            <a:r>
              <a:rPr lang="cs-CZ" dirty="0"/>
              <a:t>.</a:t>
            </a:r>
          </a:p>
          <a:p>
            <a:endParaRPr lang="cs-CZ" dirty="0"/>
          </a:p>
          <a:p>
            <a:r>
              <a:rPr lang="cs-CZ" dirty="0" err="1"/>
              <a:t>Cross</a:t>
            </a:r>
            <a:r>
              <a:rPr lang="cs-CZ" dirty="0"/>
              <a:t>-</a:t>
            </a:r>
            <a:r>
              <a:rPr lang="cs-CZ" dirty="0" err="1"/>
              <a:t>curricular</a:t>
            </a:r>
            <a:r>
              <a:rPr lang="cs-CZ" dirty="0"/>
              <a:t> </a:t>
            </a:r>
            <a:r>
              <a:rPr lang="cs-CZ" dirty="0" err="1"/>
              <a:t>subjects</a:t>
            </a:r>
            <a:r>
              <a:rPr lang="cs-CZ" dirty="0"/>
              <a:t> </a:t>
            </a:r>
            <a:r>
              <a:rPr lang="cs-CZ" dirty="0" err="1"/>
              <a:t>represent</a:t>
            </a:r>
            <a:r>
              <a:rPr lang="cs-CZ" dirty="0"/>
              <a:t> a </a:t>
            </a:r>
            <a:r>
              <a:rPr lang="cs-CZ" i="1" dirty="0" err="1"/>
              <a:t>mandatory</a:t>
            </a:r>
            <a:r>
              <a:rPr lang="cs-CZ" i="1" dirty="0"/>
              <a:t> part </a:t>
            </a:r>
            <a:r>
              <a:rPr lang="cs-CZ" i="1" dirty="0" err="1"/>
              <a:t>of</a:t>
            </a:r>
            <a:r>
              <a:rPr lang="cs-CZ" i="1" dirty="0"/>
              <a:t> basic </a:t>
            </a:r>
            <a:r>
              <a:rPr lang="cs-CZ" i="1" dirty="0" err="1"/>
              <a:t>education</a:t>
            </a:r>
            <a:r>
              <a:rPr lang="cs-CZ" dirty="0"/>
              <a:t>. </a:t>
            </a:r>
            <a:r>
              <a:rPr lang="cs-CZ" dirty="0" err="1"/>
              <a:t>Schools</a:t>
            </a:r>
            <a:r>
              <a:rPr lang="cs-CZ" dirty="0"/>
              <a:t> </a:t>
            </a:r>
            <a:r>
              <a:rPr lang="cs-CZ" dirty="0" err="1"/>
              <a:t>must</a:t>
            </a:r>
            <a:r>
              <a:rPr lang="cs-CZ" dirty="0"/>
              <a:t> </a:t>
            </a:r>
            <a:r>
              <a:rPr lang="cs-CZ" dirty="0" err="1" smtClean="0"/>
              <a:t>include</a:t>
            </a:r>
            <a:r>
              <a:rPr lang="cs-CZ" dirty="0" smtClean="0"/>
              <a:t> </a:t>
            </a:r>
            <a:r>
              <a:rPr lang="cs-CZ" dirty="0" err="1" smtClean="0"/>
              <a:t>all</a:t>
            </a:r>
            <a:r>
              <a:rPr lang="cs-CZ" dirty="0" smtClean="0"/>
              <a:t> </a:t>
            </a:r>
            <a:r>
              <a:rPr lang="cs-CZ" dirty="0" err="1"/>
              <a:t>cross</a:t>
            </a:r>
            <a:r>
              <a:rPr lang="cs-CZ" dirty="0"/>
              <a:t>-</a:t>
            </a:r>
            <a:r>
              <a:rPr lang="cs-CZ" dirty="0" err="1"/>
              <a:t>curricular</a:t>
            </a:r>
            <a:r>
              <a:rPr lang="cs-CZ" dirty="0"/>
              <a:t> </a:t>
            </a:r>
            <a:r>
              <a:rPr lang="cs-CZ" dirty="0" err="1"/>
              <a:t>subjects</a:t>
            </a:r>
            <a:r>
              <a:rPr lang="cs-CZ" dirty="0"/>
              <a:t> </a:t>
            </a:r>
            <a:r>
              <a:rPr lang="cs-CZ" dirty="0" err="1"/>
              <a:t>contained</a:t>
            </a:r>
            <a:r>
              <a:rPr lang="cs-CZ" dirty="0"/>
              <a:t> in </a:t>
            </a:r>
            <a:r>
              <a:rPr lang="cs-CZ" dirty="0" err="1"/>
              <a:t>the</a:t>
            </a:r>
            <a:r>
              <a:rPr lang="cs-CZ" dirty="0"/>
              <a:t> FEP BE10 </a:t>
            </a:r>
            <a:r>
              <a:rPr lang="cs-CZ" dirty="0" err="1"/>
              <a:t>into</a:t>
            </a:r>
            <a:r>
              <a:rPr lang="cs-CZ" dirty="0"/>
              <a:t> </a:t>
            </a:r>
            <a:r>
              <a:rPr lang="cs-CZ" dirty="0" err="1"/>
              <a:t>Stages</a:t>
            </a:r>
            <a:r>
              <a:rPr lang="cs-CZ" dirty="0"/>
              <a:t> 1 </a:t>
            </a:r>
            <a:r>
              <a:rPr lang="cs-CZ" dirty="0" err="1"/>
              <a:t>and</a:t>
            </a:r>
            <a:r>
              <a:rPr lang="cs-CZ" dirty="0"/>
              <a:t> 2 </a:t>
            </a:r>
            <a:r>
              <a:rPr lang="cs-CZ" dirty="0" err="1"/>
              <a:t>of</a:t>
            </a:r>
            <a:r>
              <a:rPr lang="cs-CZ" dirty="0"/>
              <a:t> </a:t>
            </a:r>
            <a:r>
              <a:rPr lang="cs-CZ" dirty="0" err="1"/>
              <a:t>education</a:t>
            </a:r>
            <a:r>
              <a:rPr lang="cs-CZ" dirty="0"/>
              <a:t>. Not </a:t>
            </a:r>
            <a:r>
              <a:rPr lang="cs-CZ" dirty="0" err="1"/>
              <a:t>all</a:t>
            </a:r>
            <a:r>
              <a:rPr lang="cs-CZ" dirty="0"/>
              <a:t> </a:t>
            </a:r>
            <a:r>
              <a:rPr lang="cs-CZ" dirty="0" err="1"/>
              <a:t>crosscurricular</a:t>
            </a:r>
            <a:r>
              <a:rPr lang="cs-CZ" dirty="0"/>
              <a:t> </a:t>
            </a:r>
            <a:r>
              <a:rPr lang="cs-CZ" dirty="0" err="1"/>
              <a:t>subjects</a:t>
            </a:r>
            <a:r>
              <a:rPr lang="cs-CZ" dirty="0"/>
              <a:t>, </a:t>
            </a:r>
            <a:r>
              <a:rPr lang="cs-CZ" dirty="0" err="1"/>
              <a:t>however</a:t>
            </a:r>
            <a:r>
              <a:rPr lang="cs-CZ" dirty="0"/>
              <a:t>, </a:t>
            </a:r>
            <a:r>
              <a:rPr lang="cs-CZ" dirty="0" err="1"/>
              <a:t>must</a:t>
            </a:r>
            <a:r>
              <a:rPr lang="cs-CZ" dirty="0"/>
              <a:t> </a:t>
            </a:r>
            <a:r>
              <a:rPr lang="cs-CZ" dirty="0" err="1"/>
              <a:t>be</a:t>
            </a:r>
            <a:r>
              <a:rPr lang="cs-CZ" dirty="0"/>
              <a:t> </a:t>
            </a:r>
            <a:r>
              <a:rPr lang="cs-CZ" dirty="0" err="1"/>
              <a:t>represented</a:t>
            </a:r>
            <a:r>
              <a:rPr lang="cs-CZ" dirty="0"/>
              <a:t> </a:t>
            </a:r>
            <a:r>
              <a:rPr lang="cs-CZ" dirty="0" err="1"/>
              <a:t>at</a:t>
            </a:r>
            <a:r>
              <a:rPr lang="cs-CZ" dirty="0"/>
              <a:t> </a:t>
            </a:r>
            <a:r>
              <a:rPr lang="cs-CZ" dirty="0" err="1"/>
              <a:t>each</a:t>
            </a:r>
            <a:r>
              <a:rPr lang="cs-CZ" dirty="0"/>
              <a:t> grade </a:t>
            </a:r>
            <a:r>
              <a:rPr lang="cs-CZ" dirty="0" err="1"/>
              <a:t>level</a:t>
            </a:r>
            <a:r>
              <a:rPr lang="cs-CZ" dirty="0"/>
              <a:t>. </a:t>
            </a:r>
            <a:r>
              <a:rPr lang="cs-CZ" dirty="0" err="1"/>
              <a:t>It</a:t>
            </a:r>
            <a:r>
              <a:rPr lang="cs-CZ" dirty="0"/>
              <a:t> </a:t>
            </a:r>
            <a:r>
              <a:rPr lang="cs-CZ" dirty="0" err="1"/>
              <a:t>is</a:t>
            </a:r>
            <a:r>
              <a:rPr lang="cs-CZ" dirty="0"/>
              <a:t> </a:t>
            </a:r>
            <a:r>
              <a:rPr lang="cs-CZ" dirty="0" err="1"/>
              <a:t>the</a:t>
            </a:r>
            <a:r>
              <a:rPr lang="cs-CZ" dirty="0"/>
              <a:t> </a:t>
            </a:r>
            <a:r>
              <a:rPr lang="cs-CZ" dirty="0" err="1"/>
              <a:t>school’s</a:t>
            </a:r>
            <a:r>
              <a:rPr lang="cs-CZ" dirty="0"/>
              <a:t> </a:t>
            </a:r>
            <a:r>
              <a:rPr lang="cs-CZ" dirty="0" err="1"/>
              <a:t>responsibility</a:t>
            </a:r>
            <a:r>
              <a:rPr lang="cs-CZ" dirty="0"/>
              <a:t> to, </a:t>
            </a:r>
            <a:r>
              <a:rPr lang="cs-CZ" dirty="0" err="1"/>
              <a:t>over</a:t>
            </a:r>
            <a:r>
              <a:rPr lang="cs-CZ" dirty="0"/>
              <a:t> </a:t>
            </a:r>
            <a:r>
              <a:rPr lang="cs-CZ" dirty="0" err="1"/>
              <a:t>the</a:t>
            </a:r>
            <a:r>
              <a:rPr lang="cs-CZ" dirty="0"/>
              <a:t> </a:t>
            </a:r>
            <a:r>
              <a:rPr lang="cs-CZ" dirty="0" err="1"/>
              <a:t>course</a:t>
            </a:r>
            <a:r>
              <a:rPr lang="cs-CZ" dirty="0"/>
              <a:t> </a:t>
            </a:r>
            <a:r>
              <a:rPr lang="cs-CZ" dirty="0" err="1"/>
              <a:t>of</a:t>
            </a:r>
            <a:r>
              <a:rPr lang="cs-CZ" dirty="0"/>
              <a:t> basic </a:t>
            </a:r>
            <a:r>
              <a:rPr lang="cs-CZ" dirty="0" err="1"/>
              <a:t>education</a:t>
            </a:r>
            <a:r>
              <a:rPr lang="cs-CZ" dirty="0"/>
              <a:t>, </a:t>
            </a:r>
            <a:r>
              <a:rPr lang="cs-CZ" dirty="0" err="1"/>
              <a:t>gradually</a:t>
            </a:r>
            <a:r>
              <a:rPr lang="cs-CZ" dirty="0"/>
              <a:t> </a:t>
            </a:r>
            <a:r>
              <a:rPr lang="cs-CZ" dirty="0" err="1"/>
              <a:t>offer</a:t>
            </a:r>
            <a:r>
              <a:rPr lang="cs-CZ" dirty="0"/>
              <a:t> </a:t>
            </a:r>
            <a:r>
              <a:rPr lang="cs-CZ" dirty="0" err="1"/>
              <a:t>pupils</a:t>
            </a:r>
            <a:r>
              <a:rPr lang="cs-CZ" dirty="0"/>
              <a:t> </a:t>
            </a:r>
            <a:r>
              <a:rPr lang="cs-CZ" dirty="0" err="1"/>
              <a:t>all</a:t>
            </a:r>
            <a:r>
              <a:rPr lang="cs-CZ" dirty="0"/>
              <a:t> </a:t>
            </a:r>
            <a:r>
              <a:rPr lang="cs-CZ" dirty="0" err="1"/>
              <a:t>thematic</a:t>
            </a:r>
            <a:r>
              <a:rPr lang="cs-CZ" dirty="0"/>
              <a:t> </a:t>
            </a:r>
            <a:r>
              <a:rPr lang="cs-CZ" dirty="0" err="1"/>
              <a:t>areas</a:t>
            </a:r>
            <a:r>
              <a:rPr lang="cs-CZ" dirty="0"/>
              <a:t> </a:t>
            </a:r>
            <a:r>
              <a:rPr lang="cs-CZ" dirty="0" err="1"/>
              <a:t>contained</a:t>
            </a:r>
            <a:r>
              <a:rPr lang="cs-CZ" dirty="0"/>
              <a:t> in </a:t>
            </a:r>
            <a:r>
              <a:rPr lang="cs-CZ" dirty="0" err="1"/>
              <a:t>the</a:t>
            </a:r>
            <a:r>
              <a:rPr lang="cs-CZ" dirty="0"/>
              <a:t> </a:t>
            </a:r>
            <a:r>
              <a:rPr lang="cs-CZ" dirty="0" err="1"/>
              <a:t>individual</a:t>
            </a:r>
            <a:r>
              <a:rPr lang="cs-CZ" dirty="0"/>
              <a:t> </a:t>
            </a:r>
            <a:r>
              <a:rPr lang="cs-CZ" dirty="0" err="1"/>
              <a:t>cross</a:t>
            </a:r>
            <a:r>
              <a:rPr lang="cs-CZ" dirty="0"/>
              <a:t>-</a:t>
            </a:r>
            <a:r>
              <a:rPr lang="cs-CZ" dirty="0" err="1"/>
              <a:t>curricular</a:t>
            </a:r>
            <a:r>
              <a:rPr lang="cs-CZ" dirty="0"/>
              <a:t> </a:t>
            </a:r>
            <a:r>
              <a:rPr lang="cs-CZ" dirty="0" err="1"/>
              <a:t>subjects</a:t>
            </a:r>
            <a:r>
              <a:rPr lang="cs-CZ" dirty="0"/>
              <a:t>.</a:t>
            </a:r>
          </a:p>
          <a:p>
            <a:endParaRPr lang="cs-CZ" dirty="0"/>
          </a:p>
        </p:txBody>
      </p:sp>
    </p:spTree>
    <p:extLst>
      <p:ext uri="{BB962C8B-B14F-4D97-AF65-F5344CB8AC3E}">
        <p14:creationId xmlns:p14="http://schemas.microsoft.com/office/powerpoint/2010/main" val="2035743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Cross</a:t>
            </a:r>
            <a:r>
              <a:rPr lang="cs-CZ" b="1" dirty="0"/>
              <a:t>-</a:t>
            </a:r>
            <a:r>
              <a:rPr lang="cs-CZ" b="1" dirty="0" err="1"/>
              <a:t>curricular</a:t>
            </a:r>
            <a:r>
              <a:rPr lang="cs-CZ" b="1" dirty="0"/>
              <a:t> </a:t>
            </a:r>
            <a:r>
              <a:rPr lang="cs-CZ" b="1" dirty="0" err="1"/>
              <a:t>subjects</a:t>
            </a:r>
            <a:r>
              <a:rPr lang="cs-CZ" b="1" dirty="0"/>
              <a:t> </a:t>
            </a:r>
            <a:endParaRPr lang="cs-CZ" dirty="0"/>
          </a:p>
        </p:txBody>
      </p:sp>
      <p:sp>
        <p:nvSpPr>
          <p:cNvPr id="3" name="Zástupný symbol pro obsah 2"/>
          <p:cNvSpPr>
            <a:spLocks noGrp="1"/>
          </p:cNvSpPr>
          <p:nvPr>
            <p:ph sz="quarter" idx="1"/>
          </p:nvPr>
        </p:nvSpPr>
        <p:spPr/>
        <p:txBody>
          <a:bodyPr/>
          <a:lstStyle/>
          <a:p>
            <a:r>
              <a:rPr lang="cs-CZ" sz="2800" dirty="0" smtClean="0"/>
              <a:t>Personal </a:t>
            </a:r>
            <a:r>
              <a:rPr lang="cs-CZ" sz="2800" dirty="0"/>
              <a:t>and Social </a:t>
            </a:r>
            <a:r>
              <a:rPr lang="cs-CZ" sz="2800" dirty="0" smtClean="0"/>
              <a:t>Education</a:t>
            </a:r>
          </a:p>
          <a:p>
            <a:endParaRPr lang="cs-CZ" sz="2800" dirty="0"/>
          </a:p>
          <a:p>
            <a:r>
              <a:rPr lang="cs-CZ" sz="2800" dirty="0" err="1" smtClean="0"/>
              <a:t>Democratic</a:t>
            </a:r>
            <a:r>
              <a:rPr lang="cs-CZ" sz="2800" dirty="0" smtClean="0"/>
              <a:t> </a:t>
            </a:r>
            <a:r>
              <a:rPr lang="cs-CZ" sz="2800" dirty="0" err="1" smtClean="0"/>
              <a:t>Citizenship</a:t>
            </a:r>
            <a:endParaRPr lang="cs-CZ" sz="2800" dirty="0" smtClean="0"/>
          </a:p>
          <a:p>
            <a:endParaRPr lang="cs-CZ" sz="2800" dirty="0"/>
          </a:p>
          <a:p>
            <a:r>
              <a:rPr lang="cs-CZ" sz="2800" dirty="0" smtClean="0"/>
              <a:t>Education </a:t>
            </a:r>
            <a:r>
              <a:rPr lang="cs-CZ" sz="2800" dirty="0" err="1"/>
              <a:t>towards</a:t>
            </a:r>
            <a:r>
              <a:rPr lang="cs-CZ" sz="2800" dirty="0"/>
              <a:t> Thinking in European and Global </a:t>
            </a:r>
            <a:r>
              <a:rPr lang="cs-CZ" sz="2800" dirty="0" err="1" smtClean="0"/>
              <a:t>Contexts</a:t>
            </a:r>
            <a:endParaRPr lang="cs-CZ" sz="2800" dirty="0" smtClean="0"/>
          </a:p>
          <a:p>
            <a:endParaRPr lang="cs-CZ" sz="2800" dirty="0"/>
          </a:p>
          <a:p>
            <a:r>
              <a:rPr lang="cs-CZ" sz="2800" dirty="0" err="1" smtClean="0"/>
              <a:t>Multicultural</a:t>
            </a:r>
            <a:r>
              <a:rPr lang="cs-CZ" sz="2800" dirty="0" smtClean="0"/>
              <a:t> </a:t>
            </a:r>
            <a:r>
              <a:rPr lang="cs-CZ" sz="2800" dirty="0" smtClean="0"/>
              <a:t>Education</a:t>
            </a:r>
          </a:p>
          <a:p>
            <a:endParaRPr lang="cs-CZ" sz="2800" dirty="0"/>
          </a:p>
          <a:p>
            <a:r>
              <a:rPr lang="cs-CZ" sz="2800" dirty="0" err="1" smtClean="0"/>
              <a:t>Environmental</a:t>
            </a:r>
            <a:r>
              <a:rPr lang="cs-CZ" sz="2800" dirty="0" smtClean="0"/>
              <a:t> </a:t>
            </a:r>
            <a:r>
              <a:rPr lang="cs-CZ" sz="2800" dirty="0" smtClean="0"/>
              <a:t>Education</a:t>
            </a:r>
          </a:p>
          <a:p>
            <a:endParaRPr lang="cs-CZ" sz="2800" dirty="0"/>
          </a:p>
          <a:p>
            <a:r>
              <a:rPr lang="cs-CZ" sz="2800" dirty="0" smtClean="0"/>
              <a:t>Media </a:t>
            </a:r>
            <a:r>
              <a:rPr lang="cs-CZ" sz="2800" dirty="0" err="1"/>
              <a:t>Education</a:t>
            </a:r>
            <a:endParaRPr lang="cs-CZ" sz="2800" dirty="0"/>
          </a:p>
          <a:p>
            <a:endParaRPr lang="cs-CZ" dirty="0"/>
          </a:p>
        </p:txBody>
      </p:sp>
    </p:spTree>
    <p:extLst>
      <p:ext uri="{BB962C8B-B14F-4D97-AF65-F5344CB8AC3E}">
        <p14:creationId xmlns:p14="http://schemas.microsoft.com/office/powerpoint/2010/main" val="4114375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Seminar</a:t>
            </a:r>
            <a:r>
              <a:rPr lang="cs-CZ" dirty="0" smtClean="0"/>
              <a:t> </a:t>
            </a:r>
            <a:r>
              <a:rPr lang="cs-CZ" dirty="0" err="1" smtClean="0"/>
              <a:t>work</a:t>
            </a:r>
            <a:endParaRPr lang="cs-CZ" dirty="0"/>
          </a:p>
        </p:txBody>
      </p:sp>
      <p:sp>
        <p:nvSpPr>
          <p:cNvPr id="3" name="Zástupný symbol pro obsah 2"/>
          <p:cNvSpPr>
            <a:spLocks noGrp="1"/>
          </p:cNvSpPr>
          <p:nvPr>
            <p:ph sz="quarter" idx="1"/>
          </p:nvPr>
        </p:nvSpPr>
        <p:spPr/>
        <p:txBody>
          <a:bodyPr>
            <a:normAutofit/>
          </a:bodyPr>
          <a:lstStyle/>
          <a:p>
            <a:r>
              <a:rPr lang="cs-CZ" sz="2800" dirty="0" err="1" smtClean="0"/>
              <a:t>Comparsion</a:t>
            </a:r>
            <a:r>
              <a:rPr lang="cs-CZ" sz="2800" dirty="0" smtClean="0"/>
              <a:t> </a:t>
            </a:r>
            <a:r>
              <a:rPr lang="cs-CZ" sz="2800" dirty="0" err="1" smtClean="0"/>
              <a:t>of</a:t>
            </a:r>
            <a:r>
              <a:rPr lang="cs-CZ" sz="2800" dirty="0" smtClean="0"/>
              <a:t> </a:t>
            </a:r>
            <a:r>
              <a:rPr lang="cs-CZ" sz="2800" dirty="0" err="1" smtClean="0"/>
              <a:t>educational</a:t>
            </a:r>
            <a:r>
              <a:rPr lang="cs-CZ" sz="2800" dirty="0" smtClean="0"/>
              <a:t> </a:t>
            </a:r>
            <a:r>
              <a:rPr lang="cs-CZ" sz="2800" dirty="0" err="1" smtClean="0"/>
              <a:t>system</a:t>
            </a:r>
            <a:r>
              <a:rPr lang="cs-CZ" sz="2800" dirty="0" smtClean="0"/>
              <a:t> in </a:t>
            </a:r>
            <a:r>
              <a:rPr lang="cs-CZ" sz="2800" dirty="0" err="1" smtClean="0"/>
              <a:t>your</a:t>
            </a:r>
            <a:r>
              <a:rPr lang="cs-CZ" sz="2800" dirty="0" smtClean="0"/>
              <a:t> country and Czech </a:t>
            </a:r>
            <a:r>
              <a:rPr lang="cs-CZ" sz="2800" dirty="0" err="1" smtClean="0"/>
              <a:t>educ</a:t>
            </a:r>
            <a:r>
              <a:rPr lang="cs-CZ" sz="2800" dirty="0" smtClean="0"/>
              <a:t>. </a:t>
            </a:r>
            <a:r>
              <a:rPr lang="cs-CZ" sz="2800" dirty="0" err="1" smtClean="0"/>
              <a:t>system</a:t>
            </a:r>
            <a:r>
              <a:rPr lang="cs-CZ" sz="2800" dirty="0" smtClean="0"/>
              <a:t> in </a:t>
            </a:r>
            <a:r>
              <a:rPr lang="cs-CZ" sz="2800" dirty="0" err="1" smtClean="0"/>
              <a:t>terms</a:t>
            </a:r>
            <a:r>
              <a:rPr lang="cs-CZ" sz="2800" dirty="0" smtClean="0"/>
              <a:t> </a:t>
            </a:r>
            <a:r>
              <a:rPr lang="cs-CZ" sz="2800" dirty="0" err="1" smtClean="0"/>
              <a:t>of</a:t>
            </a:r>
            <a:r>
              <a:rPr lang="cs-CZ" sz="2800" dirty="0" smtClean="0"/>
              <a:t>:</a:t>
            </a:r>
          </a:p>
          <a:p>
            <a:endParaRPr lang="cs-CZ" sz="2800" dirty="0" smtClean="0"/>
          </a:p>
          <a:p>
            <a:pPr>
              <a:buNone/>
            </a:pPr>
            <a:r>
              <a:rPr lang="cs-CZ" sz="2800" dirty="0" smtClean="0"/>
              <a:t>	A) ISCED</a:t>
            </a:r>
          </a:p>
          <a:p>
            <a:pPr>
              <a:buNone/>
            </a:pPr>
            <a:r>
              <a:rPr lang="cs-CZ" sz="2800" dirty="0" smtClean="0"/>
              <a:t>	B) </a:t>
            </a:r>
            <a:r>
              <a:rPr lang="cs-CZ" sz="2800" dirty="0" err="1" smtClean="0"/>
              <a:t>Goals</a:t>
            </a:r>
            <a:r>
              <a:rPr lang="cs-CZ" sz="2800" dirty="0" smtClean="0"/>
              <a:t> </a:t>
            </a:r>
            <a:r>
              <a:rPr lang="cs-CZ" sz="2800" dirty="0" err="1" smtClean="0"/>
              <a:t>of</a:t>
            </a:r>
            <a:r>
              <a:rPr lang="cs-CZ" sz="2800" dirty="0" smtClean="0"/>
              <a:t> basic </a:t>
            </a:r>
            <a:r>
              <a:rPr lang="cs-CZ" sz="2800" dirty="0" err="1" smtClean="0"/>
              <a:t>education</a:t>
            </a:r>
            <a:endParaRPr lang="cs-CZ" sz="2800" dirty="0" smtClean="0"/>
          </a:p>
          <a:p>
            <a:pPr>
              <a:buNone/>
            </a:pPr>
            <a:r>
              <a:rPr lang="cs-CZ" sz="2800" dirty="0"/>
              <a:t>	</a:t>
            </a:r>
            <a:r>
              <a:rPr lang="cs-CZ" sz="2800" dirty="0" smtClean="0"/>
              <a:t>C) </a:t>
            </a:r>
            <a:r>
              <a:rPr lang="cs-CZ" sz="2800" dirty="0" err="1" smtClean="0"/>
              <a:t>Subjects</a:t>
            </a:r>
            <a:r>
              <a:rPr lang="cs-CZ" sz="2800" dirty="0" smtClean="0"/>
              <a:t> in basic </a:t>
            </a:r>
            <a:r>
              <a:rPr lang="cs-CZ" sz="2800" dirty="0" err="1" smtClean="0"/>
              <a:t>education</a:t>
            </a:r>
            <a:endParaRPr lang="cs-CZ" sz="2800" dirty="0" smtClean="0"/>
          </a:p>
          <a:p>
            <a:pPr>
              <a:buNone/>
            </a:pPr>
            <a:r>
              <a:rPr lang="cs-CZ" sz="2800" dirty="0"/>
              <a:t>	</a:t>
            </a:r>
            <a:r>
              <a:rPr lang="cs-CZ" sz="2800" dirty="0" smtClean="0"/>
              <a:t>D) </a:t>
            </a:r>
            <a:r>
              <a:rPr lang="cs-CZ" sz="2800" dirty="0" err="1" smtClean="0"/>
              <a:t>Key</a:t>
            </a:r>
            <a:r>
              <a:rPr lang="cs-CZ" sz="2800" dirty="0" smtClean="0"/>
              <a:t> </a:t>
            </a:r>
            <a:r>
              <a:rPr lang="cs-CZ" sz="2800" dirty="0" err="1" smtClean="0"/>
              <a:t>competencies</a:t>
            </a:r>
            <a:endParaRPr lang="cs-CZ" sz="2800" dirty="0" smtClean="0"/>
          </a:p>
          <a:p>
            <a:pPr>
              <a:buNone/>
            </a:pPr>
            <a:r>
              <a:rPr lang="cs-CZ" sz="2800" dirty="0" smtClean="0"/>
              <a:t>	E) </a:t>
            </a:r>
            <a:r>
              <a:rPr lang="cs-CZ" sz="2800" dirty="0" err="1" smtClean="0"/>
              <a:t>Interesting</a:t>
            </a:r>
            <a:r>
              <a:rPr lang="cs-CZ" sz="2800" dirty="0" smtClean="0"/>
              <a:t> </a:t>
            </a:r>
            <a:r>
              <a:rPr lang="cs-CZ" sz="2800" dirty="0" err="1" smtClean="0"/>
              <a:t>facts</a:t>
            </a:r>
            <a:endParaRPr lang="cs-CZ" sz="2800" dirty="0" smtClean="0"/>
          </a:p>
          <a:p>
            <a:pPr>
              <a:buNone/>
            </a:pPr>
            <a:endParaRPr lang="cs-CZ" sz="2800" dirty="0" smtClean="0">
              <a:solidFill>
                <a:srgbClr val="FF0000"/>
              </a:solidFill>
            </a:endParaRPr>
          </a:p>
        </p:txBody>
      </p:sp>
    </p:spTree>
    <p:extLst>
      <p:ext uri="{BB962C8B-B14F-4D97-AF65-F5344CB8AC3E}">
        <p14:creationId xmlns:p14="http://schemas.microsoft.com/office/powerpoint/2010/main" val="3378297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Seminar</a:t>
            </a:r>
            <a:r>
              <a:rPr lang="cs-CZ" dirty="0"/>
              <a:t> work </a:t>
            </a:r>
            <a:r>
              <a:rPr lang="cs-CZ" dirty="0" smtClean="0"/>
              <a:t>– </a:t>
            </a:r>
            <a:r>
              <a:rPr lang="cs-CZ" dirty="0" err="1" smtClean="0"/>
              <a:t>presentation</a:t>
            </a:r>
            <a:endParaRPr lang="cs-CZ" dirty="0"/>
          </a:p>
        </p:txBody>
      </p:sp>
      <p:sp>
        <p:nvSpPr>
          <p:cNvPr id="3" name="Zástupný symbol pro obsah 2"/>
          <p:cNvSpPr>
            <a:spLocks noGrp="1"/>
          </p:cNvSpPr>
          <p:nvPr>
            <p:ph sz="quarter" idx="1"/>
          </p:nvPr>
        </p:nvSpPr>
        <p:spPr/>
        <p:txBody>
          <a:bodyPr/>
          <a:lstStyle/>
          <a:p>
            <a:r>
              <a:rPr lang="cs-CZ" sz="2400" dirty="0" err="1" smtClean="0"/>
              <a:t>Seminar</a:t>
            </a:r>
            <a:r>
              <a:rPr lang="cs-CZ" sz="2400" dirty="0" smtClean="0"/>
              <a:t> work - </a:t>
            </a:r>
            <a:r>
              <a:rPr lang="cs-CZ" sz="2400" dirty="0" err="1" smtClean="0"/>
              <a:t>presentation</a:t>
            </a:r>
            <a:r>
              <a:rPr lang="cs-CZ" sz="2400" dirty="0" smtClean="0"/>
              <a:t> </a:t>
            </a:r>
            <a:r>
              <a:rPr lang="cs-CZ" sz="2400" dirty="0" err="1" smtClean="0"/>
              <a:t>is</a:t>
            </a:r>
            <a:r>
              <a:rPr lang="cs-CZ" sz="2400" dirty="0" smtClean="0"/>
              <a:t> for max. 10 </a:t>
            </a:r>
            <a:r>
              <a:rPr lang="cs-CZ" sz="2400" dirty="0" err="1" smtClean="0"/>
              <a:t>slides</a:t>
            </a:r>
            <a:endParaRPr lang="cs-CZ" sz="2400" dirty="0" smtClean="0"/>
          </a:p>
          <a:p>
            <a:endParaRPr lang="cs-CZ" sz="2400" dirty="0" smtClean="0"/>
          </a:p>
          <a:p>
            <a:r>
              <a:rPr lang="cs-CZ" sz="2400" dirty="0" err="1" smtClean="0"/>
              <a:t>You</a:t>
            </a:r>
            <a:r>
              <a:rPr lang="cs-CZ" sz="2400" dirty="0" smtClean="0"/>
              <a:t> </a:t>
            </a:r>
            <a:r>
              <a:rPr lang="cs-CZ" sz="2400" dirty="0" err="1" smtClean="0"/>
              <a:t>can</a:t>
            </a:r>
            <a:r>
              <a:rPr lang="cs-CZ" sz="2400" dirty="0" smtClean="0"/>
              <a:t> use </a:t>
            </a:r>
            <a:r>
              <a:rPr lang="cs-CZ" sz="2400" dirty="0" err="1" smtClean="0"/>
              <a:t>paper</a:t>
            </a:r>
            <a:r>
              <a:rPr lang="cs-CZ" sz="2400" dirty="0" smtClean="0"/>
              <a:t> </a:t>
            </a:r>
            <a:r>
              <a:rPr lang="cs-CZ" sz="2400" dirty="0" err="1" smtClean="0"/>
              <a:t>or</a:t>
            </a:r>
            <a:r>
              <a:rPr lang="cs-CZ" sz="2400" dirty="0" smtClean="0"/>
              <a:t> online </a:t>
            </a:r>
            <a:r>
              <a:rPr lang="cs-CZ" sz="2400" dirty="0" err="1" smtClean="0"/>
              <a:t>literature</a:t>
            </a:r>
            <a:endParaRPr lang="cs-CZ" sz="2400" dirty="0" smtClean="0"/>
          </a:p>
          <a:p>
            <a:endParaRPr lang="cs-CZ" sz="2400" dirty="0" smtClean="0"/>
          </a:p>
          <a:p>
            <a:r>
              <a:rPr lang="cs-CZ" sz="2400" dirty="0" err="1" smtClean="0"/>
              <a:t>You</a:t>
            </a:r>
            <a:r>
              <a:rPr lang="cs-CZ" sz="2400" dirty="0" smtClean="0"/>
              <a:t> </a:t>
            </a:r>
            <a:r>
              <a:rPr lang="cs-CZ" sz="2400" dirty="0" err="1" smtClean="0"/>
              <a:t>can</a:t>
            </a:r>
            <a:r>
              <a:rPr lang="cs-CZ" sz="2400" dirty="0" smtClean="0"/>
              <a:t> use </a:t>
            </a:r>
            <a:r>
              <a:rPr lang="cs-CZ" sz="2400" dirty="0" err="1" smtClean="0"/>
              <a:t>videos</a:t>
            </a:r>
            <a:r>
              <a:rPr lang="cs-CZ" sz="2400" dirty="0" smtClean="0"/>
              <a:t>, </a:t>
            </a:r>
            <a:r>
              <a:rPr lang="cs-CZ" sz="2400" dirty="0" err="1" smtClean="0"/>
              <a:t>photos</a:t>
            </a:r>
            <a:r>
              <a:rPr lang="cs-CZ" sz="2400" dirty="0" smtClean="0"/>
              <a:t>, </a:t>
            </a:r>
            <a:r>
              <a:rPr lang="cs-CZ" sz="2400" dirty="0" err="1" smtClean="0"/>
              <a:t>graphs</a:t>
            </a:r>
            <a:r>
              <a:rPr lang="cs-CZ" sz="2400" dirty="0" smtClean="0"/>
              <a:t>, </a:t>
            </a:r>
            <a:r>
              <a:rPr lang="cs-CZ" sz="2400" dirty="0" err="1" smtClean="0"/>
              <a:t>tables</a:t>
            </a:r>
            <a:endParaRPr lang="cs-CZ" sz="2400" dirty="0" smtClean="0"/>
          </a:p>
          <a:p>
            <a:endParaRPr lang="cs-CZ" sz="2400" dirty="0"/>
          </a:p>
          <a:p>
            <a:r>
              <a:rPr lang="cs-CZ" sz="2400" dirty="0" err="1" smtClean="0"/>
              <a:t>You</a:t>
            </a:r>
            <a:r>
              <a:rPr lang="cs-CZ" sz="2400" dirty="0" smtClean="0"/>
              <a:t> </a:t>
            </a:r>
            <a:r>
              <a:rPr lang="cs-CZ" sz="2400" dirty="0" err="1" smtClean="0"/>
              <a:t>will</a:t>
            </a:r>
            <a:r>
              <a:rPr lang="cs-CZ" sz="2400" dirty="0" smtClean="0"/>
              <a:t> </a:t>
            </a:r>
            <a:r>
              <a:rPr lang="cs-CZ" sz="2400" dirty="0" err="1" smtClean="0"/>
              <a:t>upload</a:t>
            </a:r>
            <a:r>
              <a:rPr lang="cs-CZ" sz="2400" dirty="0" smtClean="0"/>
              <a:t> </a:t>
            </a:r>
            <a:r>
              <a:rPr lang="cs-CZ" sz="2400" dirty="0" err="1" smtClean="0"/>
              <a:t>this</a:t>
            </a:r>
            <a:r>
              <a:rPr lang="cs-CZ" sz="2400" dirty="0" smtClean="0"/>
              <a:t> </a:t>
            </a:r>
            <a:r>
              <a:rPr lang="cs-CZ" sz="2400" dirty="0" err="1" smtClean="0"/>
              <a:t>presentation</a:t>
            </a:r>
            <a:r>
              <a:rPr lang="cs-CZ" sz="2400" dirty="0" smtClean="0"/>
              <a:t> in IS – </a:t>
            </a:r>
            <a:r>
              <a:rPr lang="cs-CZ" sz="2400" dirty="0" err="1" smtClean="0"/>
              <a:t>Homework</a:t>
            </a:r>
            <a:r>
              <a:rPr lang="cs-CZ" sz="2400" dirty="0" smtClean="0"/>
              <a:t> </a:t>
            </a:r>
            <a:r>
              <a:rPr lang="cs-CZ" sz="2400" dirty="0" err="1" smtClean="0"/>
              <a:t>Vault</a:t>
            </a:r>
            <a:endParaRPr lang="cs-CZ" sz="2400" dirty="0"/>
          </a:p>
        </p:txBody>
      </p:sp>
    </p:spTree>
    <p:extLst>
      <p:ext uri="{BB962C8B-B14F-4D97-AF65-F5344CB8AC3E}">
        <p14:creationId xmlns:p14="http://schemas.microsoft.com/office/powerpoint/2010/main" val="4283481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Brief</a:t>
            </a:r>
            <a:r>
              <a:rPr lang="cs-CZ" dirty="0" smtClean="0"/>
              <a:t> </a:t>
            </a:r>
            <a:r>
              <a:rPr lang="cs-CZ" dirty="0" err="1" smtClean="0"/>
              <a:t>historical</a:t>
            </a:r>
            <a:r>
              <a:rPr lang="cs-CZ" dirty="0" smtClean="0"/>
              <a:t> </a:t>
            </a:r>
            <a:r>
              <a:rPr lang="cs-CZ" dirty="0" err="1" smtClean="0"/>
              <a:t>overview</a:t>
            </a:r>
            <a:endParaRPr lang="cs-CZ" dirty="0"/>
          </a:p>
        </p:txBody>
      </p:sp>
      <p:sp>
        <p:nvSpPr>
          <p:cNvPr id="3" name="Zástupný symbol pro obsah 2"/>
          <p:cNvSpPr>
            <a:spLocks noGrp="1"/>
          </p:cNvSpPr>
          <p:nvPr>
            <p:ph sz="quarter" idx="1"/>
          </p:nvPr>
        </p:nvSpPr>
        <p:spPr/>
        <p:txBody>
          <a:bodyPr/>
          <a:lstStyle/>
          <a:p>
            <a:r>
              <a:rPr lang="cs-CZ" dirty="0" smtClean="0"/>
              <a:t>1918: </a:t>
            </a:r>
            <a:r>
              <a:rPr lang="cs-CZ" dirty="0" err="1" smtClean="0"/>
              <a:t>Czechoslovakia</a:t>
            </a:r>
            <a:endParaRPr lang="cs-CZ" dirty="0"/>
          </a:p>
        </p:txBody>
      </p:sp>
      <p:pic>
        <p:nvPicPr>
          <p:cNvPr id="1026" name="Picture 2" descr="http://predseda.psytrance.cz/mapy/mapa-ceskoslovensko-hory-reky.jpg"/>
          <p:cNvPicPr>
            <a:picLocks noChangeAspect="1" noChangeArrowheads="1"/>
          </p:cNvPicPr>
          <p:nvPr/>
        </p:nvPicPr>
        <p:blipFill>
          <a:blip r:embed="rId2" cstate="print"/>
          <a:srcRect/>
          <a:stretch>
            <a:fillRect/>
          </a:stretch>
        </p:blipFill>
        <p:spPr bwMode="auto">
          <a:xfrm>
            <a:off x="467544" y="2420888"/>
            <a:ext cx="8132319" cy="3960440"/>
          </a:xfrm>
          <a:prstGeom prst="rect">
            <a:avLst/>
          </a:prstGeom>
          <a:noFill/>
        </p:spPr>
      </p:pic>
    </p:spTree>
    <p:extLst>
      <p:ext uri="{BB962C8B-B14F-4D97-AF65-F5344CB8AC3E}">
        <p14:creationId xmlns:p14="http://schemas.microsoft.com/office/powerpoint/2010/main" val="3082783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The</a:t>
            </a:r>
            <a:r>
              <a:rPr lang="cs-CZ" dirty="0" smtClean="0"/>
              <a:t> </a:t>
            </a:r>
            <a:r>
              <a:rPr lang="cs-CZ" b="1" dirty="0" err="1" smtClean="0"/>
              <a:t>Czechoslovak</a:t>
            </a:r>
            <a:r>
              <a:rPr lang="cs-CZ" b="1" dirty="0" smtClean="0"/>
              <a:t> Socialist </a:t>
            </a:r>
            <a:r>
              <a:rPr lang="cs-CZ" b="1" dirty="0" err="1" smtClean="0"/>
              <a:t>Republic</a:t>
            </a:r>
            <a:endParaRPr lang="cs-CZ" dirty="0"/>
          </a:p>
        </p:txBody>
      </p:sp>
      <p:sp>
        <p:nvSpPr>
          <p:cNvPr id="3" name="Zástupný symbol pro obsah 2"/>
          <p:cNvSpPr>
            <a:spLocks noGrp="1"/>
          </p:cNvSpPr>
          <p:nvPr>
            <p:ph sz="quarter" idx="1"/>
          </p:nvPr>
        </p:nvSpPr>
        <p:spPr/>
        <p:txBody>
          <a:bodyPr/>
          <a:lstStyle/>
          <a:p>
            <a:pPr>
              <a:buNone/>
            </a:pPr>
            <a:r>
              <a:rPr lang="cs-CZ" dirty="0" smtClean="0"/>
              <a:t>	</a:t>
            </a:r>
          </a:p>
          <a:p>
            <a:pPr>
              <a:buNone/>
            </a:pPr>
            <a:r>
              <a:rPr lang="cs-CZ" dirty="0" err="1" smtClean="0"/>
              <a:t>was</a:t>
            </a:r>
            <a:r>
              <a:rPr lang="cs-CZ" dirty="0" smtClean="0"/>
              <a:t> the </a:t>
            </a:r>
            <a:r>
              <a:rPr lang="cs-CZ" dirty="0" err="1" smtClean="0"/>
              <a:t>official</a:t>
            </a:r>
            <a:r>
              <a:rPr lang="cs-CZ" dirty="0" smtClean="0"/>
              <a:t> </a:t>
            </a:r>
            <a:r>
              <a:rPr lang="cs-CZ" dirty="0" err="1" smtClean="0"/>
              <a:t>name</a:t>
            </a:r>
            <a:r>
              <a:rPr lang="cs-CZ" dirty="0" smtClean="0"/>
              <a:t> </a:t>
            </a:r>
            <a:r>
              <a:rPr lang="cs-CZ" dirty="0" err="1" smtClean="0"/>
              <a:t>of</a:t>
            </a:r>
            <a:r>
              <a:rPr lang="cs-CZ" dirty="0" smtClean="0"/>
              <a:t> </a:t>
            </a:r>
            <a:r>
              <a:rPr lang="cs-CZ" dirty="0" err="1" smtClean="0">
                <a:hlinkClick r:id="rId2" tooltip="Czechoslovakia"/>
              </a:rPr>
              <a:t>Czechoslovakia</a:t>
            </a:r>
            <a:r>
              <a:rPr lang="cs-CZ" dirty="0" smtClean="0"/>
              <a:t> </a:t>
            </a:r>
            <a:r>
              <a:rPr lang="cs-CZ" dirty="0" err="1" smtClean="0"/>
              <a:t>from</a:t>
            </a:r>
            <a:r>
              <a:rPr lang="cs-CZ" dirty="0" smtClean="0"/>
              <a:t> </a:t>
            </a:r>
            <a:r>
              <a:rPr lang="cs-CZ" dirty="0" smtClean="0"/>
              <a:t>1960</a:t>
            </a:r>
          </a:p>
          <a:p>
            <a:pPr>
              <a:buNone/>
            </a:pPr>
            <a:r>
              <a:rPr lang="cs-CZ" dirty="0" err="1" smtClean="0"/>
              <a:t>under</a:t>
            </a:r>
            <a:r>
              <a:rPr lang="cs-CZ" dirty="0" smtClean="0"/>
              <a:t> the influence </a:t>
            </a:r>
            <a:r>
              <a:rPr lang="cs-CZ" dirty="0" err="1" smtClean="0"/>
              <a:t>of</a:t>
            </a:r>
            <a:r>
              <a:rPr lang="cs-CZ" dirty="0" smtClean="0"/>
              <a:t> </a:t>
            </a:r>
            <a:r>
              <a:rPr lang="cs-CZ" dirty="0" err="1" smtClean="0"/>
              <a:t>Soviet</a:t>
            </a:r>
            <a:r>
              <a:rPr lang="cs-CZ" dirty="0" smtClean="0"/>
              <a:t> Union</a:t>
            </a:r>
          </a:p>
          <a:p>
            <a:pPr>
              <a:buNone/>
            </a:pPr>
            <a:r>
              <a:rPr lang="cs-CZ" dirty="0" err="1" smtClean="0"/>
              <a:t>education</a:t>
            </a:r>
            <a:r>
              <a:rPr lang="cs-CZ" dirty="0" smtClean="0"/>
              <a:t> </a:t>
            </a:r>
            <a:r>
              <a:rPr lang="cs-CZ" dirty="0" err="1" smtClean="0"/>
              <a:t>influenced</a:t>
            </a:r>
            <a:r>
              <a:rPr lang="cs-CZ" dirty="0" smtClean="0"/>
              <a:t> by </a:t>
            </a:r>
            <a:r>
              <a:rPr lang="cs-CZ" dirty="0" err="1" smtClean="0"/>
              <a:t>soviet</a:t>
            </a:r>
            <a:r>
              <a:rPr lang="cs-CZ" dirty="0" smtClean="0"/>
              <a:t> school </a:t>
            </a:r>
            <a:r>
              <a:rPr lang="cs-CZ" dirty="0" err="1" smtClean="0"/>
              <a:t>system</a:t>
            </a:r>
            <a:r>
              <a:rPr lang="cs-CZ" dirty="0" smtClean="0"/>
              <a:t>:</a:t>
            </a:r>
            <a:br>
              <a:rPr lang="cs-CZ" dirty="0" smtClean="0"/>
            </a:br>
            <a:r>
              <a:rPr lang="cs-CZ" dirty="0" smtClean="0"/>
              <a:t>- </a:t>
            </a:r>
            <a:r>
              <a:rPr lang="cs-CZ" dirty="0" err="1" smtClean="0"/>
              <a:t>Makarenko</a:t>
            </a:r>
            <a:r>
              <a:rPr lang="cs-CZ" dirty="0" smtClean="0"/>
              <a:t> school</a:t>
            </a:r>
            <a:endParaRPr lang="cs-CZ" dirty="0"/>
          </a:p>
          <a:p>
            <a:pPr>
              <a:buNone/>
            </a:pPr>
            <a:r>
              <a:rPr lang="cs-CZ" dirty="0"/>
              <a:t>	</a:t>
            </a:r>
            <a:r>
              <a:rPr lang="cs-CZ" dirty="0" smtClean="0"/>
              <a:t>- no </a:t>
            </a:r>
            <a:r>
              <a:rPr lang="cs-CZ" dirty="0" err="1" smtClean="0"/>
              <a:t>alternatives</a:t>
            </a:r>
            <a:endParaRPr lang="cs-CZ" dirty="0" smtClean="0"/>
          </a:p>
          <a:p>
            <a:pPr>
              <a:buNone/>
            </a:pPr>
            <a:r>
              <a:rPr lang="cs-CZ" dirty="0"/>
              <a:t>	</a:t>
            </a:r>
            <a:r>
              <a:rPr lang="cs-CZ" dirty="0" smtClean="0"/>
              <a:t>- </a:t>
            </a:r>
            <a:r>
              <a:rPr lang="cs-CZ" dirty="0" err="1" smtClean="0"/>
              <a:t>methodical</a:t>
            </a:r>
            <a:r>
              <a:rPr lang="cs-CZ" dirty="0" smtClean="0"/>
              <a:t> </a:t>
            </a:r>
            <a:r>
              <a:rPr lang="cs-CZ" dirty="0" err="1" smtClean="0"/>
              <a:t>guides</a:t>
            </a:r>
            <a:r>
              <a:rPr lang="cs-CZ" dirty="0" smtClean="0"/>
              <a:t> </a:t>
            </a:r>
          </a:p>
          <a:p>
            <a:pPr>
              <a:buNone/>
            </a:pPr>
            <a:endParaRPr lang="cs-CZ" dirty="0"/>
          </a:p>
          <a:p>
            <a:pPr>
              <a:buNone/>
            </a:pPr>
            <a:r>
              <a:rPr lang="cs-CZ" dirty="0" err="1" smtClean="0"/>
              <a:t>after</a:t>
            </a:r>
            <a:r>
              <a:rPr lang="cs-CZ" dirty="0" smtClean="0"/>
              <a:t> </a:t>
            </a:r>
            <a:r>
              <a:rPr lang="cs-CZ" dirty="0"/>
              <a:t>the </a:t>
            </a:r>
            <a:r>
              <a:rPr lang="cs-CZ" dirty="0">
                <a:hlinkClick r:id="rId3" tooltip="Velvet Revolution"/>
              </a:rPr>
              <a:t>Velvet </a:t>
            </a:r>
            <a:r>
              <a:rPr lang="cs-CZ" dirty="0" err="1">
                <a:hlinkClick r:id="rId3" tooltip="Velvet Revolution"/>
              </a:rPr>
              <a:t>Revolution</a:t>
            </a:r>
            <a:r>
              <a:rPr lang="cs-CZ" dirty="0"/>
              <a:t> in </a:t>
            </a:r>
            <a:r>
              <a:rPr lang="cs-CZ" dirty="0" smtClean="0"/>
              <a:t>1989</a:t>
            </a:r>
          </a:p>
          <a:p>
            <a:pPr>
              <a:buNone/>
            </a:pPr>
            <a:r>
              <a:rPr lang="cs-CZ" dirty="0" smtClean="0"/>
              <a:t>	- </a:t>
            </a:r>
            <a:r>
              <a:rPr lang="cs-CZ" dirty="0" err="1" smtClean="0"/>
              <a:t>restauration</a:t>
            </a:r>
            <a:r>
              <a:rPr lang="cs-CZ" dirty="0" smtClean="0"/>
              <a:t> </a:t>
            </a:r>
            <a:r>
              <a:rPr lang="cs-CZ" dirty="0" err="1" smtClean="0"/>
              <a:t>of</a:t>
            </a:r>
            <a:r>
              <a:rPr lang="cs-CZ" dirty="0" smtClean="0"/>
              <a:t> free school</a:t>
            </a:r>
          </a:p>
          <a:p>
            <a:pPr>
              <a:buNone/>
            </a:pPr>
            <a:endParaRPr lang="cs-CZ" dirty="0"/>
          </a:p>
        </p:txBody>
      </p:sp>
    </p:spTree>
    <p:extLst>
      <p:ext uri="{BB962C8B-B14F-4D97-AF65-F5344CB8AC3E}">
        <p14:creationId xmlns:p14="http://schemas.microsoft.com/office/powerpoint/2010/main" val="4204585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sz="quarter" idx="1"/>
          </p:nvPr>
        </p:nvSpPr>
        <p:spPr>
          <a:xfrm>
            <a:off x="457200" y="1340768"/>
            <a:ext cx="8229600" cy="4785395"/>
          </a:xfrm>
        </p:spPr>
        <p:txBody>
          <a:bodyPr/>
          <a:lstStyle/>
          <a:p>
            <a:r>
              <a:rPr lang="cs-CZ" dirty="0" smtClean="0"/>
              <a:t>1993: </a:t>
            </a:r>
            <a:r>
              <a:rPr lang="cs-CZ" dirty="0" err="1" smtClean="0"/>
              <a:t>Czech</a:t>
            </a:r>
            <a:r>
              <a:rPr lang="cs-CZ" dirty="0" smtClean="0"/>
              <a:t> </a:t>
            </a:r>
            <a:r>
              <a:rPr lang="cs-CZ" dirty="0" err="1" smtClean="0"/>
              <a:t>republic</a:t>
            </a:r>
            <a:endParaRPr lang="cs-CZ" dirty="0" smtClean="0"/>
          </a:p>
          <a:p>
            <a:pPr>
              <a:buNone/>
            </a:pPr>
            <a:endParaRPr lang="cs-CZ" dirty="0"/>
          </a:p>
        </p:txBody>
      </p:sp>
      <p:pic>
        <p:nvPicPr>
          <p:cNvPr id="20482" name="Picture 2" descr="http://www.ezilon.com/maps/images/europe/Czech-physical-map.gif"/>
          <p:cNvPicPr>
            <a:picLocks noChangeAspect="1" noChangeArrowheads="1"/>
          </p:cNvPicPr>
          <p:nvPr/>
        </p:nvPicPr>
        <p:blipFill>
          <a:blip r:embed="rId2" cstate="print"/>
          <a:srcRect/>
          <a:stretch>
            <a:fillRect/>
          </a:stretch>
        </p:blipFill>
        <p:spPr bwMode="auto">
          <a:xfrm>
            <a:off x="431032" y="2044887"/>
            <a:ext cx="8245424" cy="4554838"/>
          </a:xfrm>
          <a:prstGeom prst="rect">
            <a:avLst/>
          </a:prstGeom>
          <a:noFill/>
        </p:spPr>
      </p:pic>
    </p:spTree>
    <p:extLst>
      <p:ext uri="{BB962C8B-B14F-4D97-AF65-F5344CB8AC3E}">
        <p14:creationId xmlns:p14="http://schemas.microsoft.com/office/powerpoint/2010/main" val="91498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normAutofit fontScale="92500"/>
          </a:bodyPr>
          <a:lstStyle/>
          <a:p>
            <a:r>
              <a:rPr lang="cs-CZ" sz="2400" dirty="0" err="1" smtClean="0"/>
              <a:t>Compulsory</a:t>
            </a:r>
            <a:r>
              <a:rPr lang="cs-CZ" sz="2400" dirty="0" smtClean="0"/>
              <a:t> </a:t>
            </a:r>
            <a:r>
              <a:rPr lang="cs-CZ" sz="2400" dirty="0" err="1" smtClean="0"/>
              <a:t>school</a:t>
            </a:r>
            <a:r>
              <a:rPr lang="cs-CZ" sz="2400" dirty="0" smtClean="0"/>
              <a:t> </a:t>
            </a:r>
            <a:r>
              <a:rPr lang="cs-CZ" sz="2400" dirty="0" err="1" smtClean="0"/>
              <a:t>attendance</a:t>
            </a:r>
            <a:endParaRPr lang="cs-CZ" sz="2400" dirty="0" smtClean="0"/>
          </a:p>
          <a:p>
            <a:r>
              <a:rPr lang="cs-CZ" sz="2400" dirty="0" err="1" smtClean="0"/>
              <a:t>Literacy</a:t>
            </a:r>
            <a:r>
              <a:rPr lang="cs-CZ" sz="2400" dirty="0" smtClean="0"/>
              <a:t> </a:t>
            </a:r>
            <a:r>
              <a:rPr lang="cs-CZ" sz="2400" dirty="0" err="1" smtClean="0"/>
              <a:t>rate</a:t>
            </a:r>
            <a:r>
              <a:rPr lang="cs-CZ" sz="2400" dirty="0" smtClean="0"/>
              <a:t> </a:t>
            </a:r>
            <a:r>
              <a:rPr lang="cs-CZ" sz="2400" dirty="0" smtClean="0"/>
              <a:t>96 %</a:t>
            </a:r>
            <a:endParaRPr lang="cs-CZ" sz="2400" dirty="0" smtClean="0"/>
          </a:p>
          <a:p>
            <a:r>
              <a:rPr lang="cs-CZ" sz="2400" dirty="0" err="1" smtClean="0"/>
              <a:t>Classification</a:t>
            </a:r>
            <a:r>
              <a:rPr lang="cs-CZ" sz="2400" dirty="0" smtClean="0"/>
              <a:t> (</a:t>
            </a:r>
            <a:r>
              <a:rPr lang="cs-CZ" sz="2400" dirty="0" err="1" smtClean="0"/>
              <a:t>grades</a:t>
            </a:r>
            <a:r>
              <a:rPr lang="cs-CZ" sz="2400" dirty="0" smtClean="0"/>
              <a:t>) </a:t>
            </a:r>
            <a:r>
              <a:rPr lang="cs-CZ" sz="2400" dirty="0" err="1" smtClean="0"/>
              <a:t>system</a:t>
            </a:r>
            <a:r>
              <a:rPr lang="cs-CZ" sz="2400" dirty="0" smtClean="0"/>
              <a:t>: 1 – 5 </a:t>
            </a:r>
          </a:p>
          <a:p>
            <a:r>
              <a:rPr lang="cs-CZ" sz="2400" dirty="0" err="1" smtClean="0"/>
              <a:t>Preschool</a:t>
            </a:r>
            <a:r>
              <a:rPr lang="cs-CZ" sz="2400" dirty="0" smtClean="0"/>
              <a:t> </a:t>
            </a:r>
            <a:r>
              <a:rPr lang="cs-CZ" sz="2400" dirty="0" err="1" smtClean="0"/>
              <a:t>enrollment</a:t>
            </a:r>
            <a:r>
              <a:rPr lang="cs-CZ" sz="2400" dirty="0" smtClean="0"/>
              <a:t> </a:t>
            </a:r>
            <a:r>
              <a:rPr lang="cs-CZ" sz="2400" dirty="0" err="1" smtClean="0"/>
              <a:t>is</a:t>
            </a:r>
            <a:r>
              <a:rPr lang="cs-CZ" sz="2400" dirty="0" smtClean="0"/>
              <a:t> </a:t>
            </a:r>
            <a:r>
              <a:rPr lang="cs-CZ" sz="2400" dirty="0" err="1" smtClean="0"/>
              <a:t>guaranteed</a:t>
            </a:r>
            <a:r>
              <a:rPr lang="cs-CZ" sz="2400" dirty="0" smtClean="0"/>
              <a:t> for </a:t>
            </a:r>
            <a:r>
              <a:rPr lang="cs-CZ" sz="2400" dirty="0" err="1" smtClean="0"/>
              <a:t>children</a:t>
            </a:r>
            <a:r>
              <a:rPr lang="cs-CZ" sz="2400" dirty="0" smtClean="0"/>
              <a:t> in </a:t>
            </a:r>
            <a:r>
              <a:rPr lang="cs-CZ" sz="2400" dirty="0" err="1" smtClean="0"/>
              <a:t>their</a:t>
            </a:r>
            <a:r>
              <a:rPr lang="cs-CZ" sz="2400" dirty="0" smtClean="0"/>
              <a:t> last </a:t>
            </a:r>
            <a:r>
              <a:rPr lang="cs-CZ" sz="2400" dirty="0" err="1" smtClean="0"/>
              <a:t>year</a:t>
            </a:r>
            <a:r>
              <a:rPr lang="cs-CZ" sz="2400" dirty="0" smtClean="0"/>
              <a:t> </a:t>
            </a:r>
            <a:r>
              <a:rPr lang="cs-CZ" sz="2400" dirty="0" err="1" smtClean="0"/>
              <a:t>before</a:t>
            </a:r>
            <a:r>
              <a:rPr lang="cs-CZ" sz="2400" dirty="0" smtClean="0"/>
              <a:t> </a:t>
            </a:r>
            <a:r>
              <a:rPr lang="cs-CZ" sz="2400" dirty="0" err="1" smtClean="0"/>
              <a:t>entering</a:t>
            </a:r>
            <a:r>
              <a:rPr lang="cs-CZ" sz="2400" dirty="0" smtClean="0"/>
              <a:t> </a:t>
            </a:r>
            <a:r>
              <a:rPr lang="cs-CZ" sz="2400" dirty="0" err="1" smtClean="0"/>
              <a:t>elementary</a:t>
            </a:r>
            <a:r>
              <a:rPr lang="cs-CZ" sz="2400" dirty="0" smtClean="0"/>
              <a:t> </a:t>
            </a:r>
            <a:r>
              <a:rPr lang="cs-CZ" sz="2400" dirty="0" smtClean="0"/>
              <a:t>school</a:t>
            </a:r>
          </a:p>
          <a:p>
            <a:r>
              <a:rPr lang="cs-CZ" sz="2400" dirty="0" err="1" smtClean="0"/>
              <a:t>Preschool</a:t>
            </a:r>
            <a:r>
              <a:rPr lang="cs-CZ" sz="2400" dirty="0" smtClean="0"/>
              <a:t> </a:t>
            </a:r>
            <a:r>
              <a:rPr lang="cs-CZ" sz="2400" dirty="0" err="1" smtClean="0"/>
              <a:t>education</a:t>
            </a:r>
            <a:r>
              <a:rPr lang="cs-CZ" sz="2400" dirty="0" smtClean="0"/>
              <a:t> </a:t>
            </a:r>
            <a:r>
              <a:rPr lang="cs-CZ" sz="2400" dirty="0" err="1" smtClean="0"/>
              <a:t>from</a:t>
            </a:r>
            <a:r>
              <a:rPr lang="cs-CZ" sz="2400" dirty="0" smtClean="0"/>
              <a:t> </a:t>
            </a:r>
            <a:r>
              <a:rPr lang="cs-CZ" sz="2400" dirty="0" err="1" smtClean="0"/>
              <a:t>agaes</a:t>
            </a:r>
            <a:r>
              <a:rPr lang="cs-CZ" sz="2400" dirty="0" smtClean="0"/>
              <a:t> 3-6</a:t>
            </a:r>
            <a:endParaRPr lang="cs-CZ" sz="2400" dirty="0" smtClean="0"/>
          </a:p>
          <a:p>
            <a:r>
              <a:rPr lang="cs-CZ" sz="2400" dirty="0" err="1" smtClean="0"/>
              <a:t>Elementary</a:t>
            </a:r>
            <a:r>
              <a:rPr lang="cs-CZ" sz="2400" dirty="0" smtClean="0"/>
              <a:t> </a:t>
            </a:r>
            <a:r>
              <a:rPr lang="cs-CZ" sz="2400" dirty="0" err="1" smtClean="0"/>
              <a:t>education</a:t>
            </a:r>
            <a:r>
              <a:rPr lang="cs-CZ" sz="2400" dirty="0" smtClean="0"/>
              <a:t> </a:t>
            </a:r>
            <a:r>
              <a:rPr lang="cs-CZ" sz="2400" dirty="0" err="1" smtClean="0"/>
              <a:t>takes</a:t>
            </a:r>
            <a:r>
              <a:rPr lang="cs-CZ" sz="2400" dirty="0" smtClean="0"/>
              <a:t> 9 </a:t>
            </a:r>
            <a:r>
              <a:rPr lang="cs-CZ" sz="2400" dirty="0" err="1" smtClean="0"/>
              <a:t>years</a:t>
            </a:r>
            <a:r>
              <a:rPr lang="cs-CZ" sz="2400" dirty="0" smtClean="0"/>
              <a:t>, </a:t>
            </a:r>
            <a:r>
              <a:rPr lang="cs-CZ" sz="2400" dirty="0" err="1" smtClean="0"/>
              <a:t>usually</a:t>
            </a:r>
            <a:r>
              <a:rPr lang="cs-CZ" sz="2400" dirty="0" smtClean="0"/>
              <a:t> </a:t>
            </a:r>
            <a:r>
              <a:rPr lang="cs-CZ" sz="2400" dirty="0" err="1" smtClean="0"/>
              <a:t>from</a:t>
            </a:r>
            <a:r>
              <a:rPr lang="cs-CZ" sz="2400" dirty="0" smtClean="0"/>
              <a:t> </a:t>
            </a:r>
            <a:r>
              <a:rPr lang="cs-CZ" sz="2400" dirty="0" err="1" smtClean="0"/>
              <a:t>ages</a:t>
            </a:r>
            <a:r>
              <a:rPr lang="cs-CZ" sz="2400" dirty="0" smtClean="0"/>
              <a:t> </a:t>
            </a:r>
            <a:r>
              <a:rPr lang="cs-CZ" sz="2400" dirty="0" smtClean="0"/>
              <a:t>  6-15</a:t>
            </a:r>
          </a:p>
          <a:p>
            <a:r>
              <a:rPr lang="cs-CZ" sz="2400" dirty="0" err="1" smtClean="0"/>
              <a:t>Elementary</a:t>
            </a:r>
            <a:r>
              <a:rPr lang="cs-CZ" sz="2400" dirty="0" smtClean="0"/>
              <a:t> Education </a:t>
            </a:r>
            <a:r>
              <a:rPr lang="cs-CZ" sz="2400" dirty="0" err="1" smtClean="0"/>
              <a:t>is</a:t>
            </a:r>
            <a:r>
              <a:rPr lang="cs-CZ" sz="2400" dirty="0" smtClean="0"/>
              <a:t> </a:t>
            </a:r>
            <a:r>
              <a:rPr lang="cs-CZ" sz="2400" dirty="0" err="1" smtClean="0"/>
              <a:t>compulsory</a:t>
            </a:r>
            <a:endParaRPr lang="cs-CZ" sz="2400" dirty="0" smtClean="0"/>
          </a:p>
          <a:p>
            <a:r>
              <a:rPr lang="cs-CZ" sz="2400" dirty="0" err="1" smtClean="0"/>
              <a:t>Elementary</a:t>
            </a:r>
            <a:r>
              <a:rPr lang="cs-CZ" sz="2400" dirty="0" smtClean="0"/>
              <a:t> </a:t>
            </a:r>
            <a:r>
              <a:rPr lang="cs-CZ" sz="2400" dirty="0" err="1" smtClean="0"/>
              <a:t>education</a:t>
            </a:r>
            <a:r>
              <a:rPr lang="cs-CZ" sz="2400" dirty="0" smtClean="0"/>
              <a:t> </a:t>
            </a:r>
            <a:r>
              <a:rPr lang="cs-CZ" sz="2400" dirty="0" err="1" smtClean="0"/>
              <a:t>is</a:t>
            </a:r>
            <a:r>
              <a:rPr lang="cs-CZ" sz="2400" dirty="0" smtClean="0"/>
              <a:t> </a:t>
            </a:r>
            <a:r>
              <a:rPr lang="cs-CZ" sz="2400" dirty="0" err="1" smtClean="0"/>
              <a:t>divided</a:t>
            </a:r>
            <a:r>
              <a:rPr lang="cs-CZ" sz="2400" dirty="0" smtClean="0"/>
              <a:t> </a:t>
            </a:r>
            <a:r>
              <a:rPr lang="cs-CZ" sz="2400" dirty="0" err="1" smtClean="0"/>
              <a:t>into</a:t>
            </a:r>
            <a:r>
              <a:rPr lang="cs-CZ" sz="2400" dirty="0" smtClean="0"/>
              <a:t> </a:t>
            </a:r>
            <a:r>
              <a:rPr lang="cs-CZ" sz="2400" dirty="0" err="1" smtClean="0"/>
              <a:t>two</a:t>
            </a:r>
            <a:r>
              <a:rPr lang="cs-CZ" sz="2400" dirty="0" smtClean="0"/>
              <a:t> </a:t>
            </a:r>
            <a:r>
              <a:rPr lang="cs-CZ" sz="2400" dirty="0" err="1" smtClean="0"/>
              <a:t>stages</a:t>
            </a:r>
            <a:r>
              <a:rPr lang="cs-CZ" sz="2400" dirty="0" smtClean="0"/>
              <a:t>: </a:t>
            </a:r>
            <a:r>
              <a:rPr lang="cs-CZ" sz="2400" dirty="0" err="1" smtClean="0"/>
              <a:t>primary</a:t>
            </a:r>
            <a:r>
              <a:rPr lang="cs-CZ" sz="2400" dirty="0" smtClean="0"/>
              <a:t> (grade 1 – 5) </a:t>
            </a:r>
            <a:r>
              <a:rPr lang="cs-CZ" sz="2400" dirty="0" err="1" smtClean="0"/>
              <a:t>and</a:t>
            </a:r>
            <a:r>
              <a:rPr lang="cs-CZ" sz="2400" dirty="0" smtClean="0"/>
              <a:t> </a:t>
            </a:r>
            <a:r>
              <a:rPr lang="cs-CZ" sz="2400" dirty="0" err="1" smtClean="0"/>
              <a:t>lower</a:t>
            </a:r>
            <a:r>
              <a:rPr lang="cs-CZ" sz="2400" dirty="0" smtClean="0"/>
              <a:t> </a:t>
            </a:r>
            <a:r>
              <a:rPr lang="cs-CZ" sz="2400" dirty="0" err="1" smtClean="0"/>
              <a:t>secondary</a:t>
            </a:r>
            <a:r>
              <a:rPr lang="cs-CZ" sz="2400" dirty="0" smtClean="0"/>
              <a:t> (</a:t>
            </a:r>
            <a:r>
              <a:rPr lang="cs-CZ" sz="2400" dirty="0" err="1" smtClean="0"/>
              <a:t>stage</a:t>
            </a:r>
            <a:r>
              <a:rPr lang="cs-CZ" sz="2400" dirty="0" smtClean="0"/>
              <a:t> 6-9)</a:t>
            </a:r>
          </a:p>
          <a:p>
            <a:r>
              <a:rPr lang="cs-CZ" sz="2400" dirty="0" smtClean="0"/>
              <a:t>In </a:t>
            </a:r>
            <a:r>
              <a:rPr lang="cs-CZ" sz="2400" dirty="0" err="1" smtClean="0"/>
              <a:t>addition</a:t>
            </a:r>
            <a:r>
              <a:rPr lang="cs-CZ" sz="2400" dirty="0" smtClean="0"/>
              <a:t>, </a:t>
            </a:r>
            <a:r>
              <a:rPr lang="cs-CZ" sz="2400" dirty="0" err="1" smtClean="0"/>
              <a:t>children</a:t>
            </a:r>
            <a:r>
              <a:rPr lang="cs-CZ" sz="2400" dirty="0" smtClean="0"/>
              <a:t> </a:t>
            </a:r>
            <a:r>
              <a:rPr lang="cs-CZ" sz="2400" dirty="0" err="1" smtClean="0"/>
              <a:t>have</a:t>
            </a:r>
            <a:r>
              <a:rPr lang="cs-CZ" sz="2400" dirty="0" smtClean="0"/>
              <a:t> the </a:t>
            </a:r>
            <a:r>
              <a:rPr lang="cs-CZ" sz="2400" dirty="0" err="1" smtClean="0"/>
              <a:t>option</a:t>
            </a:r>
            <a:r>
              <a:rPr lang="cs-CZ" sz="2400" dirty="0" smtClean="0"/>
              <a:t> to </a:t>
            </a:r>
            <a:r>
              <a:rPr lang="cs-CZ" sz="2400" dirty="0" err="1" smtClean="0"/>
              <a:t>apply</a:t>
            </a:r>
            <a:r>
              <a:rPr lang="cs-CZ" sz="2400" dirty="0" smtClean="0"/>
              <a:t> for </a:t>
            </a:r>
            <a:r>
              <a:rPr lang="cs-CZ" sz="2400" dirty="0" err="1" smtClean="0"/>
              <a:t>gymansium</a:t>
            </a:r>
            <a:r>
              <a:rPr lang="cs-CZ" sz="2400" dirty="0" smtClean="0"/>
              <a:t> </a:t>
            </a:r>
            <a:r>
              <a:rPr lang="cs-CZ" sz="2400" dirty="0" err="1" smtClean="0"/>
              <a:t>or</a:t>
            </a:r>
            <a:r>
              <a:rPr lang="cs-CZ" sz="2400" dirty="0" smtClean="0"/>
              <a:t> </a:t>
            </a:r>
            <a:r>
              <a:rPr lang="cs-CZ" sz="2400" dirty="0" err="1" smtClean="0"/>
              <a:t>concervatory</a:t>
            </a:r>
            <a:r>
              <a:rPr lang="cs-CZ" sz="2400" dirty="0" smtClean="0"/>
              <a:t> (</a:t>
            </a:r>
            <a:r>
              <a:rPr lang="cs-CZ" sz="2400" dirty="0" err="1" smtClean="0"/>
              <a:t>high</a:t>
            </a:r>
            <a:r>
              <a:rPr lang="cs-CZ" sz="2400" dirty="0" smtClean="0"/>
              <a:t> school </a:t>
            </a:r>
            <a:r>
              <a:rPr lang="cs-CZ" sz="2400" dirty="0" err="1" smtClean="0"/>
              <a:t>leve</a:t>
            </a:r>
            <a:r>
              <a:rPr lang="cs-CZ" sz="2400" dirty="0" err="1" smtClean="0"/>
              <a:t>l</a:t>
            </a:r>
            <a:r>
              <a:rPr lang="cs-CZ" sz="2400" dirty="0" smtClean="0"/>
              <a:t>)</a:t>
            </a:r>
            <a:endParaRPr lang="cs-CZ" sz="2400" dirty="0" smtClean="0"/>
          </a:p>
          <a:p>
            <a:pPr>
              <a:buNone/>
            </a:pPr>
            <a:endParaRPr lang="cs-CZ" dirty="0"/>
          </a:p>
        </p:txBody>
      </p:sp>
    </p:spTree>
    <p:extLst>
      <p:ext uri="{BB962C8B-B14F-4D97-AF65-F5344CB8AC3E}">
        <p14:creationId xmlns:p14="http://schemas.microsoft.com/office/powerpoint/2010/main" val="2955674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lstStyle/>
          <a:p>
            <a:r>
              <a:rPr lang="cs-CZ" sz="2400" dirty="0" err="1" smtClean="0"/>
              <a:t>Upper</a:t>
            </a:r>
            <a:r>
              <a:rPr lang="cs-CZ" sz="2400" dirty="0" smtClean="0"/>
              <a:t> </a:t>
            </a:r>
            <a:r>
              <a:rPr lang="cs-CZ" sz="2400" dirty="0" err="1"/>
              <a:t>s</a:t>
            </a:r>
            <a:r>
              <a:rPr lang="cs-CZ" sz="2400" dirty="0" err="1" smtClean="0"/>
              <a:t>econdary</a:t>
            </a:r>
            <a:r>
              <a:rPr lang="cs-CZ" sz="2400" dirty="0" smtClean="0"/>
              <a:t> </a:t>
            </a:r>
            <a:r>
              <a:rPr lang="cs-CZ" sz="2400" dirty="0" err="1" smtClean="0"/>
              <a:t>education</a:t>
            </a:r>
            <a:r>
              <a:rPr lang="cs-CZ" sz="2400" dirty="0" smtClean="0"/>
              <a:t> (</a:t>
            </a:r>
            <a:r>
              <a:rPr lang="cs-CZ" sz="2400" dirty="0" err="1" smtClean="0"/>
              <a:t>high</a:t>
            </a:r>
            <a:r>
              <a:rPr lang="cs-CZ" sz="2400" dirty="0" smtClean="0"/>
              <a:t> school) </a:t>
            </a:r>
            <a:r>
              <a:rPr lang="cs-CZ" sz="2400" dirty="0" err="1" smtClean="0"/>
              <a:t>can</a:t>
            </a:r>
            <a:r>
              <a:rPr lang="cs-CZ" sz="2400" dirty="0" smtClean="0"/>
              <a:t> </a:t>
            </a:r>
            <a:r>
              <a:rPr lang="cs-CZ" sz="2400" dirty="0" err="1" smtClean="0"/>
              <a:t>be</a:t>
            </a:r>
            <a:r>
              <a:rPr lang="cs-CZ" sz="2400" dirty="0" smtClean="0"/>
              <a:t> </a:t>
            </a:r>
            <a:r>
              <a:rPr lang="cs-CZ" sz="2400" dirty="0" err="1" smtClean="0"/>
              <a:t>general</a:t>
            </a:r>
            <a:r>
              <a:rPr lang="cs-CZ" sz="2400" dirty="0" smtClean="0"/>
              <a:t> </a:t>
            </a:r>
            <a:r>
              <a:rPr lang="cs-CZ" sz="2400" dirty="0" err="1" smtClean="0"/>
              <a:t>or</a:t>
            </a:r>
            <a:r>
              <a:rPr lang="cs-CZ" sz="2400" dirty="0" smtClean="0"/>
              <a:t> </a:t>
            </a:r>
            <a:r>
              <a:rPr lang="cs-CZ" sz="2400" dirty="0" err="1" smtClean="0"/>
              <a:t>vocational</a:t>
            </a:r>
            <a:endParaRPr lang="cs-CZ" sz="2400" dirty="0" smtClean="0"/>
          </a:p>
          <a:p>
            <a:r>
              <a:rPr lang="cs-CZ" sz="2400" dirty="0" err="1" smtClean="0"/>
              <a:t>Upper</a:t>
            </a:r>
            <a:r>
              <a:rPr lang="cs-CZ" sz="2400" dirty="0" smtClean="0"/>
              <a:t> </a:t>
            </a:r>
            <a:r>
              <a:rPr lang="cs-CZ" sz="2400" dirty="0" err="1" smtClean="0"/>
              <a:t>secondary</a:t>
            </a:r>
            <a:r>
              <a:rPr lang="cs-CZ" sz="2400" dirty="0" smtClean="0"/>
              <a:t> </a:t>
            </a:r>
            <a:r>
              <a:rPr lang="cs-CZ" sz="2400" dirty="0" err="1" smtClean="0"/>
              <a:t>education</a:t>
            </a:r>
            <a:r>
              <a:rPr lang="cs-CZ" sz="2400" dirty="0" smtClean="0"/>
              <a:t> </a:t>
            </a:r>
            <a:r>
              <a:rPr lang="cs-CZ" sz="2400" dirty="0" err="1" smtClean="0"/>
              <a:t>takes</a:t>
            </a:r>
            <a:r>
              <a:rPr lang="cs-CZ" sz="2400" dirty="0" smtClean="0"/>
              <a:t> 3 – 4 </a:t>
            </a:r>
            <a:r>
              <a:rPr lang="cs-CZ" sz="2400" dirty="0" err="1" smtClean="0"/>
              <a:t>years</a:t>
            </a:r>
            <a:r>
              <a:rPr lang="cs-CZ" sz="2400" dirty="0" smtClean="0"/>
              <a:t> and </a:t>
            </a:r>
            <a:r>
              <a:rPr lang="cs-CZ" sz="2400" dirty="0" err="1" smtClean="0"/>
              <a:t>is</a:t>
            </a:r>
            <a:r>
              <a:rPr lang="cs-CZ" sz="2400" dirty="0" smtClean="0"/>
              <a:t> </a:t>
            </a:r>
            <a:r>
              <a:rPr lang="cs-CZ" sz="2400" dirty="0" err="1" smtClean="0"/>
              <a:t>mandatory</a:t>
            </a:r>
            <a:endParaRPr lang="cs-CZ" sz="2400" dirty="0" smtClean="0"/>
          </a:p>
          <a:p>
            <a:r>
              <a:rPr lang="cs-CZ" sz="2400" dirty="0" err="1" smtClean="0"/>
              <a:t>State</a:t>
            </a:r>
            <a:r>
              <a:rPr lang="cs-CZ" sz="2400" dirty="0" smtClean="0"/>
              <a:t> </a:t>
            </a:r>
            <a:r>
              <a:rPr lang="cs-CZ" sz="2400" dirty="0" err="1" smtClean="0"/>
              <a:t>exam</a:t>
            </a:r>
            <a:r>
              <a:rPr lang="cs-CZ" sz="2400" dirty="0" smtClean="0"/>
              <a:t> </a:t>
            </a:r>
            <a:r>
              <a:rPr lang="cs-CZ" sz="2400" dirty="0" err="1" smtClean="0"/>
              <a:t>called</a:t>
            </a:r>
            <a:r>
              <a:rPr lang="cs-CZ" sz="2400" dirty="0" smtClean="0"/>
              <a:t> Maturity </a:t>
            </a:r>
            <a:r>
              <a:rPr lang="cs-CZ" sz="2400" dirty="0" err="1" smtClean="0"/>
              <a:t>leaving</a:t>
            </a:r>
            <a:r>
              <a:rPr lang="cs-CZ" sz="2400" dirty="0" smtClean="0"/>
              <a:t> </a:t>
            </a:r>
            <a:r>
              <a:rPr lang="cs-CZ" sz="2400" dirty="0" err="1" smtClean="0"/>
              <a:t>exam</a:t>
            </a:r>
            <a:r>
              <a:rPr lang="cs-CZ" sz="2400" dirty="0" smtClean="0"/>
              <a:t> </a:t>
            </a:r>
            <a:br>
              <a:rPr lang="cs-CZ" sz="2400" dirty="0" smtClean="0"/>
            </a:br>
            <a:r>
              <a:rPr lang="cs-CZ" sz="2400" dirty="0" err="1" smtClean="0"/>
              <a:t>four</a:t>
            </a:r>
            <a:r>
              <a:rPr lang="cs-CZ" sz="2400" dirty="0" smtClean="0"/>
              <a:t> </a:t>
            </a:r>
            <a:r>
              <a:rPr lang="cs-CZ" sz="2400" dirty="0" err="1" smtClean="0"/>
              <a:t>subjects</a:t>
            </a:r>
            <a:r>
              <a:rPr lang="cs-CZ" sz="2400" dirty="0" smtClean="0"/>
              <a:t> (Czech </a:t>
            </a:r>
            <a:r>
              <a:rPr lang="cs-CZ" sz="2400" dirty="0" err="1" smtClean="0"/>
              <a:t>langugage</a:t>
            </a:r>
            <a:r>
              <a:rPr lang="cs-CZ" sz="2400" dirty="0" smtClean="0"/>
              <a:t>, </a:t>
            </a:r>
            <a:r>
              <a:rPr lang="cs-CZ" sz="2400" dirty="0" err="1" smtClean="0"/>
              <a:t>foreign</a:t>
            </a:r>
            <a:r>
              <a:rPr lang="cs-CZ" sz="2400" dirty="0" smtClean="0"/>
              <a:t> </a:t>
            </a:r>
            <a:r>
              <a:rPr lang="cs-CZ" sz="2400" dirty="0" err="1" smtClean="0"/>
              <a:t>language</a:t>
            </a:r>
            <a:r>
              <a:rPr lang="cs-CZ" sz="2400" dirty="0" smtClean="0"/>
              <a:t>, </a:t>
            </a:r>
            <a:r>
              <a:rPr lang="cs-CZ" sz="2400" dirty="0" err="1" smtClean="0"/>
              <a:t>two</a:t>
            </a:r>
            <a:r>
              <a:rPr lang="cs-CZ" sz="2400" dirty="0" smtClean="0"/>
              <a:t> </a:t>
            </a:r>
            <a:r>
              <a:rPr lang="cs-CZ" sz="2400" dirty="0" err="1" smtClean="0"/>
              <a:t>subject</a:t>
            </a:r>
            <a:r>
              <a:rPr lang="cs-CZ" sz="2400" dirty="0" smtClean="0"/>
              <a:t> </a:t>
            </a:r>
            <a:r>
              <a:rPr lang="cs-CZ" sz="2400" dirty="0" err="1" smtClean="0"/>
              <a:t>must-choose</a:t>
            </a:r>
            <a:r>
              <a:rPr lang="cs-CZ" sz="2400" dirty="0" smtClean="0"/>
              <a:t>)</a:t>
            </a:r>
            <a:br>
              <a:rPr lang="cs-CZ" sz="2400" dirty="0" smtClean="0"/>
            </a:br>
            <a:r>
              <a:rPr lang="cs-CZ" sz="2400" dirty="0" smtClean="0"/>
              <a:t>Maturity </a:t>
            </a:r>
            <a:r>
              <a:rPr lang="cs-CZ" sz="2400" dirty="0" err="1" smtClean="0"/>
              <a:t>leaving</a:t>
            </a:r>
            <a:r>
              <a:rPr lang="cs-CZ" sz="2400" dirty="0" smtClean="0"/>
              <a:t> </a:t>
            </a:r>
            <a:r>
              <a:rPr lang="cs-CZ" sz="2400" dirty="0" err="1" smtClean="0"/>
              <a:t>certificate</a:t>
            </a:r>
            <a:endParaRPr lang="cs-CZ" sz="2400" dirty="0" smtClean="0"/>
          </a:p>
          <a:p>
            <a:endParaRPr lang="cs-CZ" sz="2400" dirty="0" smtClean="0"/>
          </a:p>
          <a:p>
            <a:r>
              <a:rPr lang="cs-CZ" sz="2400" dirty="0" err="1" smtClean="0"/>
              <a:t>Tertiary</a:t>
            </a:r>
            <a:r>
              <a:rPr lang="cs-CZ" sz="2400" dirty="0" smtClean="0"/>
              <a:t> </a:t>
            </a:r>
            <a:r>
              <a:rPr lang="cs-CZ" sz="2400" dirty="0" err="1" smtClean="0"/>
              <a:t>education</a:t>
            </a:r>
            <a:r>
              <a:rPr lang="cs-CZ" sz="2400" dirty="0" smtClean="0"/>
              <a:t>: Bologna </a:t>
            </a:r>
            <a:r>
              <a:rPr lang="cs-CZ" sz="2400" dirty="0" err="1" smtClean="0"/>
              <a:t>process</a:t>
            </a:r>
            <a:endParaRPr lang="cs-CZ" sz="2400" dirty="0" smtClean="0"/>
          </a:p>
          <a:p>
            <a:r>
              <a:rPr lang="cs-CZ" sz="2400" dirty="0" err="1" smtClean="0"/>
              <a:t>Bachelor</a:t>
            </a:r>
            <a:r>
              <a:rPr lang="cs-CZ" sz="2400" dirty="0" smtClean="0"/>
              <a:t> and Master </a:t>
            </a:r>
            <a:r>
              <a:rPr lang="cs-CZ" sz="2400" dirty="0" err="1" smtClean="0"/>
              <a:t>degree</a:t>
            </a:r>
            <a:r>
              <a:rPr lang="cs-CZ" sz="2400" dirty="0" smtClean="0"/>
              <a:t> university </a:t>
            </a:r>
            <a:r>
              <a:rPr lang="cs-CZ" sz="2400" dirty="0" err="1" smtClean="0"/>
              <a:t>studies</a:t>
            </a:r>
            <a:endParaRPr lang="cs-CZ" sz="2400" dirty="0"/>
          </a:p>
        </p:txBody>
      </p:sp>
    </p:spTree>
    <p:extLst>
      <p:ext uri="{BB962C8B-B14F-4D97-AF65-F5344CB8AC3E}">
        <p14:creationId xmlns:p14="http://schemas.microsoft.com/office/powerpoint/2010/main" val="3453852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ISCED</a:t>
            </a:r>
            <a:endParaRPr lang="cs-CZ" dirty="0"/>
          </a:p>
        </p:txBody>
      </p:sp>
      <p:sp>
        <p:nvSpPr>
          <p:cNvPr id="3" name="Zástupný symbol pro obsah 2"/>
          <p:cNvSpPr>
            <a:spLocks noGrp="1"/>
          </p:cNvSpPr>
          <p:nvPr>
            <p:ph sz="quarter" idx="1"/>
          </p:nvPr>
        </p:nvSpPr>
        <p:spPr/>
        <p:txBody>
          <a:bodyPr>
            <a:normAutofit/>
          </a:bodyPr>
          <a:lstStyle/>
          <a:p>
            <a:r>
              <a:rPr lang="en-US" dirty="0"/>
              <a:t>The International Standard Classification of Education is a classification of education approved by UNESCO in 1976. </a:t>
            </a:r>
            <a:endParaRPr lang="cs-CZ" dirty="0" smtClean="0"/>
          </a:p>
          <a:p>
            <a:r>
              <a:rPr lang="en-US" dirty="0" smtClean="0"/>
              <a:t>It </a:t>
            </a:r>
            <a:r>
              <a:rPr lang="en-US" dirty="0"/>
              <a:t>belongs to the family of economic and social classifications of the United Nations</a:t>
            </a:r>
            <a:r>
              <a:rPr lang="en-US" dirty="0" smtClean="0"/>
              <a:t>.</a:t>
            </a:r>
            <a:endParaRPr lang="cs-CZ" dirty="0" smtClean="0"/>
          </a:p>
          <a:p>
            <a:r>
              <a:rPr lang="en-US" dirty="0"/>
              <a:t>The second version, known as ISCED 1997, was approved in November 1997 as part of an effort to increase the comparability of statistics in education. </a:t>
            </a:r>
            <a:endParaRPr lang="cs-CZ" dirty="0" smtClean="0"/>
          </a:p>
          <a:p>
            <a:r>
              <a:rPr lang="en-US" dirty="0" smtClean="0"/>
              <a:t>The </a:t>
            </a:r>
            <a:r>
              <a:rPr lang="en-US" dirty="0"/>
              <a:t>classification covered two measurable variables: levels (introduced by 7) and areas of education (introduced by 25). </a:t>
            </a:r>
            <a:endParaRPr lang="cs-CZ" dirty="0" smtClean="0"/>
          </a:p>
          <a:p>
            <a:r>
              <a:rPr lang="en-US" dirty="0" smtClean="0"/>
              <a:t>In </a:t>
            </a:r>
            <a:r>
              <a:rPr lang="en-US" dirty="0"/>
              <a:t>the 2011 version, ISCED introduces 9 levels (instead of the previous 7) by dividing tertiary pre-doctoral education into three levels.</a:t>
            </a:r>
            <a:endParaRPr lang="cs-CZ" dirty="0" smtClean="0"/>
          </a:p>
        </p:txBody>
      </p:sp>
    </p:spTree>
    <p:extLst>
      <p:ext uri="{BB962C8B-B14F-4D97-AF65-F5344CB8AC3E}">
        <p14:creationId xmlns:p14="http://schemas.microsoft.com/office/powerpoint/2010/main" val="116002621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4-3-cz.potx" id="{A2D83281-9DF1-455E-A4DD-AE9E20873FD3}" vid="{C580A734-C016-44FD-B726-208E9D0A6DB8}"/>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muni-ped-prezentace-4-3-cz</Template>
  <TotalTime>72</TotalTime>
  <Words>954</Words>
  <Application>Microsoft Office PowerPoint</Application>
  <PresentationFormat>Předvádění na obrazovce (4:3)</PresentationFormat>
  <Paragraphs>118</Paragraphs>
  <Slides>19</Slides>
  <Notes>0</Notes>
  <HiddenSlides>0</HiddenSlides>
  <MMClips>0</MMClips>
  <ScaleCrop>false</ScaleCrop>
  <HeadingPairs>
    <vt:vector size="8" baseType="variant">
      <vt:variant>
        <vt:lpstr>Použitá písma</vt:lpstr>
      </vt:variant>
      <vt:variant>
        <vt:i4>3</vt:i4>
      </vt:variant>
      <vt:variant>
        <vt:lpstr>Motiv</vt:lpstr>
      </vt:variant>
      <vt:variant>
        <vt:i4>1</vt:i4>
      </vt:variant>
      <vt:variant>
        <vt:lpstr>Vložené servery OLE</vt:lpstr>
      </vt:variant>
      <vt:variant>
        <vt:i4>1</vt:i4>
      </vt:variant>
      <vt:variant>
        <vt:lpstr>Nadpisy snímků</vt:lpstr>
      </vt:variant>
      <vt:variant>
        <vt:i4>19</vt:i4>
      </vt:variant>
    </vt:vector>
  </HeadingPairs>
  <TitlesOfParts>
    <vt:vector size="24" baseType="lpstr">
      <vt:lpstr>Arial</vt:lpstr>
      <vt:lpstr>Tahoma</vt:lpstr>
      <vt:lpstr>Wingdings</vt:lpstr>
      <vt:lpstr>Prezentace_MU_CZ</vt:lpstr>
      <vt:lpstr>Dokument</vt:lpstr>
      <vt:lpstr>CZECH EDUCATIONAL SYSTEM</vt:lpstr>
      <vt:lpstr>Seminar work</vt:lpstr>
      <vt:lpstr>Seminar work – presentation</vt:lpstr>
      <vt:lpstr>Brief historical overview</vt:lpstr>
      <vt:lpstr>The Czechoslovak Socialist Republic</vt:lpstr>
      <vt:lpstr>Introduction</vt:lpstr>
      <vt:lpstr>Basic facts</vt:lpstr>
      <vt:lpstr>Basic facts</vt:lpstr>
      <vt:lpstr>ISCED</vt:lpstr>
      <vt:lpstr>Prezentace aplikace PowerPoint</vt:lpstr>
      <vt:lpstr>Educational reform</vt:lpstr>
      <vt:lpstr>Basic education</vt:lpstr>
      <vt:lpstr>Framework Educational Programme for Basic Education </vt:lpstr>
      <vt:lpstr>Objectives of basic education</vt:lpstr>
      <vt:lpstr>Objectives of basic education</vt:lpstr>
      <vt:lpstr>Educational fields</vt:lpstr>
      <vt:lpstr>Key competencies </vt:lpstr>
      <vt:lpstr>Cross-Curricular Subjects </vt:lpstr>
      <vt:lpstr>Cross-curricular subjects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Petra Vystrčilová</dc:creator>
  <cp:lastModifiedBy>Radek Pospíšil</cp:lastModifiedBy>
  <cp:revision>33</cp:revision>
  <dcterms:created xsi:type="dcterms:W3CDTF">2023-12-01T12:30:12Z</dcterms:created>
  <dcterms:modified xsi:type="dcterms:W3CDTF">2024-10-17T09:33:05Z</dcterms:modified>
</cp:coreProperties>
</file>