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9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24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4F97-3B99-4268-966C-A7C0F1F881D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1A427-60A2-4F8E-AF52-5459D6E95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0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1A427-60A2-4F8E-AF52-5459D6E951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7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1A427-60A2-4F8E-AF52-5459D6E951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5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19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6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65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5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4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6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7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4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vojka.rozhlas.cz/okno-do-evropy-760255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bazeknih.cz/knihy/vecery-na-dikance-7287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58361-1A36-42AB-8708-809A0826F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1" y="-1"/>
            <a:ext cx="9144001" cy="23456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ГОГОЛЬ</a:t>
            </a:r>
            <a:b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(Nikolaj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Vasiljevi</a:t>
            </a:r>
            <a:r>
              <a:rPr lang="cs-CZ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 Gogol)</a:t>
            </a:r>
            <a:br>
              <a:rPr lang="uk-UA" sz="36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1809</a:t>
            </a:r>
            <a:r>
              <a:rPr lang="cs-CZ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3F68B-8A40-43C4-B5F6-53F716F6F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5" y="2451652"/>
            <a:ext cx="4161182" cy="4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3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CE58B-132F-4320-8B2F-B1534093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5" y="92765"/>
            <a:ext cx="8826758" cy="18122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она написана и почему популярна?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(Kdy bylo dílo napsáno a proč je populární?)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BAC8A-CDEB-40F8-A75B-BAFDC6DF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0884"/>
            <a:ext cx="8916988" cy="437859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1829 год</a:t>
            </a:r>
          </a:p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модно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Выпускаются книги («Малороссийская деревня» Ивана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Кулжинского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⁠, «Двойник, или Мои вечера в Малороссии» Антония Погорельского ⁠, «Сказки о кладах» Ореста Сомова ⁠), ставятся оперы («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днепровская русалка» Николая Краснопольского ⁠, «Пан Твардовский» Алексея Верстовского ⁠, «Козак-стихотворец» Александра Шаховского </a:t>
            </a:r>
          </a:p>
        </p:txBody>
      </p:sp>
    </p:spTree>
    <p:extLst>
      <p:ext uri="{BB962C8B-B14F-4D97-AF65-F5344CB8AC3E}">
        <p14:creationId xmlns:p14="http://schemas.microsoft.com/office/powerpoint/2010/main" val="121774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49B5F-4F5C-4C0C-919D-E86E8FD7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85530"/>
            <a:ext cx="7512127" cy="12324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ОНА НАПИСАНА?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(Jak je dílo napsáno?)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9BC06-A183-4F36-A164-5561F694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6295"/>
            <a:ext cx="9905999" cy="415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«Вечеров» принадлежат нескольким жанрам: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сказка-анекдот;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сказка-новелла;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сказка-трагедия;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FB39EC-2E90-4A20-8B82-75CE73902B48}"/>
              </a:ext>
            </a:extLst>
          </p:cNvPr>
          <p:cNvSpPr txBox="1"/>
          <p:nvPr/>
        </p:nvSpPr>
        <p:spPr>
          <a:xfrm>
            <a:off x="1659864" y="6303138"/>
            <a:ext cx="794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povídky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0A960-DB28-4919-9B6D-57DF778A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06017"/>
            <a:ext cx="5702936" cy="1285461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(Jazyk)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20DF3-307E-45A5-8240-139069ED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2" y="834887"/>
            <a:ext cx="8518173" cy="419431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Ругань, побои, интрижки и анекдоты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„…že si nedá pokoj, zmetek!“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Высокопарный слог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„Jak opojný, jak nádherný je letní den na Male Rusi! Jak malátně horké jsou hodiny, kde se v tichu a žáru třpytí poledne, kdy nesmírný azurový oceán se rozkošnicky klene nad zemí jako v spánku, jakoby celý tonul v blaženosti, objímaje a tiskna krásku ve své vzdušné náručí.“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C1B755-1A5B-41B2-9606-792CD610D389}"/>
              </a:ext>
            </a:extLst>
          </p:cNvPr>
          <p:cNvSpPr txBox="1"/>
          <p:nvPr/>
        </p:nvSpPr>
        <p:spPr>
          <a:xfrm>
            <a:off x="1678525" y="5653781"/>
            <a:ext cx="794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ругань, побои, интрижки и анекдоты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nadávky, rvačky, intriky a anekdoty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высокопарный слог =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vysoký styl (slova knižní)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14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F39F4-A11E-446F-A894-BE42DA02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1" y="0"/>
            <a:ext cx="9069005" cy="15902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Диканька вынесена в заглавие?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názvu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Dikaňka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178F3-C450-4FCF-8AA9-1C123333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ВАШИ ВЕРСИИ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5F204-6328-41F0-A5DF-74BF3153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925053"/>
            <a:ext cx="10137913" cy="49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6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FD65F-109F-47CC-92BB-21B4812A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86" y="379527"/>
            <a:ext cx="9905998" cy="85735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ДИКАНЬКА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Dikaňka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97EAE-062C-4D46-9FB3-7EF65ABCD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686" y="1236883"/>
            <a:ext cx="8693426" cy="401052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в Диканьке развиваются события лишь одной повести из восьми («Ночь перед Рождеством»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Štědrovečerní noc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Зато близ Диканьки живёт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пасечник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Рудый Панько, вымышленный издатель «Вечеров»: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„Ale vida, málem bych zapomněl na to nejhlavnější: až ke mně pojedete, vezměte to pěkně rovnou po hlavní silnici k </a:t>
            </a:r>
            <a:r>
              <a:rPr 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Dikaňce</a:t>
            </a:r>
            <a:r>
              <a:rPr 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Naschvál jsem se o ní zmínil hned na první stránce, abyste se do naší vesničky spíš dostali.“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40C41E-E436-2646-4392-BC52918FCD7F}"/>
              </a:ext>
            </a:extLst>
          </p:cNvPr>
          <p:cNvSpPr txBox="1"/>
          <p:nvPr/>
        </p:nvSpPr>
        <p:spPr>
          <a:xfrm>
            <a:off x="1678525" y="5653781"/>
            <a:ext cx="794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Plný název díla je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Večery na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Dikaňce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povídky včelaře Rezatého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Paňka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пасечник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včelař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30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85203-7902-449A-AA00-46D2427B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87" y="45913"/>
            <a:ext cx="9147313" cy="18590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НАСТОЯЩИЙ РАССКАЗЧИК ? ПОЧЕМУ ИХ ТАК МНОГО?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je tedy vyprávěč? Proč je několik vyprávěčů?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F27FF-1EFF-4142-BB5A-704726E7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2133599"/>
            <a:ext cx="7378671" cy="420093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Рудый Панько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пасечник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Фома Григорьевич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дьяк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Паныч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Иван Степанович Курочка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E5386-DE42-4D0B-993A-FCFC2FD7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33" y="1784510"/>
            <a:ext cx="2646607" cy="25672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25B301-49E7-4305-938A-CBBEBB5E9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288" y="4234068"/>
            <a:ext cx="2511041" cy="244955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1A89F27-AFD1-680B-A9E0-ADC737FE35D9}"/>
              </a:ext>
            </a:extLst>
          </p:cNvPr>
          <p:cNvSpPr txBox="1"/>
          <p:nvPr/>
        </p:nvSpPr>
        <p:spPr>
          <a:xfrm>
            <a:off x="1678525" y="5653781"/>
            <a:ext cx="794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пасечник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včelař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дьяк =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ďák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jáhen, pomocník při bohoslužbách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B1361-C336-4CAD-8FE8-90966370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19756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(Příjmení)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20F2F-9CE7-4FA1-BE30-409DE8B7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09" y="1419726"/>
            <a:ext cx="5923721" cy="44926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EFE68F-040E-4086-A695-723E62519DB4}"/>
              </a:ext>
            </a:extLst>
          </p:cNvPr>
          <p:cNvSpPr/>
          <p:nvPr/>
        </p:nvSpPr>
        <p:spPr>
          <a:xfrm>
            <a:off x="1501319" y="5912414"/>
            <a:ext cx="4980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Пузатый Пацюк из «Ночи перед Рождеством» / 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Břichatý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Pacjuk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Štedrovečerní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noci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https://www.youtube.com/watch?v=ene3yZTZNVE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5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0E3E6-F211-4AB8-92D4-C9A63A74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 ВАКУЛА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(Kovář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Vakula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ипноз и кузнец Вакула.">
            <a:extLst>
              <a:ext uri="{FF2B5EF4-FFF2-40B4-BE49-F238E27FC236}">
                <a16:creationId xmlns:a16="http://schemas.microsoft.com/office/drawing/2014/main" id="{F6AD0C57-3AB1-457C-A938-242F6C575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762538"/>
            <a:ext cx="5486400" cy="50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2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11D91-FAE6-4074-8A0A-1A068625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4" y="0"/>
            <a:ext cx="8915400" cy="1905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Украина, описанная Гоголем, была близка к реальности?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Vypadá Ukrajina tak, jak ji popsal Gogol?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06232-E876-481C-B7E4-19C8D6CE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4" y="2133600"/>
            <a:ext cx="9268691" cy="1905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«Вечерах», несмотря на обилие реальных деталей, предстаёт страной скорее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фантастической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всё основано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принципе чрезмерности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каждая эмоция усилена, каждое действие сопровождено гиперболой.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7974CD-28BD-A988-E4AD-E3E4E0D5B216}"/>
              </a:ext>
            </a:extLst>
          </p:cNvPr>
          <p:cNvSpPr txBox="1"/>
          <p:nvPr/>
        </p:nvSpPr>
        <p:spPr>
          <a:xfrm>
            <a:off x="1678525" y="5653781"/>
            <a:ext cx="794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чрезмерности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všechno je přehnané/přes čáru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0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63C5F-9766-481E-B1EC-242198FF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71" y="509810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ГЕРОИНИ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Ženské postavy)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1BA4-C625-4DF7-888C-5D3435AD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1457739"/>
            <a:ext cx="8070574" cy="4453483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Обидчицы мужчин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(ty, co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urazili muže)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девушки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(mladé dívky)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Старухи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(stařenky)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0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A11E58-9F9D-452E-804E-FD9D1065E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03" y="2599872"/>
            <a:ext cx="8791194" cy="16582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459E-1023-4777-BA54-C089C52D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75" y="246744"/>
            <a:ext cx="4605337" cy="106522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br>
              <a:rPr lang="cs-CZ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(Mládí)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09B91A-8A69-41F6-9F73-EED5D59F0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1316" y="3193597"/>
            <a:ext cx="8791194" cy="1658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3A61E2-1E54-4416-A822-24E6582FF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49" y="0"/>
            <a:ext cx="3724275" cy="22764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F93FC0-1629-4AD6-874B-82C2AB83DEAE}"/>
              </a:ext>
            </a:extLst>
          </p:cNvPr>
          <p:cNvSpPr/>
          <p:nvPr/>
        </p:nvSpPr>
        <p:spPr>
          <a:xfrm>
            <a:off x="1874975" y="2551837"/>
            <a:ext cx="8342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 родился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марта 1809 года 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местечке Великие Сорочинцы Миргородского уезда Полтавской губернии в семье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помещика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назвали сына Николаем 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чудотворной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иконы святого Николая, хранившейся в церкви села Диканька.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B75A0F-6E66-4BB8-822A-032A63858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79" y="5103244"/>
            <a:ext cx="2893026" cy="15981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24CA0E6-1DDF-426B-8D5D-E2F2036C163E}"/>
              </a:ext>
            </a:extLst>
          </p:cNvPr>
          <p:cNvSpPr txBox="1"/>
          <p:nvPr/>
        </p:nvSpPr>
        <p:spPr>
          <a:xfrm>
            <a:off x="3147526" y="5778736"/>
            <a:ext cx="565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помещик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statkář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počest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чудотворный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divotvorný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3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09763-9414-4242-A196-8A3F1FAB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07" y="441872"/>
            <a:ext cx="9905998" cy="76110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2BCFC0-E237-4EE5-9AF9-3F0D4A7E0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413" y="2822575"/>
            <a:ext cx="2771272" cy="3091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D53CB-70CE-45F1-B159-3F4956C1C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1" y="1"/>
            <a:ext cx="3060845" cy="36094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40474-5A9D-4138-B799-81D00E786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696" y="40105"/>
            <a:ext cx="3060845" cy="2679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2826A1-C122-4165-82FF-C9D812E4F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852" y="3896139"/>
            <a:ext cx="3722275" cy="29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4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42F96-18FF-4D72-B0C7-5AF6595F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581" y="306333"/>
            <a:ext cx="8738419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 у Гоголя мир нечистой силы?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(Gogolův svět temných sil)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FE568-D0C2-4764-B2B2-70E64538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03" y="1540189"/>
            <a:ext cx="8863781" cy="377762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Колдовской мир в фольклорном сознании никак не отделён от мира людей, напротив, он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с ним в тесных связях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F12896-5D88-41FC-B8AB-31B34833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81" y="2940627"/>
            <a:ext cx="3716592" cy="331838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7A3624F-00FA-2564-E15A-AB012C025BD6}"/>
              </a:ext>
            </a:extLst>
          </p:cNvPr>
          <p:cNvSpPr txBox="1"/>
          <p:nvPr/>
        </p:nvSpPr>
        <p:spPr>
          <a:xfrm>
            <a:off x="5741370" y="5465247"/>
            <a:ext cx="794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тесных связях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úzce spojen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533B7-E8AC-4AA0-961E-F006345C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027" y="457856"/>
            <a:ext cx="863484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Приметы связи героев с демоническим миром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(Jak poznáme, že postava patří do světa temných sil)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9FA7A-135E-41C0-86E9-57C7ECA7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143" y="1967659"/>
            <a:ext cx="6495794" cy="377762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Растрёпанные волосы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(neupravené/rozcuchané vlasy)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Косоглазие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šilhání).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Хромота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(kulhavost).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EC88F-BC63-4A18-8FE9-95CC901A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8" y="3135490"/>
            <a:ext cx="3997249" cy="3556256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1708F81-99FE-4E4C-99BF-08EB773BE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688" y="3199118"/>
            <a:ext cx="39972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CE79-AAF8-45D7-83DC-367315C9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618518"/>
            <a:ext cx="5237583" cy="581960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 «Вечерах» прячется сам Гоголь?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 tam někde Gogol?)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персонажей не соблюдают традиции. Они – чужие для мира Диканьки. В них – сам автор, для которого был всегда характерен яркий индивидуализм.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очерняя любовь в Страшная месть Н. В. Гоголя (Светлана Жукова 4) / Проза.ру">
            <a:extLst>
              <a:ext uri="{FF2B5EF4-FFF2-40B4-BE49-F238E27FC236}">
                <a16:creationId xmlns:a16="http://schemas.microsoft.com/office/drawing/2014/main" id="{2438EF33-19EA-4D5D-A333-259A4BB12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548" y="1813137"/>
            <a:ext cx="3623137" cy="34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3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F7B05-94AF-41C6-AAE8-80C95B45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474443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«РЕВИЗОР»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(Revizor)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89C15-F9FF-48FF-97D5-77587039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7460"/>
            <a:ext cx="8563026" cy="4386429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Подсказанный Пушкиным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для Гоголя поводом собрать в одной пьесе «всё дурное в России», и сквозь смешное в его комедии ошибок отчётливо проглядывает ужас.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2CB1EF-CC8F-49E3-358F-3E2DCF96A9E9}"/>
              </a:ext>
            </a:extLst>
          </p:cNvPr>
          <p:cNvSpPr txBox="1"/>
          <p:nvPr/>
        </p:nvSpPr>
        <p:spPr>
          <a:xfrm>
            <a:off x="1763103" y="5910723"/>
            <a:ext cx="794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подсказанный Пушкиным сюжет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Puškinův námět / dle Puškinova námětu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0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D926A-F8C8-4393-A8C0-60F41941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562" y="624110"/>
            <a:ext cx="836233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СМЕШНОЕ МОЖЕТ БЫТЬ УЖАСНЫМ?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 se humor může stát hororem?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57FB66-A6E8-4857-B20B-A9FC1085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8448" y="2266559"/>
            <a:ext cx="5471652" cy="4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1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13E8E-F9AC-4EDD-BBAF-922ECC53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34" y="322774"/>
            <a:ext cx="8911687" cy="1280890"/>
          </a:xfrm>
        </p:spPr>
        <p:txBody>
          <a:bodyPr/>
          <a:lstStyle/>
          <a:p>
            <a:pPr algn="ctr"/>
            <a:r>
              <a:rPr lang="ru-RU" b="1" dirty="0"/>
              <a:t>ДВА ГОГОЛЯ</a:t>
            </a:r>
            <a:br>
              <a:rPr lang="ru-RU" b="1" dirty="0"/>
            </a:br>
            <a:r>
              <a:rPr lang="ru-RU" b="1" dirty="0"/>
              <a:t>КАКОЙ ВАШ?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13C4DB-2CB9-4973-9984-4A719E6E2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3" y="1714351"/>
            <a:ext cx="4277032" cy="470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D2687E-BEBE-469D-AB01-831575F0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82" y="1714351"/>
            <a:ext cx="6282814" cy="47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B7AB484-2051-4A36-A3CB-FA4E49F6D810}"/>
              </a:ext>
            </a:extLst>
          </p:cNvPr>
          <p:cNvSpPr txBox="1"/>
          <p:nvPr/>
        </p:nvSpPr>
        <p:spPr>
          <a:xfrm>
            <a:off x="3048778" y="3248999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«Вий» на чешском языке: </a:t>
            </a:r>
            <a:r>
              <a:rPr lang="cs-CZ" dirty="0"/>
              <a:t>https://www.youtube.com/watch?v=nSeuLb7N7Hg</a:t>
            </a:r>
          </a:p>
        </p:txBody>
      </p:sp>
    </p:spTree>
    <p:extLst>
      <p:ext uri="{BB962C8B-B14F-4D97-AF65-F5344CB8AC3E}">
        <p14:creationId xmlns:p14="http://schemas.microsoft.com/office/powerpoint/2010/main" val="133497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EED8-DCE2-45BF-AA4D-39338D1A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5774"/>
            <a:ext cx="9905998" cy="72886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(Rodina)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B5E913-B6E7-49EB-9898-0368520C5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791" y="874643"/>
            <a:ext cx="8221868" cy="57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ED032-55C7-4BCD-A053-54279808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64" y="251791"/>
            <a:ext cx="5751445" cy="129871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КИБИНЦЫ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1C812-3309-4F75-B91D-2E4F4878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2531164"/>
            <a:ext cx="7832036" cy="33800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44F1B-FE26-4822-87E0-789F2AAAD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3" y="1828800"/>
            <a:ext cx="769951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1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5B7A8-1407-48AC-A92C-C1140CB5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517" y="344191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в Петербург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(Cesta do Petrohradu)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0F9AD-4098-49DB-BAF7-ABFCF327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1470991"/>
            <a:ext cx="9759819" cy="1580119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Украинские интеллектуалы в течение всего ХVІІІ века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в Европу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которых захотел российский царь-реформатор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Пётр Первый.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C0CD17-BAF8-4D80-8F37-DCA9145E0161}"/>
              </a:ext>
            </a:extLst>
          </p:cNvPr>
          <p:cNvSpPr txBox="1"/>
          <p:nvPr/>
        </p:nvSpPr>
        <p:spPr>
          <a:xfrm>
            <a:off x="1706517" y="5313480"/>
            <a:ext cx="794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рубить окно/окна в Европу = </a:t>
            </a:r>
            <a:r>
              <a:rPr lang="cs-CZ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tvírat okno/okna do Evropy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(úsloví vyjadřující snahu přiblížit se evropskému životnímu stylu; prvním takovým oknem </a:t>
            </a:r>
            <a:r>
              <a:rPr lang="cs-CZ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Evropy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bylo město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Sankt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Petěrburg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(Petrohrad), které dal postavit ruský car </a:t>
            </a:r>
            <a:r>
              <a:rPr lang="cs-CZ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Petr Veliký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v roce 1703 (zdroj: 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https://dvojka.rozhlas.cz/okno-do-evropy-7602556</a:t>
            </a:r>
            <a:r>
              <a:rPr lang="cs-CZ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00AC82-2856-4292-B9C5-8FE4B6175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360" y="3051110"/>
            <a:ext cx="1724774" cy="21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47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02B740-F71A-494A-A61F-DE8B6C4F8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526" y="0"/>
            <a:ext cx="5069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77C99-C6E5-40D6-9DAC-776CE850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2" y="306333"/>
            <a:ext cx="817523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«Ганц Кюхельгартен»</a:t>
            </a:r>
            <a:r>
              <a:rPr lang="cs-CZ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Ganz</a:t>
            </a:r>
            <a:r>
              <a:rPr lang="cs-CZ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Küchelgarten</a:t>
            </a:r>
            <a:r>
              <a:rPr lang="cs-CZ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3288B-00E9-4813-956C-9A8A0B7A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0" y="1587223"/>
            <a:ext cx="8929396" cy="377762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1829 году 20-летний Гоголь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 срывается с места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отправляется на Запад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Любек, на север Германии. Единственная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этому времени гоголевская вещь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поэма «Ганц Кюхельгартен», тираж которой Гоголь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сжёг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(сохранилось только несколько экземпляров).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CA53C2-C1FD-4DC1-B1C0-F3ACEF3C4A82}"/>
              </a:ext>
            </a:extLst>
          </p:cNvPr>
          <p:cNvSpPr txBox="1"/>
          <p:nvPr/>
        </p:nvSpPr>
        <p:spPr>
          <a:xfrm>
            <a:off x="1706517" y="5313480"/>
            <a:ext cx="794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 срывается с места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nečekaně opouští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отправляется на Запад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vydává se směrem na západ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опубликованный 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vydaný, vytištěný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сжёг =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spálil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44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289D0-647F-4801-84B5-8F7028D4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519" y="159025"/>
            <a:ext cx="7678012" cy="20673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Украинская тематика и русская проза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(Ukrajinská témata a ruská próza)</a:t>
            </a:r>
            <a:b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«ВЕЧЕРА НА ХУТОРЕ БЛИЗ ДИКАНЬКИ»</a:t>
            </a:r>
            <a:br>
              <a:rPr lang="cs-CZ" sz="31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(Večery na </a:t>
            </a:r>
            <a:r>
              <a:rPr lang="cs-CZ" sz="31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Dikaňce</a:t>
            </a:r>
            <a:r>
              <a:rPr lang="cs-CZ" sz="3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1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5C780-5D15-4022-A88C-52129AD51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4" y="2133600"/>
            <a:ext cx="7779025" cy="234509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романтизм и украинская тематика.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Гоголь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обратился к дорогим воспоминаниям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оставленной родине.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 "Вечеров на хуторе близ Диканьки"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превзошёл все ожидания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87D0FDA-5131-4D20-8888-8ED4A5F8CC44}"/>
              </a:ext>
            </a:extLst>
          </p:cNvPr>
          <p:cNvSpPr txBox="1"/>
          <p:nvPr/>
        </p:nvSpPr>
        <p:spPr>
          <a:xfrm>
            <a:off x="1706516" y="5313480"/>
            <a:ext cx="840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обратился к дорогим воспоминаниям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родине =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vzpomínal na vlast, kterou opustil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превзошёл все ожидания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předčil všechna očekávání, měl velký úspěch</a:t>
            </a: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Večery na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Dikaňce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https://www.databazeknih.cz/knihy/vecery-na-dikance-72878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D627B-519B-482B-B3BA-B7E3FCFF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253" y="624110"/>
            <a:ext cx="8453535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ВЕЧЕРА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ХУТОРЕ БЛИЗ ДИКАНЬКИ»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(Večery na </a:t>
            </a:r>
            <a:r>
              <a:rPr lang="cs-CZ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Dikaňce</a:t>
            </a:r>
            <a:r>
              <a:rPr lang="cs-C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64847-4528-4714-ADC6-BF92C8F8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504" y="2249486"/>
            <a:ext cx="5645427" cy="203326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Книга, которая ввела Гоголя в большую литературу: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смесь реальности и фантастики, комедии и хоррора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https://www.youtube.com/watch?v=UuoTi-5Y1IA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479E7-B019-4F2B-8CAF-0B847A175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74" y="2249488"/>
            <a:ext cx="4147930" cy="41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698</TotalTime>
  <Words>867</Words>
  <Application>Microsoft Office PowerPoint</Application>
  <PresentationFormat>Широкоэкранный</PresentationFormat>
  <Paragraphs>89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 3</vt:lpstr>
      <vt:lpstr>Віхоть</vt:lpstr>
      <vt:lpstr>НИКОЛАЙ ВАСИЛЬЕВИЧ ГОГОЛЬ (Nikolaj Vasiljevič Gogol)  1809–1852</vt:lpstr>
      <vt:lpstr>ДЕТСТВО (Mládí)</vt:lpstr>
      <vt:lpstr>СЕМЬЯ (Rodina)</vt:lpstr>
      <vt:lpstr>КИБИНЦЫ</vt:lpstr>
      <vt:lpstr>Путь в Петербург  (Cesta do Petrohradu)</vt:lpstr>
      <vt:lpstr>Презентация PowerPoint</vt:lpstr>
      <vt:lpstr>«Ганц Кюхельгартен» (Ganz Küchelgarten) </vt:lpstr>
      <vt:lpstr>Украинская тематика и русская проза  (Ukrajinská témata a ruská próza) «ВЕЧЕРА НА ХУТОРЕ БЛИЗ ДИКАНЬКИ» (Večery na Dikaňce)  </vt:lpstr>
      <vt:lpstr>«ВЕЧЕРА НА ХУТОРЕ БЛИЗ ДИКАНЬКИ» (Večery na Dikaňce)</vt:lpstr>
      <vt:lpstr>Когда она написана и почему популярна? (Kdy bylo dílo napsáno a proč je populární?)</vt:lpstr>
      <vt:lpstr>КАК ОНА НАПИСАНА?  (Jak je dílo napsáno?) </vt:lpstr>
      <vt:lpstr>ЯЗЫК (Jazyk)</vt:lpstr>
      <vt:lpstr>Почему именно Диканька вынесена в заглавие? Proč je názvu Dikaňka?</vt:lpstr>
      <vt:lpstr>ДИКАНЬКА (Dikaňka)</vt:lpstr>
      <vt:lpstr>КТО ЖЕ НАСТОЯЩИЙ РАССКАЗЧИК ? ПОЧЕМУ ИХ ТАК МНОГО? Kdo je tedy vyprávěč? Proč je několik vyprávěčů?</vt:lpstr>
      <vt:lpstr>ФАМИЛИИ (Příjmení)</vt:lpstr>
      <vt:lpstr>КУЗНЕЦ ВАКУЛА (Kovář Vakula)</vt:lpstr>
      <vt:lpstr>Насколько Украина, описанная Гоголем, была близка к реальности? Vypadá Ukrajina tak, jak ji popsal Gogol?</vt:lpstr>
      <vt:lpstr>ГЕРОИНИ (Ženské postavy)</vt:lpstr>
      <vt:lpstr>ПОРТРЕТЫ</vt:lpstr>
      <vt:lpstr>Как устроен у Гоголя мир нечистой силы? (Gogolův svět temných sil)</vt:lpstr>
      <vt:lpstr>Приметы связи героев с демоническим миром (Jak poznáme, že postava patří do světa temných sil)</vt:lpstr>
      <vt:lpstr>Где в «Вечерах» прячется сам Гоголь? (Je tam někde Gogol?)  Много персонажей не соблюдают традиции. Они – чужие для мира Диканьки. В них – сам автор, для которого был всегда характерен яркий индивидуализм. </vt:lpstr>
      <vt:lpstr>«РЕВИЗОР» (Revizor)</vt:lpstr>
      <vt:lpstr>КОГДА СМЕШНОЕ МОЖЕТ БЫТЬ УЖАСНЫМ?  Kdy se humor může stát hororem?</vt:lpstr>
      <vt:lpstr>ДВА ГОГОЛЯ КАКОЙ ВАШ?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  1809-1852</dc:title>
  <dc:creator>NVG</dc:creator>
  <cp:lastModifiedBy>NVG</cp:lastModifiedBy>
  <cp:revision>50</cp:revision>
  <dcterms:created xsi:type="dcterms:W3CDTF">2022-05-19T08:06:15Z</dcterms:created>
  <dcterms:modified xsi:type="dcterms:W3CDTF">2022-09-25T11:42:47Z</dcterms:modified>
</cp:coreProperties>
</file>