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3DA48-0ECA-41E6-BA3B-63DE1B2F59D3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06FDC-182B-4A58-B1B0-3DE68390C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C4093-FD40-4ADE-8F2D-07BB2E9F21FD}" type="datetimeFigureOut">
              <a:rPr lang="ru-RU" smtClean="0"/>
              <a:pPr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E22BC-34D8-4013-867D-2C343613B2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Третья волна эмиграции</a:t>
            </a:r>
            <a:endParaRPr lang="ru-RU" sz="4400" dirty="0"/>
          </a:p>
        </p:txBody>
      </p:sp>
      <p:pic>
        <p:nvPicPr>
          <p:cNvPr id="4" name="Содержимое 3" descr="sove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62260" y="1000107"/>
            <a:ext cx="6395888" cy="4235115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2844" y="5286388"/>
            <a:ext cx="9001156" cy="1571612"/>
          </a:xfrm>
        </p:spPr>
        <p:txBody>
          <a:bodyPr>
            <a:noAutofit/>
          </a:bodyPr>
          <a:lstStyle/>
          <a:p>
            <a:r>
              <a:rPr lang="ru-RU" sz="1800" b="1" dirty="0"/>
              <a:t>С третьей волной эмиграции из СССР преимущественно выехали деятели искусства, творческая интеллигенция. В 1971 15 тысяч советских граждан покидают Советский союз, в 1972 - эта цифра возрастет до 35 тысяч. Писатели-эмигранты третьей волны, как правило, принадлежали к поколению "шестидесятников", с надеждой встретившему ХХ съезд КПСС, развенчание сталинского режима.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42873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А. Цветков</a:t>
            </a:r>
          </a:p>
        </p:txBody>
      </p:sp>
      <p:pic>
        <p:nvPicPr>
          <p:cNvPr id="7" name="Содержимое 6" descr="tsvet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1034" y="1392674"/>
            <a:ext cx="3390900" cy="473349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4041775" cy="142873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А. Галич</a:t>
            </a:r>
          </a:p>
        </p:txBody>
      </p:sp>
      <p:pic>
        <p:nvPicPr>
          <p:cNvPr id="8" name="Содержимое 7" descr="f420a3b3fdc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572000" y="1571612"/>
            <a:ext cx="3966968" cy="39512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itz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64182"/>
            <a:ext cx="4472107" cy="616521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Василий Аксёнов</a:t>
            </a:r>
          </a:p>
        </p:txBody>
      </p:sp>
      <p:pic>
        <p:nvPicPr>
          <p:cNvPr id="4" name="Содержимое 3" descr="aksenov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1286" y="1425416"/>
            <a:ext cx="6869738" cy="457535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FRDCGHJJKj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4239431" cy="4239431"/>
          </a:xfrm>
        </p:spPr>
      </p:pic>
      <p:pic>
        <p:nvPicPr>
          <p:cNvPr id="6" name="Содержимое 5" descr="о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643306" y="2786058"/>
            <a:ext cx="5165761" cy="374399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583BE9AB5A17D2D1AEA072C1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14942" y="214290"/>
            <a:ext cx="3710130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Ак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42844" y="2857496"/>
            <a:ext cx="5539560" cy="3786214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Аксе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3705768" cy="5554683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end-leasin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876" y="1409435"/>
            <a:ext cx="3786213" cy="5091399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Александр Солженицын </a:t>
            </a:r>
          </a:p>
        </p:txBody>
      </p:sp>
      <p:pic>
        <p:nvPicPr>
          <p:cNvPr id="4" name="Содержимое 3" descr="temp_im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054" y="1142985"/>
            <a:ext cx="3719539" cy="507209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4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14290"/>
            <a:ext cx="4675074" cy="3500462"/>
          </a:xfrm>
        </p:spPr>
      </p:pic>
      <p:pic>
        <p:nvPicPr>
          <p:cNvPr id="6" name="Содержимое 5" descr="4d15c12a4b9018a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143372" y="2786058"/>
            <a:ext cx="4815620" cy="378541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V05442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571480"/>
            <a:ext cx="3387044" cy="5286412"/>
          </a:xfrm>
        </p:spPr>
      </p:pic>
      <p:pic>
        <p:nvPicPr>
          <p:cNvPr id="6" name="Содержимое 5" descr="06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14744" y="1714488"/>
            <a:ext cx="5167553" cy="36259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53"/>
            <a:ext cx="4040188" cy="928694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Б. Пастернак</a:t>
            </a:r>
          </a:p>
        </p:txBody>
      </p:sp>
      <p:pic>
        <p:nvPicPr>
          <p:cNvPr id="7" name="Содержимое 6" descr="article1180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071546"/>
            <a:ext cx="2885762" cy="43576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643306" y="4143380"/>
            <a:ext cx="5357849" cy="242889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Б.Пастернак  писал: "По отношению ко всей предшествующей жизни 30-х годов, даже на воле, даже в благополучии университетской деятельности, книг, денег, удобств, война оказалась очистительной бурей, струей свежего воздуха, веянием избавления. Трагически тяжелый период войны был живым периодом: вольным, радостным возвращением чувства общности со всеми". "Дети войны", выросшие в атмосфере духовного подъема, возложили надежды на хрущевскую "оттепель". </a:t>
            </a:r>
          </a:p>
        </p:txBody>
      </p:sp>
      <p:pic>
        <p:nvPicPr>
          <p:cNvPr id="10" name="Содержимое 9" descr="34-b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2" y="428604"/>
            <a:ext cx="3404354" cy="3466767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8e6c45b46e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01192" y="2428868"/>
            <a:ext cx="5042808" cy="3929090"/>
          </a:xfrm>
        </p:spPr>
      </p:pic>
      <p:pic>
        <p:nvPicPr>
          <p:cNvPr id="8" name="Содержимое 7" descr="soljenitsin_20080804101355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214290"/>
            <a:ext cx="3792262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Сергей Довлатов</a:t>
            </a:r>
          </a:p>
        </p:txBody>
      </p:sp>
      <p:pic>
        <p:nvPicPr>
          <p:cNvPr id="4" name="Содержимое 3" descr="untitled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6328" y="1571969"/>
            <a:ext cx="5706068" cy="435736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db38a37acb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642918"/>
            <a:ext cx="2569829" cy="5690336"/>
          </a:xfrm>
        </p:spPr>
      </p:pic>
      <p:pic>
        <p:nvPicPr>
          <p:cNvPr id="6" name="Содержимое 5" descr="cd7a20211323e78b0e868a138b0220af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6248" y="1005678"/>
            <a:ext cx="4043511" cy="4852213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26644087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42852"/>
            <a:ext cx="3671739" cy="5554683"/>
          </a:xfrm>
        </p:spPr>
      </p:pic>
      <p:pic>
        <p:nvPicPr>
          <p:cNvPr id="8" name="Содержимое 7" descr="20254150003a371ea7dc0ba1876c6f8c5b8314ea5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38750" y="1715294"/>
            <a:ext cx="3515924" cy="5285606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mashink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214290"/>
            <a:ext cx="4040188" cy="353516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4540ae9138570bc70eb60d59d952021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34" y="785794"/>
            <a:ext cx="3891696" cy="5926497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0856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7" y="785794"/>
            <a:ext cx="3276973" cy="535785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98433_bi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00628" y="785794"/>
            <a:ext cx="3321020" cy="5346843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photo1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29058" y="428604"/>
            <a:ext cx="4917572" cy="340694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15881840_dovl_Efimov93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14348" y="1500174"/>
            <a:ext cx="3013056" cy="4491159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28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85729"/>
            <a:ext cx="4040188" cy="114300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А. Солженицын</a:t>
            </a:r>
          </a:p>
        </p:txBody>
      </p:sp>
      <p:pic>
        <p:nvPicPr>
          <p:cNvPr id="7" name="Содержимое 6" descr="1010235_A0001A7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8662" y="1500174"/>
            <a:ext cx="3357586" cy="502999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285729"/>
            <a:ext cx="4041775" cy="114300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И. Бродский</a:t>
            </a:r>
          </a:p>
        </p:txBody>
      </p:sp>
      <p:pic>
        <p:nvPicPr>
          <p:cNvPr id="8" name="Содержимое 7" descr="59424058_1274697582_bi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71740" y="1471040"/>
            <a:ext cx="3086474" cy="488691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21442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В. Аксенов</a:t>
            </a:r>
          </a:p>
        </p:txBody>
      </p:sp>
      <p:pic>
        <p:nvPicPr>
          <p:cNvPr id="7" name="Содержимое 6" descr="аксен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4282" y="1643050"/>
            <a:ext cx="4230926" cy="450059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4041775" cy="1285860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С. Довлатов</a:t>
            </a:r>
          </a:p>
        </p:txBody>
      </p:sp>
      <p:pic>
        <p:nvPicPr>
          <p:cNvPr id="8" name="Содержимое 7" descr="0_58122_e6c1cd13_XL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97711" y="1643050"/>
            <a:ext cx="4012386" cy="448311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214422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А. Синявский</a:t>
            </a:r>
          </a:p>
        </p:txBody>
      </p:sp>
      <p:pic>
        <p:nvPicPr>
          <p:cNvPr id="7" name="Содержимое 6" descr="avtor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9618" y="1221038"/>
            <a:ext cx="3262316" cy="490512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4041775" cy="1214422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Н. Горбаневская</a:t>
            </a:r>
          </a:p>
        </p:txBody>
      </p:sp>
      <p:pic>
        <p:nvPicPr>
          <p:cNvPr id="8" name="Содержимое 7" descr="c23030-gorbanevskaya1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86314" y="1285860"/>
            <a:ext cx="3852187" cy="46259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07154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В. Войнович</a:t>
            </a:r>
          </a:p>
        </p:txBody>
      </p:sp>
      <p:pic>
        <p:nvPicPr>
          <p:cNvPr id="7" name="Содержимое 6" descr="10272517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85786" y="1016300"/>
            <a:ext cx="3758555" cy="520886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"/>
            <a:ext cx="4041775" cy="107154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Э. Лимонов</a:t>
            </a:r>
          </a:p>
        </p:txBody>
      </p:sp>
      <p:pic>
        <p:nvPicPr>
          <p:cNvPr id="8" name="Содержимое 7" descr="a4c77458b45a0f23140f9324f9a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34970" y="1142984"/>
            <a:ext cx="3528560" cy="442915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429156"/>
          </a:xfrm>
        </p:spPr>
        <p:txBody>
          <a:bodyPr>
            <a:normAutofit/>
          </a:bodyPr>
          <a:lstStyle/>
          <a:p>
            <a:r>
              <a:rPr lang="ru-RU" sz="2000" b="1" dirty="0"/>
              <a:t>Гонения и запреты породили новый поток эмиграции, существенно отличающийся от двух предыдущих: многие лишены советского гражданства (А.Солженицын, В.Аксенов, В.Максимов, В.Войнович и др.). С третьей волной эмиграции за границу выезжают: В.Аксенов, </a:t>
            </a:r>
            <a:r>
              <a:rPr lang="ru-RU" sz="2000" b="1" dirty="0" err="1"/>
              <a:t>Ю.Алешковский</a:t>
            </a:r>
            <a:r>
              <a:rPr lang="ru-RU" sz="2000" b="1" dirty="0"/>
              <a:t>, И.Бродский, </a:t>
            </a:r>
            <a:r>
              <a:rPr lang="ru-RU" sz="2000" b="1" dirty="0" err="1"/>
              <a:t>Г.Владимов</a:t>
            </a:r>
            <a:r>
              <a:rPr lang="ru-RU" sz="2000" b="1" dirty="0"/>
              <a:t>, В.Войнович, С.Довлатов, А.Галич, Л.Копелев, Н.Коржавин, Э.Лимонов, В. Максимов, В.Некрасов, А.Солженицын и др. Большинство русских писателей эмигрирует в США, где формируется мощная русская диаспора (И.Бродский, Н.Коржавин, В.Аксенов, С.Довлатов, </a:t>
            </a:r>
            <a:r>
              <a:rPr lang="ru-RU" sz="2000" b="1" dirty="0" err="1"/>
              <a:t>Ю.Алешковский</a:t>
            </a:r>
            <a:r>
              <a:rPr lang="ru-RU" sz="2000" b="1" dirty="0"/>
              <a:t> и др.), во Францию (А.Синявский, М.Розанова, В.Некрасов, Э.Лимонов, В.Максимов, Н.Горбаневская), в Германию (В.Войнович, </a:t>
            </a:r>
            <a:r>
              <a:rPr lang="ru-RU" sz="2000" b="1" dirty="0" err="1"/>
              <a:t>Ф.Горенштейн</a:t>
            </a:r>
            <a:r>
              <a:rPr lang="ru-RU" sz="2000" b="1" dirty="0"/>
              <a:t>). </a:t>
            </a:r>
            <a:br>
              <a:rPr lang="ru-RU" sz="2000" dirty="0"/>
            </a:br>
            <a:endParaRPr lang="ru-RU" sz="2000" b="1" dirty="0">
              <a:latin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53"/>
            <a:ext cx="4040188" cy="1428760"/>
          </a:xfrm>
        </p:spPr>
        <p:txBody>
          <a:bodyPr>
            <a:no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Г. </a:t>
            </a:r>
            <a:r>
              <a:rPr lang="ru-RU" sz="4400" dirty="0" err="1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Владимов</a:t>
            </a:r>
            <a:endParaRPr lang="ru-RU" sz="4400" dirty="0">
              <a:solidFill>
                <a:schemeClr val="accent3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7" name="Содержимое 6" descr="350x38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4348" y="1857364"/>
            <a:ext cx="3665849" cy="407432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b1c0002d0800229f8682061f96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437478"/>
            <a:ext cx="3615475" cy="568868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"/>
            <a:ext cx="4040188" cy="1428736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В. Некрасов</a:t>
            </a:r>
          </a:p>
        </p:txBody>
      </p:sp>
      <p:pic>
        <p:nvPicPr>
          <p:cNvPr id="7" name="Содержимое 6" descr="ac61b69d933b60e1bf7093141a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1714488"/>
            <a:ext cx="3597289" cy="485709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269b72f529ec6743e6b0efafa998c51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29256" y="1145365"/>
            <a:ext cx="2928958" cy="444225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355</Words>
  <Application>Microsoft Office PowerPoint</Application>
  <PresentationFormat>Экран (4:3)</PresentationFormat>
  <Paragraphs>20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Monotype Corsiva</vt:lpstr>
      <vt:lpstr>Тема Office</vt:lpstr>
      <vt:lpstr>Третья волна эмиграции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Гонения и запреты породили новый поток эмиграции, существенно отличающийся от двух предыдущих: многие лишены советского гражданства (А.Солженицын, В.Аксенов, В.Максимов, В.Войнович и др.). С третьей волной эмиграции за границу выезжают: В.Аксенов, Ю.Алешковский, И.Бродский, Г.Владимов, В.Войнович, С.Довлатов, А.Галич, Л.Копелев, Н.Коржавин, Э.Лимонов, В. Максимов, В.Некрасов, А.Солженицын и др. Большинство русских писателей эмигрирует в США, где формируется мощная русская диаспора (И.Бродский, Н.Коржавин, В.Аксенов, С.Довлатов, Ю.Алешковский и др.), во Францию (А.Синявский, М.Розанова, В.Некрасов, Э.Лимонов, В.Максимов, Н.Горбаневская), в Германию (В.Войнович, Ф.Горенштейн).  </vt:lpstr>
      <vt:lpstr>Презентация PowerPoint</vt:lpstr>
      <vt:lpstr>Презентация PowerPoint</vt:lpstr>
      <vt:lpstr>Презентация PowerPoint</vt:lpstr>
      <vt:lpstr>Презентация PowerPoint</vt:lpstr>
      <vt:lpstr>Василий Аксёнов</vt:lpstr>
      <vt:lpstr>Презентация PowerPoint</vt:lpstr>
      <vt:lpstr>Презентация PowerPoint</vt:lpstr>
      <vt:lpstr>Презентация PowerPoint</vt:lpstr>
      <vt:lpstr>Александр Солженицын </vt:lpstr>
      <vt:lpstr>Презентация PowerPoint</vt:lpstr>
      <vt:lpstr>Презентация PowerPoint</vt:lpstr>
      <vt:lpstr>Презентация PowerPoint</vt:lpstr>
      <vt:lpstr>Презентация PowerPoint</vt:lpstr>
      <vt:lpstr>Сергей Довлатов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 РУССКОГО ЗАРУБЕЖЬЯ</dc:title>
  <dc:creator>Admin</dc:creator>
  <cp:lastModifiedBy>NVG</cp:lastModifiedBy>
  <cp:revision>26</cp:revision>
  <dcterms:created xsi:type="dcterms:W3CDTF">2012-01-22T13:04:14Z</dcterms:created>
  <dcterms:modified xsi:type="dcterms:W3CDTF">2023-04-21T09:04:02Z</dcterms:modified>
</cp:coreProperties>
</file>