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59" r:id="rId6"/>
    <p:sldId id="262" r:id="rId7"/>
    <p:sldId id="263" r:id="rId8"/>
    <p:sldId id="266" r:id="rId9"/>
    <p:sldId id="267" r:id="rId10"/>
    <p:sldId id="272" r:id="rId11"/>
    <p:sldId id="261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68" r:id="rId22"/>
    <p:sldId id="300" r:id="rId23"/>
    <p:sldId id="301" r:id="rId24"/>
    <p:sldId id="269" r:id="rId25"/>
    <p:sldId id="273" r:id="rId26"/>
    <p:sldId id="270" r:id="rId27"/>
    <p:sldId id="271" r:id="rId28"/>
    <p:sldId id="274" r:id="rId29"/>
    <p:sldId id="275" r:id="rId30"/>
    <p:sldId id="276" r:id="rId31"/>
    <p:sldId id="277" r:id="rId32"/>
    <p:sldId id="278" r:id="rId33"/>
    <p:sldId id="280" r:id="rId34"/>
    <p:sldId id="279" r:id="rId35"/>
    <p:sldId id="281" r:id="rId36"/>
    <p:sldId id="282" r:id="rId37"/>
    <p:sldId id="285" r:id="rId38"/>
    <p:sldId id="286" r:id="rId39"/>
    <p:sldId id="283" r:id="rId40"/>
    <p:sldId id="284" r:id="rId41"/>
    <p:sldId id="287" r:id="rId42"/>
    <p:sldId id="288" r:id="rId43"/>
    <p:sldId id="28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E5234-DB76-43A2-B0AB-7A4A6AA9DAF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3099FE-888F-42DA-A881-0FC20F82AEC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Трагедия молодой, одаренной, полной жизненных сил женщины</a:t>
          </a:r>
        </a:p>
      </dgm:t>
    </dgm:pt>
    <dgm:pt modelId="{A05C7A00-C5E4-47CD-8DD1-F2B49114145D}" type="parTrans" cxnId="{BB58965F-5E0F-45C5-A4B9-04E7E7D13EA6}">
      <dgm:prSet/>
      <dgm:spPr/>
      <dgm:t>
        <a:bodyPr/>
        <a:lstStyle/>
        <a:p>
          <a:endParaRPr lang="ru-RU"/>
        </a:p>
      </dgm:t>
    </dgm:pt>
    <dgm:pt modelId="{AA92C4DE-48FE-4911-B181-899E4D8336F1}" type="sibTrans" cxnId="{BB58965F-5E0F-45C5-A4B9-04E7E7D13EA6}">
      <dgm:prSet/>
      <dgm:spPr/>
      <dgm:t>
        <a:bodyPr/>
        <a:lstStyle/>
        <a:p>
          <a:endParaRPr lang="ru-RU"/>
        </a:p>
      </dgm:t>
    </dgm:pt>
    <dgm:pt modelId="{2E02A8AE-FD70-4531-AE8F-5BFC03960C12}">
      <dgm:prSet phldrT="[Текст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b="0" cap="none" spc="0" dirty="0">
              <a:ln w="190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Лживая мораль </a:t>
          </a:r>
        </a:p>
      </dgm:t>
    </dgm:pt>
    <dgm:pt modelId="{5AF24994-2850-4ABF-87AC-DC03261C6FAE}" type="parTrans" cxnId="{B7EDACC2-3BA5-4F08-9314-62A5E7AF3A57}">
      <dgm:prSet/>
      <dgm:spPr/>
      <dgm:t>
        <a:bodyPr/>
        <a:lstStyle/>
        <a:p>
          <a:endParaRPr lang="ru-RU"/>
        </a:p>
      </dgm:t>
    </dgm:pt>
    <dgm:pt modelId="{0C48D460-A7D5-4EBF-9783-61451E07463E}" type="sibTrans" cxnId="{B7EDACC2-3BA5-4F08-9314-62A5E7AF3A57}">
      <dgm:prSet/>
      <dgm:spPr/>
      <dgm:t>
        <a:bodyPr/>
        <a:lstStyle/>
        <a:p>
          <a:endParaRPr lang="ru-RU"/>
        </a:p>
      </dgm:t>
    </dgm:pt>
    <dgm:pt modelId="{E2BC0855-D079-48F7-952E-B0AA55C78B22}">
      <dgm:prSet phldrT="[Текст]" custT="1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1400" b="1" dirty="0"/>
        </a:p>
        <a:p>
          <a:endParaRPr lang="ru-RU" sz="1400" b="1" dirty="0"/>
        </a:p>
        <a:p>
          <a:endParaRPr lang="ru-RU" sz="1400" b="1" dirty="0"/>
        </a:p>
        <a:p>
          <a:endParaRPr lang="ru-RU" sz="1400" b="1" dirty="0"/>
        </a:p>
        <a:p>
          <a:r>
            <a:rPr lang="ru-RU" sz="1400" b="1" dirty="0"/>
            <a:t>Трагическая любовь </a:t>
          </a:r>
        </a:p>
      </dgm:t>
    </dgm:pt>
    <dgm:pt modelId="{A3A883CB-F0C6-4F12-A2D6-55D226BB4772}" type="parTrans" cxnId="{F1FD8259-65B6-4106-82A3-7D02FFA4838C}">
      <dgm:prSet/>
      <dgm:spPr/>
      <dgm:t>
        <a:bodyPr/>
        <a:lstStyle/>
        <a:p>
          <a:endParaRPr lang="ru-RU"/>
        </a:p>
      </dgm:t>
    </dgm:pt>
    <dgm:pt modelId="{88F7D10D-6463-49B2-8D89-766A3D61D2A9}" type="sibTrans" cxnId="{F1FD8259-65B6-4106-82A3-7D02FFA4838C}">
      <dgm:prSet/>
      <dgm:spPr/>
      <dgm:t>
        <a:bodyPr/>
        <a:lstStyle/>
        <a:p>
          <a:endParaRPr lang="ru-RU"/>
        </a:p>
      </dgm:t>
    </dgm:pt>
    <dgm:pt modelId="{8D73AB9D-1EE5-4A6E-BC31-9D076FDD141D}">
      <dgm:prSet phldrT="[Текст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b="1" cap="none" spc="0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Ханжеское отношение общества</a:t>
          </a:r>
        </a:p>
      </dgm:t>
    </dgm:pt>
    <dgm:pt modelId="{D8B18E77-53AE-4242-B0B8-1EABBFB776C7}" type="parTrans" cxnId="{E5640DE6-2DE3-4344-BC92-C135F097CF5A}">
      <dgm:prSet/>
      <dgm:spPr/>
      <dgm:t>
        <a:bodyPr/>
        <a:lstStyle/>
        <a:p>
          <a:endParaRPr lang="ru-RU"/>
        </a:p>
      </dgm:t>
    </dgm:pt>
    <dgm:pt modelId="{567E3F7D-84B9-42CA-9C6B-00A543F326AD}" type="sibTrans" cxnId="{E5640DE6-2DE3-4344-BC92-C135F097CF5A}">
      <dgm:prSet/>
      <dgm:spPr/>
      <dgm:t>
        <a:bodyPr/>
        <a:lstStyle/>
        <a:p>
          <a:endParaRPr lang="ru-RU"/>
        </a:p>
      </dgm:t>
    </dgm:pt>
    <dgm:pt modelId="{5CF0BE46-45DA-499B-8B9E-B883A37EDCD1}">
      <dgm:prSet phldrT="[Текст]"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1400" dirty="0"/>
        </a:p>
        <a:p>
          <a:endParaRPr lang="ru-RU" sz="1400" dirty="0"/>
        </a:p>
        <a:p>
          <a:endParaRPr lang="ru-RU" sz="1400" dirty="0"/>
        </a:p>
        <a:p>
          <a:r>
            <a:rPr lang="ru-RU" sz="1600" b="1" dirty="0"/>
            <a:t>неравный брак</a:t>
          </a:r>
        </a:p>
      </dgm:t>
    </dgm:pt>
    <dgm:pt modelId="{406BF844-0153-4E66-83BB-9FA932447330}" type="parTrans" cxnId="{463522F8-4996-4244-B4D8-7C3ADF9CF468}">
      <dgm:prSet/>
      <dgm:spPr/>
      <dgm:t>
        <a:bodyPr/>
        <a:lstStyle/>
        <a:p>
          <a:endParaRPr lang="ru-RU"/>
        </a:p>
      </dgm:t>
    </dgm:pt>
    <dgm:pt modelId="{0B0C8FFC-5C7B-4BDE-B3FF-C209F994A9FD}" type="sibTrans" cxnId="{463522F8-4996-4244-B4D8-7C3ADF9CF468}">
      <dgm:prSet/>
      <dgm:spPr/>
      <dgm:t>
        <a:bodyPr/>
        <a:lstStyle/>
        <a:p>
          <a:endParaRPr lang="ru-RU"/>
        </a:p>
      </dgm:t>
    </dgm:pt>
    <dgm:pt modelId="{51B48587-1DF2-4BE2-9AE4-F36D90B19B8F}">
      <dgm:prSet/>
      <dgm:spPr/>
      <dgm:t>
        <a:bodyPr/>
        <a:lstStyle/>
        <a:p>
          <a:endParaRPr lang="ru-RU"/>
        </a:p>
      </dgm:t>
    </dgm:pt>
    <dgm:pt modelId="{FFEC30E9-7D7A-4DDF-B3F4-4886F424746C}" type="parTrans" cxnId="{0D41B832-156B-4BCB-A2D7-7F248EE1B915}">
      <dgm:prSet/>
      <dgm:spPr/>
      <dgm:t>
        <a:bodyPr/>
        <a:lstStyle/>
        <a:p>
          <a:endParaRPr lang="ru-RU"/>
        </a:p>
      </dgm:t>
    </dgm:pt>
    <dgm:pt modelId="{A144C35B-157E-47CA-8869-9869088B17EC}" type="sibTrans" cxnId="{0D41B832-156B-4BCB-A2D7-7F248EE1B915}">
      <dgm:prSet/>
      <dgm:spPr/>
      <dgm:t>
        <a:bodyPr/>
        <a:lstStyle/>
        <a:p>
          <a:endParaRPr lang="ru-RU"/>
        </a:p>
      </dgm:t>
    </dgm:pt>
    <dgm:pt modelId="{F4761F20-203F-41E5-9B7C-14A9397D4D44}" type="pres">
      <dgm:prSet presAssocID="{9F6E5234-DB76-43A2-B0AB-7A4A6AA9DAF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2813B-6475-482E-8766-B220BCDF3A6D}" type="pres">
      <dgm:prSet presAssocID="{683099FE-888F-42DA-A881-0FC20F82AEC1}" presName="centerShape" presStyleLbl="node0" presStyleIdx="0" presStyleCnt="1" custScaleX="114795" custScaleY="118574"/>
      <dgm:spPr/>
    </dgm:pt>
    <dgm:pt modelId="{767835D5-037B-47FA-A891-FAD0375F4138}" type="pres">
      <dgm:prSet presAssocID="{2E02A8AE-FD70-4531-AE8F-5BFC03960C12}" presName="node" presStyleLbl="node1" presStyleIdx="0" presStyleCnt="4" custScaleX="151104" custScaleY="141193">
        <dgm:presLayoutVars>
          <dgm:bulletEnabled val="1"/>
        </dgm:presLayoutVars>
      </dgm:prSet>
      <dgm:spPr/>
    </dgm:pt>
    <dgm:pt modelId="{9C4D979F-CDE8-4BF7-921A-8D44C1D5209F}" type="pres">
      <dgm:prSet presAssocID="{2E02A8AE-FD70-4531-AE8F-5BFC03960C12}" presName="dummy" presStyleCnt="0"/>
      <dgm:spPr/>
    </dgm:pt>
    <dgm:pt modelId="{3A46BB79-85B3-46CB-A3BE-D06E0B5F2EEF}" type="pres">
      <dgm:prSet presAssocID="{0C48D460-A7D5-4EBF-9783-61451E07463E}" presName="sibTrans" presStyleLbl="sibTrans2D1" presStyleIdx="0" presStyleCnt="4"/>
      <dgm:spPr/>
    </dgm:pt>
    <dgm:pt modelId="{F684BA48-1B86-40C2-B90A-13664183A181}" type="pres">
      <dgm:prSet presAssocID="{E2BC0855-D079-48F7-952E-B0AA55C78B22}" presName="node" presStyleLbl="node1" presStyleIdx="1" presStyleCnt="4" custScaleX="149789" custScaleY="150980" custRadScaleRad="111986" custRadScaleInc="-1264">
        <dgm:presLayoutVars>
          <dgm:bulletEnabled val="1"/>
        </dgm:presLayoutVars>
      </dgm:prSet>
      <dgm:spPr/>
    </dgm:pt>
    <dgm:pt modelId="{99510EC9-D96C-45F6-BAC1-7AFF6F357137}" type="pres">
      <dgm:prSet presAssocID="{E2BC0855-D079-48F7-952E-B0AA55C78B22}" presName="dummy" presStyleCnt="0"/>
      <dgm:spPr/>
    </dgm:pt>
    <dgm:pt modelId="{0883972C-589B-405C-A8C3-A69E3CDE1BED}" type="pres">
      <dgm:prSet presAssocID="{88F7D10D-6463-49B2-8D89-766A3D61D2A9}" presName="sibTrans" presStyleLbl="sibTrans2D1" presStyleIdx="1" presStyleCnt="4"/>
      <dgm:spPr/>
    </dgm:pt>
    <dgm:pt modelId="{4D89C38D-4045-4E17-B42A-1C90D774705C}" type="pres">
      <dgm:prSet presAssocID="{8D73AB9D-1EE5-4A6E-BC31-9D076FDD141D}" presName="node" presStyleLbl="node1" presStyleIdx="2" presStyleCnt="4" custScaleX="144885" custScaleY="144887" custRadScaleRad="114111" custRadScaleInc="-10018">
        <dgm:presLayoutVars>
          <dgm:bulletEnabled val="1"/>
        </dgm:presLayoutVars>
      </dgm:prSet>
      <dgm:spPr/>
    </dgm:pt>
    <dgm:pt modelId="{B838EDB3-2063-4EF8-8137-D840F787CD6A}" type="pres">
      <dgm:prSet presAssocID="{8D73AB9D-1EE5-4A6E-BC31-9D076FDD141D}" presName="dummy" presStyleCnt="0"/>
      <dgm:spPr/>
    </dgm:pt>
    <dgm:pt modelId="{817557B6-D2FB-437B-B789-74557F513772}" type="pres">
      <dgm:prSet presAssocID="{567E3F7D-84B9-42CA-9C6B-00A543F326AD}" presName="sibTrans" presStyleLbl="sibTrans2D1" presStyleIdx="2" presStyleCnt="4"/>
      <dgm:spPr/>
    </dgm:pt>
    <dgm:pt modelId="{0DAF6888-3CC7-47C5-85CE-45F46463A2D1}" type="pres">
      <dgm:prSet presAssocID="{5CF0BE46-45DA-499B-8B9E-B883A37EDCD1}" presName="node" presStyleLbl="node1" presStyleIdx="3" presStyleCnt="4" custScaleX="155556" custScaleY="161684" custRadScaleRad="107289" custRadScaleInc="2320">
        <dgm:presLayoutVars>
          <dgm:bulletEnabled val="1"/>
        </dgm:presLayoutVars>
      </dgm:prSet>
      <dgm:spPr/>
    </dgm:pt>
    <dgm:pt modelId="{05D3EC96-B19C-4A75-91B2-7D17EAB47224}" type="pres">
      <dgm:prSet presAssocID="{5CF0BE46-45DA-499B-8B9E-B883A37EDCD1}" presName="dummy" presStyleCnt="0"/>
      <dgm:spPr/>
    </dgm:pt>
    <dgm:pt modelId="{7C4A6CD0-71E0-4433-BDC6-F8A3D2C03636}" type="pres">
      <dgm:prSet presAssocID="{0B0C8FFC-5C7B-4BDE-B3FF-C209F994A9FD}" presName="sibTrans" presStyleLbl="sibTrans2D1" presStyleIdx="3" presStyleCnt="4" custScaleX="110565" custScaleY="106926"/>
      <dgm:spPr/>
    </dgm:pt>
  </dgm:ptLst>
  <dgm:cxnLst>
    <dgm:cxn modelId="{191B4B17-7797-4E80-AA02-0AFCE4474AD9}" type="presOf" srcId="{9F6E5234-DB76-43A2-B0AB-7A4A6AA9DAF8}" destId="{F4761F20-203F-41E5-9B7C-14A9397D4D44}" srcOrd="0" destOrd="0" presId="urn:microsoft.com/office/officeart/2005/8/layout/radial6"/>
    <dgm:cxn modelId="{CA1AF11B-12D9-42A9-8A36-FA125914CBDD}" type="presOf" srcId="{683099FE-888F-42DA-A881-0FC20F82AEC1}" destId="{D6E2813B-6475-482E-8766-B220BCDF3A6D}" srcOrd="0" destOrd="0" presId="urn:microsoft.com/office/officeart/2005/8/layout/radial6"/>
    <dgm:cxn modelId="{48236132-16F2-40D0-8501-63641BC6079D}" type="presOf" srcId="{0B0C8FFC-5C7B-4BDE-B3FF-C209F994A9FD}" destId="{7C4A6CD0-71E0-4433-BDC6-F8A3D2C03636}" srcOrd="0" destOrd="0" presId="urn:microsoft.com/office/officeart/2005/8/layout/radial6"/>
    <dgm:cxn modelId="{0D41B832-156B-4BCB-A2D7-7F248EE1B915}" srcId="{9F6E5234-DB76-43A2-B0AB-7A4A6AA9DAF8}" destId="{51B48587-1DF2-4BE2-9AE4-F36D90B19B8F}" srcOrd="1" destOrd="0" parTransId="{FFEC30E9-7D7A-4DDF-B3F4-4886F424746C}" sibTransId="{A144C35B-157E-47CA-8869-9869088B17EC}"/>
    <dgm:cxn modelId="{BB58965F-5E0F-45C5-A4B9-04E7E7D13EA6}" srcId="{9F6E5234-DB76-43A2-B0AB-7A4A6AA9DAF8}" destId="{683099FE-888F-42DA-A881-0FC20F82AEC1}" srcOrd="0" destOrd="0" parTransId="{A05C7A00-C5E4-47CD-8DD1-F2B49114145D}" sibTransId="{AA92C4DE-48FE-4911-B181-899E4D8336F1}"/>
    <dgm:cxn modelId="{1C32846A-CE5B-4AFC-951A-11DBA4A4D1BE}" type="presOf" srcId="{0C48D460-A7D5-4EBF-9783-61451E07463E}" destId="{3A46BB79-85B3-46CB-A3BE-D06E0B5F2EEF}" srcOrd="0" destOrd="0" presId="urn:microsoft.com/office/officeart/2005/8/layout/radial6"/>
    <dgm:cxn modelId="{D3A6B875-5EA7-4D67-ACAC-3BDB92F6D792}" type="presOf" srcId="{E2BC0855-D079-48F7-952E-B0AA55C78B22}" destId="{F684BA48-1B86-40C2-B90A-13664183A181}" srcOrd="0" destOrd="0" presId="urn:microsoft.com/office/officeart/2005/8/layout/radial6"/>
    <dgm:cxn modelId="{F1FD8259-65B6-4106-82A3-7D02FFA4838C}" srcId="{683099FE-888F-42DA-A881-0FC20F82AEC1}" destId="{E2BC0855-D079-48F7-952E-B0AA55C78B22}" srcOrd="1" destOrd="0" parTransId="{A3A883CB-F0C6-4F12-A2D6-55D226BB4772}" sibTransId="{88F7D10D-6463-49B2-8D89-766A3D61D2A9}"/>
    <dgm:cxn modelId="{C31C378C-6E1B-4F0B-9BA1-7A10E3FA539C}" type="presOf" srcId="{8D73AB9D-1EE5-4A6E-BC31-9D076FDD141D}" destId="{4D89C38D-4045-4E17-B42A-1C90D774705C}" srcOrd="0" destOrd="0" presId="urn:microsoft.com/office/officeart/2005/8/layout/radial6"/>
    <dgm:cxn modelId="{2E1850A0-AFE2-4E00-8E0E-6BE4D9B898BC}" type="presOf" srcId="{5CF0BE46-45DA-499B-8B9E-B883A37EDCD1}" destId="{0DAF6888-3CC7-47C5-85CE-45F46463A2D1}" srcOrd="0" destOrd="0" presId="urn:microsoft.com/office/officeart/2005/8/layout/radial6"/>
    <dgm:cxn modelId="{2CBC42AF-CC84-4955-8485-78E66EC746DC}" type="presOf" srcId="{2E02A8AE-FD70-4531-AE8F-5BFC03960C12}" destId="{767835D5-037B-47FA-A891-FAD0375F4138}" srcOrd="0" destOrd="0" presId="urn:microsoft.com/office/officeart/2005/8/layout/radial6"/>
    <dgm:cxn modelId="{D7DB97B0-D5EB-4DF0-ADD0-9B6D3DB383B7}" type="presOf" srcId="{567E3F7D-84B9-42CA-9C6B-00A543F326AD}" destId="{817557B6-D2FB-437B-B789-74557F513772}" srcOrd="0" destOrd="0" presId="urn:microsoft.com/office/officeart/2005/8/layout/radial6"/>
    <dgm:cxn modelId="{03FBEEB2-BADE-4FC4-B6A1-691D7D4771F2}" type="presOf" srcId="{88F7D10D-6463-49B2-8D89-766A3D61D2A9}" destId="{0883972C-589B-405C-A8C3-A69E3CDE1BED}" srcOrd="0" destOrd="0" presId="urn:microsoft.com/office/officeart/2005/8/layout/radial6"/>
    <dgm:cxn modelId="{B7EDACC2-3BA5-4F08-9314-62A5E7AF3A57}" srcId="{683099FE-888F-42DA-A881-0FC20F82AEC1}" destId="{2E02A8AE-FD70-4531-AE8F-5BFC03960C12}" srcOrd="0" destOrd="0" parTransId="{5AF24994-2850-4ABF-87AC-DC03261C6FAE}" sibTransId="{0C48D460-A7D5-4EBF-9783-61451E07463E}"/>
    <dgm:cxn modelId="{E5640DE6-2DE3-4344-BC92-C135F097CF5A}" srcId="{683099FE-888F-42DA-A881-0FC20F82AEC1}" destId="{8D73AB9D-1EE5-4A6E-BC31-9D076FDD141D}" srcOrd="2" destOrd="0" parTransId="{D8B18E77-53AE-4242-B0B8-1EABBFB776C7}" sibTransId="{567E3F7D-84B9-42CA-9C6B-00A543F326AD}"/>
    <dgm:cxn modelId="{463522F8-4996-4244-B4D8-7C3ADF9CF468}" srcId="{683099FE-888F-42DA-A881-0FC20F82AEC1}" destId="{5CF0BE46-45DA-499B-8B9E-B883A37EDCD1}" srcOrd="3" destOrd="0" parTransId="{406BF844-0153-4E66-83BB-9FA932447330}" sibTransId="{0B0C8FFC-5C7B-4BDE-B3FF-C209F994A9FD}"/>
    <dgm:cxn modelId="{C636FD0F-4497-46A1-B564-9BE2C6301C78}" type="presParOf" srcId="{F4761F20-203F-41E5-9B7C-14A9397D4D44}" destId="{D6E2813B-6475-482E-8766-B220BCDF3A6D}" srcOrd="0" destOrd="0" presId="urn:microsoft.com/office/officeart/2005/8/layout/radial6"/>
    <dgm:cxn modelId="{EDAC00C3-E49C-4069-8223-63BB3BBEB2DE}" type="presParOf" srcId="{F4761F20-203F-41E5-9B7C-14A9397D4D44}" destId="{767835D5-037B-47FA-A891-FAD0375F4138}" srcOrd="1" destOrd="0" presId="urn:microsoft.com/office/officeart/2005/8/layout/radial6"/>
    <dgm:cxn modelId="{917F715F-5F9A-4A92-B01D-B8D7A6D6AAB1}" type="presParOf" srcId="{F4761F20-203F-41E5-9B7C-14A9397D4D44}" destId="{9C4D979F-CDE8-4BF7-921A-8D44C1D5209F}" srcOrd="2" destOrd="0" presId="urn:microsoft.com/office/officeart/2005/8/layout/radial6"/>
    <dgm:cxn modelId="{739113CA-960B-4AFA-94B9-7D95451E8308}" type="presParOf" srcId="{F4761F20-203F-41E5-9B7C-14A9397D4D44}" destId="{3A46BB79-85B3-46CB-A3BE-D06E0B5F2EEF}" srcOrd="3" destOrd="0" presId="urn:microsoft.com/office/officeart/2005/8/layout/radial6"/>
    <dgm:cxn modelId="{B2A4EE7B-BB49-444E-AF52-C68E1865BCC9}" type="presParOf" srcId="{F4761F20-203F-41E5-9B7C-14A9397D4D44}" destId="{F684BA48-1B86-40C2-B90A-13664183A181}" srcOrd="4" destOrd="0" presId="urn:microsoft.com/office/officeart/2005/8/layout/radial6"/>
    <dgm:cxn modelId="{A32A3FA1-3D88-4E1A-AE37-664D3C83BD26}" type="presParOf" srcId="{F4761F20-203F-41E5-9B7C-14A9397D4D44}" destId="{99510EC9-D96C-45F6-BAC1-7AFF6F357137}" srcOrd="5" destOrd="0" presId="urn:microsoft.com/office/officeart/2005/8/layout/radial6"/>
    <dgm:cxn modelId="{619CDC64-CA33-4C57-8F0F-49092323ECFB}" type="presParOf" srcId="{F4761F20-203F-41E5-9B7C-14A9397D4D44}" destId="{0883972C-589B-405C-A8C3-A69E3CDE1BED}" srcOrd="6" destOrd="0" presId="urn:microsoft.com/office/officeart/2005/8/layout/radial6"/>
    <dgm:cxn modelId="{B8C8F1E6-F4C0-430F-A7A8-5E847731CA64}" type="presParOf" srcId="{F4761F20-203F-41E5-9B7C-14A9397D4D44}" destId="{4D89C38D-4045-4E17-B42A-1C90D774705C}" srcOrd="7" destOrd="0" presId="urn:microsoft.com/office/officeart/2005/8/layout/radial6"/>
    <dgm:cxn modelId="{5554932C-7F5B-4B9F-8532-01CE64055DBC}" type="presParOf" srcId="{F4761F20-203F-41E5-9B7C-14A9397D4D44}" destId="{B838EDB3-2063-4EF8-8137-D840F787CD6A}" srcOrd="8" destOrd="0" presId="urn:microsoft.com/office/officeart/2005/8/layout/radial6"/>
    <dgm:cxn modelId="{D6AEC55F-9153-4A54-BC8A-EFEA472E9DD4}" type="presParOf" srcId="{F4761F20-203F-41E5-9B7C-14A9397D4D44}" destId="{817557B6-D2FB-437B-B789-74557F513772}" srcOrd="9" destOrd="0" presId="urn:microsoft.com/office/officeart/2005/8/layout/radial6"/>
    <dgm:cxn modelId="{EDE08C34-80E2-46DE-8BBD-38B493923860}" type="presParOf" srcId="{F4761F20-203F-41E5-9B7C-14A9397D4D44}" destId="{0DAF6888-3CC7-47C5-85CE-45F46463A2D1}" srcOrd="10" destOrd="0" presId="urn:microsoft.com/office/officeart/2005/8/layout/radial6"/>
    <dgm:cxn modelId="{5848CB86-4668-415D-A535-C517D8AEC758}" type="presParOf" srcId="{F4761F20-203F-41E5-9B7C-14A9397D4D44}" destId="{05D3EC96-B19C-4A75-91B2-7D17EAB47224}" srcOrd="11" destOrd="0" presId="urn:microsoft.com/office/officeart/2005/8/layout/radial6"/>
    <dgm:cxn modelId="{1E33AA34-0A54-4995-8520-B9561CC515C0}" type="presParOf" srcId="{F4761F20-203F-41E5-9B7C-14A9397D4D44}" destId="{7C4A6CD0-71E0-4433-BDC6-F8A3D2C0363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A6CD0-71E0-4433-BDC6-F8A3D2C03636}">
      <dsp:nvSpPr>
        <dsp:cNvPr id="0" name=""/>
        <dsp:cNvSpPr/>
      </dsp:nvSpPr>
      <dsp:spPr>
        <a:xfrm>
          <a:off x="1534953" y="400282"/>
          <a:ext cx="3980164" cy="3849165"/>
        </a:xfrm>
        <a:prstGeom prst="blockArc">
          <a:avLst>
            <a:gd name="adj1" fmla="val 10835665"/>
            <a:gd name="adj2" fmla="val 16450712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557B6-D2FB-437B-B789-74557F513772}">
      <dsp:nvSpPr>
        <dsp:cNvPr id="0" name=""/>
        <dsp:cNvSpPr/>
      </dsp:nvSpPr>
      <dsp:spPr>
        <a:xfrm>
          <a:off x="1724788" y="545209"/>
          <a:ext cx="3599840" cy="3599840"/>
        </a:xfrm>
        <a:prstGeom prst="blockArc">
          <a:avLst>
            <a:gd name="adj1" fmla="val 4941840"/>
            <a:gd name="adj2" fmla="val 10875294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3972C-589B-405C-A8C3-A69E3CDE1BED}">
      <dsp:nvSpPr>
        <dsp:cNvPr id="0" name=""/>
        <dsp:cNvSpPr/>
      </dsp:nvSpPr>
      <dsp:spPr>
        <a:xfrm>
          <a:off x="2063981" y="532791"/>
          <a:ext cx="3599840" cy="3599840"/>
        </a:xfrm>
        <a:prstGeom prst="blockArc">
          <a:avLst>
            <a:gd name="adj1" fmla="val 21568317"/>
            <a:gd name="adj2" fmla="val 560655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6BB79-85B3-46CB-A3BE-D06E0B5F2EEF}">
      <dsp:nvSpPr>
        <dsp:cNvPr id="0" name=""/>
        <dsp:cNvSpPr/>
      </dsp:nvSpPr>
      <dsp:spPr>
        <a:xfrm>
          <a:off x="2063906" y="516949"/>
          <a:ext cx="3599840" cy="3599840"/>
        </a:xfrm>
        <a:prstGeom prst="blockArc">
          <a:avLst>
            <a:gd name="adj1" fmla="val 15787043"/>
            <a:gd name="adj2" fmla="val 21599294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2813B-6475-482E-8766-B220BCDF3A6D}">
      <dsp:nvSpPr>
        <dsp:cNvPr id="0" name=""/>
        <dsp:cNvSpPr/>
      </dsp:nvSpPr>
      <dsp:spPr>
        <a:xfrm>
          <a:off x="2701261" y="1346324"/>
          <a:ext cx="1903759" cy="196643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Трагедия молодой, одаренной, полной жизненных сил женщины</a:t>
          </a:r>
        </a:p>
      </dsp:txBody>
      <dsp:txXfrm>
        <a:off x="2980060" y="1634301"/>
        <a:ext cx="1346161" cy="1390476"/>
      </dsp:txXfrm>
    </dsp:sp>
    <dsp:sp modelId="{767835D5-037B-47FA-A891-FAD0375F4138}">
      <dsp:nvSpPr>
        <dsp:cNvPr id="0" name=""/>
        <dsp:cNvSpPr/>
      </dsp:nvSpPr>
      <dsp:spPr>
        <a:xfrm>
          <a:off x="2776073" y="-248129"/>
          <a:ext cx="1754135" cy="1639080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cap="none" spc="0" dirty="0">
              <a:ln w="190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Лживая мораль </a:t>
          </a:r>
        </a:p>
      </dsp:txBody>
      <dsp:txXfrm>
        <a:off x="3032960" y="-8091"/>
        <a:ext cx="1240361" cy="1159004"/>
      </dsp:txXfrm>
    </dsp:sp>
    <dsp:sp modelId="{F684BA48-1B86-40C2-B90A-13664183A181}">
      <dsp:nvSpPr>
        <dsp:cNvPr id="0" name=""/>
        <dsp:cNvSpPr/>
      </dsp:nvSpPr>
      <dsp:spPr>
        <a:xfrm>
          <a:off x="4752521" y="1440161"/>
          <a:ext cx="1738869" cy="1752695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Трагическая любовь </a:t>
          </a:r>
        </a:p>
      </dsp:txBody>
      <dsp:txXfrm>
        <a:off x="5007172" y="1696837"/>
        <a:ext cx="1229567" cy="1239343"/>
      </dsp:txXfrm>
    </dsp:sp>
    <dsp:sp modelId="{4D89C38D-4045-4E17-B42A-1C90D774705C}">
      <dsp:nvSpPr>
        <dsp:cNvPr id="0" name=""/>
        <dsp:cNvSpPr/>
      </dsp:nvSpPr>
      <dsp:spPr>
        <a:xfrm>
          <a:off x="2917357" y="3246686"/>
          <a:ext cx="1681940" cy="1681963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none" spc="0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Ханжеское отношение общества</a:t>
          </a:r>
        </a:p>
      </dsp:txBody>
      <dsp:txXfrm>
        <a:off x="3163671" y="3493004"/>
        <a:ext cx="1189312" cy="1189327"/>
      </dsp:txXfrm>
    </dsp:sp>
    <dsp:sp modelId="{0DAF6888-3CC7-47C5-85CE-45F46463A2D1}">
      <dsp:nvSpPr>
        <dsp:cNvPr id="0" name=""/>
        <dsp:cNvSpPr/>
      </dsp:nvSpPr>
      <dsp:spPr>
        <a:xfrm>
          <a:off x="864092" y="1368148"/>
          <a:ext cx="1805817" cy="1876956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неравный брак</a:t>
          </a:r>
        </a:p>
      </dsp:txBody>
      <dsp:txXfrm>
        <a:off x="1128548" y="1643022"/>
        <a:ext cx="1276905" cy="1327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F61F887-5E02-4FCB-8983-ACDCDE2281A2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B3B2-9AED-49FD-BED1-4A70EF69F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87-5E02-4FCB-8983-ACDCDE2281A2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B3B2-9AED-49FD-BED1-4A70EF69F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87-5E02-4FCB-8983-ACDCDE2281A2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B3B2-9AED-49FD-BED1-4A70EF69F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87-5E02-4FCB-8983-ACDCDE2281A2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B3B2-9AED-49FD-BED1-4A70EF69FB7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87-5E02-4FCB-8983-ACDCDE2281A2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B3B2-9AED-49FD-BED1-4A70EF69FB7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87-5E02-4FCB-8983-ACDCDE2281A2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B3B2-9AED-49FD-BED1-4A70EF69FB7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87-5E02-4FCB-8983-ACDCDE2281A2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B3B2-9AED-49FD-BED1-4A70EF69F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87-5E02-4FCB-8983-ACDCDE2281A2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B3B2-9AED-49FD-BED1-4A70EF69FB7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87-5E02-4FCB-8983-ACDCDE2281A2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B3B2-9AED-49FD-BED1-4A70EF69F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87-5E02-4FCB-8983-ACDCDE2281A2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B3B2-9AED-49FD-BED1-4A70EF69FB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87-5E02-4FCB-8983-ACDCDE2281A2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B3B2-9AED-49FD-BED1-4A70EF69F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F61F887-5E02-4FCB-8983-ACDCDE2281A2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EE8B3B2-9AED-49FD-BED1-4A70EF69FB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Анна Каренина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роман Льва Толстого </a:t>
            </a:r>
          </a:p>
        </p:txBody>
      </p:sp>
    </p:spTree>
    <p:extLst>
      <p:ext uri="{BB962C8B-B14F-4D97-AF65-F5344CB8AC3E}">
        <p14:creationId xmlns:p14="http://schemas.microsoft.com/office/powerpoint/2010/main" val="10700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96752"/>
            <a:ext cx="5616624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Центральные</a:t>
            </a:r>
            <a:br>
              <a:rPr lang="ru-RU" dirty="0"/>
            </a:br>
            <a:r>
              <a:rPr lang="ru-RU" dirty="0"/>
              <a:t> персонажи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331640" y="2424701"/>
            <a:ext cx="413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Вронский Алексей Кириллович, граф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331640" y="2874790"/>
            <a:ext cx="1810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Анна Каренина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320877" y="3306772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Алексей Александрович Каренин, муж Анны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320877" y="380991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Облонский Степан Аркадьевич (Стива),брат Анны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331640" y="420230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Облонская Дарья Александровна (Долли), жена Стивы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331640" y="4628200"/>
            <a:ext cx="3543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Лёвин Константин Дмитриевич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331640" y="515719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Щербацкая</a:t>
            </a:r>
            <a:r>
              <a:rPr lang="ru-RU" dirty="0"/>
              <a:t> Екатерина (Кити), позже — Лёвина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074623"/>
            <a:ext cx="924409" cy="694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97" y="2293992"/>
            <a:ext cx="633420" cy="950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17" y="3026866"/>
            <a:ext cx="1147732" cy="815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37" y="3610055"/>
            <a:ext cx="924972" cy="616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48" y="3934500"/>
            <a:ext cx="1115616" cy="743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02" y="4430659"/>
            <a:ext cx="1380909" cy="921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56" y="5135480"/>
            <a:ext cx="1147363" cy="762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572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2341984"/>
          </a:xfrm>
        </p:spPr>
        <p:txBody>
          <a:bodyPr>
            <a:normAutofit/>
          </a:bodyPr>
          <a:lstStyle/>
          <a:p>
            <a:r>
              <a:rPr lang="ru-RU" dirty="0"/>
              <a:t>Все начинается с железной дороги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5" y="3356992"/>
            <a:ext cx="7632848" cy="2418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6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8570E-EB23-405B-ADA8-F4931AAD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она написана?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3C694-C63A-42F1-9F4D-AFF851E1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600400"/>
          </a:xfrm>
        </p:spPr>
        <p:txBody>
          <a:bodyPr/>
          <a:lstStyle/>
          <a:p>
            <a:pPr algn="just"/>
            <a:r>
              <a:rPr lang="ru-RU" dirty="0"/>
              <a:t>Толстой разворачивает картину современной ему российской жизни, как бы глядя в окна параллельно идущих составов: в предельном упрощении, «Каренина» — это две почти не пересекающиеся истории, роман Анны с Вронским и её разрыв с мужем, любовь Лёвина и Кити и начало их семейной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6896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402E5-A58C-4117-8C87-785244E7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её приняли?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7CAA3-E1DB-4CD6-A003-41EE2F21C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35354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Публикующийся по частям роман вызывает огромный интерес: нового выпуска журнала ждут, как сейчас — продолжения популярного сериала. Как это часто бывает, успех у читателей сопровождается раздражением культурной элиты: Салтыков называет «Каренину» «коровьим романом», Чайковский — «пошлой дребеденью», Некрасов пишет эпиграмму: «Толстой, ты доказал с терпеньем и талантом, / Что женщине не следует гулять / Ни с камер-юнкером, ни с флигель-адъютантом, / Когда она жена и мать». </a:t>
            </a:r>
          </a:p>
        </p:txBody>
      </p:sp>
    </p:spTree>
    <p:extLst>
      <p:ext uri="{BB962C8B-B14F-4D97-AF65-F5344CB8AC3E}">
        <p14:creationId xmlns:p14="http://schemas.microsoft.com/office/powerpoint/2010/main" val="11137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7BC65-C088-49E1-9BFB-47237B64A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ru-RU" dirty="0"/>
              <a:t>Зачем Толстому две </a:t>
            </a:r>
            <a:r>
              <a:rPr lang="ru-RU" sz="1600" dirty="0"/>
              <a:t>параллельные истории — Карениной и Лёвина?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83F57-5C43-47D8-8D44-3F152B776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353545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Для Толстого важно рассказать истории счастливой и несчастливой семей (заявленные уже в первой фразе), любви разрушительной и любви деятельной.</a:t>
            </a:r>
          </a:p>
        </p:txBody>
      </p:sp>
    </p:spTree>
    <p:extLst>
      <p:ext uri="{BB962C8B-B14F-4D97-AF65-F5344CB8AC3E}">
        <p14:creationId xmlns:p14="http://schemas.microsoft.com/office/powerpoint/2010/main" val="97095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2426B-7F14-45D7-9705-A41DB211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980728"/>
            <a:ext cx="6296744" cy="1152128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?</a:t>
            </a:r>
            <a:br>
              <a:rPr lang="ru-RU" dirty="0"/>
            </a:br>
            <a:br>
              <a:rPr lang="ru-RU" dirty="0"/>
            </a:br>
            <a:r>
              <a:rPr lang="ru-RU" sz="2200" dirty="0"/>
              <a:t>Как выглядит поведение </a:t>
            </a:r>
            <a:r>
              <a:rPr lang="ru-RU" sz="2200" dirty="0" err="1"/>
              <a:t>Каренинойв</a:t>
            </a:r>
            <a:r>
              <a:rPr lang="ru-RU" sz="2200" dirty="0"/>
              <a:t> глазах её светского окружения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8689E0-2494-4310-AF12-3A8A7FA66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/>
              <a:t>Для высших сфер петербургского общества, к которым принадлежит Каренина, супружеская измена не составляет проблемы: важно лишь соблюдать внешние приличия и не относиться к происходящему серьёзно, любовная интрига, не выходящая на поверхность, лишь добавляет остроты в размеренный быт.</a:t>
            </a:r>
          </a:p>
        </p:txBody>
      </p:sp>
    </p:spTree>
    <p:extLst>
      <p:ext uri="{BB962C8B-B14F-4D97-AF65-F5344CB8AC3E}">
        <p14:creationId xmlns:p14="http://schemas.microsoft.com/office/powerpoint/2010/main" val="12139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8A9E2-20C2-45C9-A98F-C96650DD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856456"/>
          </a:xfrm>
        </p:spPr>
        <p:txBody>
          <a:bodyPr>
            <a:noAutofit/>
          </a:bodyPr>
          <a:lstStyle/>
          <a:p>
            <a:r>
              <a:rPr lang="ru-RU" sz="2400" dirty="0"/>
              <a:t>Почему Каренина не развелась?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4D06A-AD0A-44E5-BA87-A3FFECA31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281537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По законам того времени существует три основания для развода: длительное отсутствие одного из супругов, физические недостатки, мешающие деторождению, и документально зафиксированное прелюбодеяние. </a:t>
            </a:r>
          </a:p>
        </p:txBody>
      </p:sp>
    </p:spTree>
    <p:extLst>
      <p:ext uri="{BB962C8B-B14F-4D97-AF65-F5344CB8AC3E}">
        <p14:creationId xmlns:p14="http://schemas.microsoft.com/office/powerpoint/2010/main" val="18979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F9F48-4664-44A2-824A-759B25EED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Что нового в психологии героев «Карениной»?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93A788-E1D2-4CFD-A16A-4B0E6AFA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>Лидия Гинзбург в книге «О психологической прозе» указывает, что у Толстого нет «типов» или «характеров» в привычном смысле, его персонажи не добры и не злы от природы, они не объясняются через природные наклонности или социальные роли.</a:t>
            </a:r>
          </a:p>
        </p:txBody>
      </p:sp>
    </p:spTree>
    <p:extLst>
      <p:ext uri="{BB962C8B-B14F-4D97-AF65-F5344CB8AC3E}">
        <p14:creationId xmlns:p14="http://schemas.microsoft.com/office/powerpoint/2010/main" val="322904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F3C31-06E6-4A20-895D-3712ACFAA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в романе сны?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12D36A-7056-4B4E-B9D7-468DCB8A1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Задолго до Фрейда Толстой видит в бессознательном силу, которая определяет характер и направляет судьбу: в снах проговаривается, предрешается то, что прячет от себя дневное сознание. </a:t>
            </a:r>
          </a:p>
        </p:txBody>
      </p:sp>
    </p:spTree>
    <p:extLst>
      <p:ext uri="{BB962C8B-B14F-4D97-AF65-F5344CB8AC3E}">
        <p14:creationId xmlns:p14="http://schemas.microsoft.com/office/powerpoint/2010/main" val="16719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45CFC-072F-471D-8D79-CE8F03BD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ПОТОК СОЗНАНИЯ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C55F8-B2D6-496D-8653-4EF108C15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Все несчастливые люди несчастны по-своему — и вместе с тем потоку сознания Анны по пути на станцию Обираловка свойственны универсальные черты душевного кризиса.</a:t>
            </a:r>
          </a:p>
        </p:txBody>
      </p:sp>
    </p:spTree>
    <p:extLst>
      <p:ext uri="{BB962C8B-B14F-4D97-AF65-F5344CB8AC3E}">
        <p14:creationId xmlns:p14="http://schemas.microsoft.com/office/powerpoint/2010/main" val="35996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88740"/>
            <a:ext cx="6912767" cy="45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88740"/>
            <a:ext cx="1854324" cy="45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6" y="1139407"/>
            <a:ext cx="2988169" cy="4449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66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930E9-06E6-4BDC-BE20-536AD7B4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СОЗНАНИЕ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0187B2-312A-4926-AD93-507A34837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Поток сознания стал в XX веке одним из маркеров модернистской литературы: описание персонажа через текучий до бессвязности поток его мыслей, как бы зафиксированных на бумаге</a:t>
            </a:r>
          </a:p>
        </p:txBody>
      </p:sp>
    </p:spTree>
    <p:extLst>
      <p:ext uri="{BB962C8B-B14F-4D97-AF65-F5344CB8AC3E}">
        <p14:creationId xmlns:p14="http://schemas.microsoft.com/office/powerpoint/2010/main" val="30334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400800" cy="2341984"/>
          </a:xfrm>
        </p:spPr>
        <p:txBody>
          <a:bodyPr>
            <a:normAutofit/>
          </a:bodyPr>
          <a:lstStyle/>
          <a:p>
            <a:r>
              <a:rPr lang="ru-RU" dirty="0"/>
              <a:t>Краткое содержание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романа</a:t>
            </a:r>
          </a:p>
        </p:txBody>
      </p:sp>
    </p:spTree>
    <p:extLst>
      <p:ext uri="{BB962C8B-B14F-4D97-AF65-F5344CB8AC3E}">
        <p14:creationId xmlns:p14="http://schemas.microsoft.com/office/powerpoint/2010/main" val="26615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272E4-14D2-40E6-AD8D-44C94C93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00472"/>
          </a:xfrm>
        </p:spPr>
        <p:txBody>
          <a:bodyPr>
            <a:noAutofit/>
          </a:bodyPr>
          <a:lstStyle/>
          <a:p>
            <a:r>
              <a:rPr lang="ru-RU" sz="2800" dirty="0"/>
              <a:t>Что значит поезд в романе?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EB2C5-0457-4892-8AA3-76D3137ED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/>
              <a:t>Поезд для середины XIX века — олицетворение прогресса, а Льву Николаевичу с прогрессом не по пути. </a:t>
            </a:r>
          </a:p>
        </p:txBody>
      </p:sp>
    </p:spTree>
    <p:extLst>
      <p:ext uri="{BB962C8B-B14F-4D97-AF65-F5344CB8AC3E}">
        <p14:creationId xmlns:p14="http://schemas.microsoft.com/office/powerpoint/2010/main" val="14264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75214-BCA7-4537-8491-35F2B14B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 и семья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80009-9A73-4F2A-AC12-13FDCCEB6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Дом и семья, без которых невозможна счастливая жизнь, — для Толстого это и нравственный идеал, и жизненный проект, и предмет многолетней художественной рефлексии.</a:t>
            </a:r>
          </a:p>
        </p:txBody>
      </p:sp>
    </p:spTree>
    <p:extLst>
      <p:ext uri="{BB962C8B-B14F-4D97-AF65-F5344CB8AC3E}">
        <p14:creationId xmlns:p14="http://schemas.microsoft.com/office/powerpoint/2010/main" val="10328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38" y="1216465"/>
            <a:ext cx="47323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5876" y="4293096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 конце зимы 1873 года в Москве, в доме Облонских разгорелся серьезный семейный конфликт. Князь Степан Аркадьевич Облонский был уличен своей</a:t>
            </a:r>
          </a:p>
          <a:p>
            <a:pPr algn="ctr"/>
            <a:r>
              <a:rPr lang="ru-RU" sz="2000" b="1" dirty="0"/>
              <a:t> женой в измене с гувернанткой. </a:t>
            </a:r>
          </a:p>
        </p:txBody>
      </p:sp>
    </p:spTree>
    <p:extLst>
      <p:ext uri="{BB962C8B-B14F-4D97-AF65-F5344CB8AC3E}">
        <p14:creationId xmlns:p14="http://schemas.microsoft.com/office/powerpoint/2010/main" val="20361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82" y="1206663"/>
            <a:ext cx="456956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26928" y="4365104"/>
            <a:ext cx="72174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Стива, не смотря ни на какие проблемы ужинал в ресторане со своим другом, приехавшим из деревни Константином Дмитриевичем Левиным.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552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294688"/>
            <a:ext cx="7416824" cy="1584176"/>
          </a:xfrm>
        </p:spPr>
        <p:txBody>
          <a:bodyPr/>
          <a:lstStyle/>
          <a:p>
            <a:pPr indent="0" algn="ctr">
              <a:buNone/>
            </a:pPr>
            <a:r>
              <a:rPr lang="ru-RU" b="1" dirty="0"/>
              <a:t>Левин давно влюблен в восемнадцатилетнюю девушку Кити </a:t>
            </a:r>
            <a:r>
              <a:rPr lang="ru-RU" b="1" dirty="0" err="1"/>
              <a:t>Щербацкую</a:t>
            </a:r>
            <a:r>
              <a:rPr lang="ru-RU" b="1" dirty="0"/>
              <a:t>, он намерен ей предложить руку и сердце.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4955232" cy="317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91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005064"/>
            <a:ext cx="7560840" cy="1782688"/>
          </a:xfrm>
        </p:spPr>
        <p:txBody>
          <a:bodyPr/>
          <a:lstStyle/>
          <a:p>
            <a:pPr indent="0" algn="ctr">
              <a:buNone/>
            </a:pPr>
            <a:r>
              <a:rPr lang="ru-RU" b="1" dirty="0"/>
              <a:t>Кити не может разобраться в своих чувствах. Ей  легко и спокойной с Левиным, но ей также мил  - граф Алексей Кириллович Вронский. В надежде на счастливое будущее с Алексеем Кити отказывает Левину.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1662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66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653136"/>
            <a:ext cx="7272808" cy="1152128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b="1" dirty="0"/>
              <a:t>В город приезжает Анна Каренина и ее замечает Вронский, который был поражен красотой женщины.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5364088" cy="3263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37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365104"/>
            <a:ext cx="7560840" cy="144016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b="1" dirty="0"/>
              <a:t>Но в этот момент на вокзале под поезд попадает вокзальный сторож. Это зрелище видит Анна Каренина и считает его дурным знаком.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56719"/>
            <a:ext cx="5364088" cy="301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4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25381"/>
            <a:ext cx="3723959" cy="2164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25381"/>
            <a:ext cx="3744416" cy="2136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59632" y="1124743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Анна Каренина - 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 Масштабная картина нравов и быта дворянской среды Петербурга и Москвы второй половины XIX века</a:t>
            </a:r>
          </a:p>
        </p:txBody>
      </p:sp>
    </p:spTree>
    <p:extLst>
      <p:ext uri="{BB962C8B-B14F-4D97-AF65-F5344CB8AC3E}">
        <p14:creationId xmlns:p14="http://schemas.microsoft.com/office/powerpoint/2010/main" val="324694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437112"/>
            <a:ext cx="7776864" cy="1512168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b="1" dirty="0"/>
              <a:t>Вернувшись  в Петербург, Анна чувствовала себя очень подавлено. Ведь она была замужем за мужчиной старше ее, и к которому у нее не было никаких чувств, кроме уважения.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15308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5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221088"/>
            <a:ext cx="7560840" cy="1728192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b="1" dirty="0"/>
              <a:t>Еще тогда, на балу Анна влюбилась во Вронского и они стали любовниками. Чтобы не показать свои отношения, они вели обычную жизнь, но для общественности все равно был понятен характер их отношений.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5335488" cy="289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26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653136"/>
            <a:ext cx="7344816" cy="1224136"/>
          </a:xfrm>
        </p:spPr>
        <p:txBody>
          <a:bodyPr/>
          <a:lstStyle/>
          <a:p>
            <a:pPr indent="0" algn="ctr">
              <a:buNone/>
            </a:pPr>
            <a:r>
              <a:rPr lang="ru-RU" b="1" dirty="0"/>
              <a:t>Алексей Александрович  неоднократно пытался поговорить с Анной, но это было бесполезно.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162050"/>
            <a:ext cx="6287219" cy="3392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8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809999"/>
            <a:ext cx="7920880" cy="3048001"/>
          </a:xfrm>
        </p:spPr>
        <p:txBody>
          <a:bodyPr/>
          <a:lstStyle/>
          <a:p>
            <a:pPr indent="0" algn="ctr">
              <a:buNone/>
            </a:pPr>
            <a:r>
              <a:rPr lang="ru-RU" b="1" dirty="0"/>
              <a:t>Тогда,  он поставил ей жесткие рамки, в которых она была обязана создать впечатление счастливой семьи Карениных. Но Алексей Александрович не знал, что после года отношений с Вронским, </a:t>
            </a:r>
          </a:p>
          <a:p>
            <a:pPr indent="0" algn="ctr">
              <a:buNone/>
            </a:pPr>
            <a:r>
              <a:rPr lang="ru-RU" b="1" dirty="0"/>
              <a:t>Анна ждет ребенка от  любовника.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372200" cy="26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067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221088"/>
            <a:ext cx="7344816" cy="1697361"/>
          </a:xfrm>
        </p:spPr>
        <p:txBody>
          <a:bodyPr/>
          <a:lstStyle/>
          <a:p>
            <a:pPr indent="0" algn="ctr">
              <a:buNone/>
            </a:pPr>
            <a:r>
              <a:rPr lang="ru-RU" b="1" dirty="0"/>
              <a:t>Вронский ломал голову, как ему быть в этой ситуации. Он любил Анну, но ради нее  ему придется бросить службу, которая ему очень нравилась.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70217"/>
            <a:ext cx="664034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3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581128"/>
            <a:ext cx="7272808" cy="1364705"/>
          </a:xfrm>
        </p:spPr>
        <p:txBody>
          <a:bodyPr/>
          <a:lstStyle/>
          <a:p>
            <a:pPr indent="0" algn="ctr">
              <a:buNone/>
            </a:pPr>
            <a:r>
              <a:rPr lang="ru-RU" b="1" dirty="0"/>
              <a:t>После рождения дочери, Вронский ушел в отставку  и они с Анной и ребенком сбежали за границу.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5976664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74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509120"/>
            <a:ext cx="7704856" cy="1278632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ru-RU" b="1" dirty="0"/>
              <a:t>Но после возвращения в Петербург радость сменилась несчастием. Все, кто был знаком с Вронским и Анной отвернулись от них, Анну перестали уважать и с ней никто не общался.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9841"/>
            <a:ext cx="5040560" cy="295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45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437112"/>
            <a:ext cx="7632848" cy="1265313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ru-RU" b="1" dirty="0"/>
              <a:t>Тем временем в доме у Облонских Левин понимает, что его чувства взаимны, и на предложение руки и сердца, Кити отвечает согласием. Они венчаются и уезжают в деревню.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5976664" cy="2932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360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077072"/>
            <a:ext cx="7632848" cy="1800200"/>
          </a:xfrm>
        </p:spPr>
        <p:txBody>
          <a:bodyPr/>
          <a:lstStyle/>
          <a:p>
            <a:pPr indent="0" algn="ctr">
              <a:buNone/>
            </a:pPr>
            <a:r>
              <a:rPr lang="ru-RU" b="1" dirty="0"/>
              <a:t>Семейная жизнь Кити и Ленского была не такой, как они ее представляли. Молодожены долго привыкали друг к другу. Ленский очень дорожил Кити, ее заботе и ее близости. И на этой почве сильно ревновал жену.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544616" cy="28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32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5" y="4365104"/>
            <a:ext cx="7709551" cy="1751857"/>
          </a:xfrm>
        </p:spPr>
        <p:txBody>
          <a:bodyPr/>
          <a:lstStyle/>
          <a:p>
            <a:pPr indent="0" algn="ctr">
              <a:buNone/>
            </a:pPr>
            <a:r>
              <a:rPr lang="ru-RU" b="1" dirty="0"/>
              <a:t>Каренин не дает развода Анне, из-за того, что попал под влияние княгини Мягкой. И на фоне всех событий Анна начинает ревновать Вронского ко всему.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1424"/>
            <a:ext cx="7164288" cy="3022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63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"/>
          <a:stretch/>
        </p:blipFill>
        <p:spPr>
          <a:xfrm>
            <a:off x="985275" y="980728"/>
            <a:ext cx="748883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937029"/>
            <a:ext cx="4824536" cy="1152128"/>
          </a:xfrm>
        </p:spPr>
        <p:txBody>
          <a:bodyPr>
            <a:normAutofit/>
          </a:bodyPr>
          <a:lstStyle/>
          <a:p>
            <a:r>
              <a:rPr lang="ru-RU" sz="2800" dirty="0"/>
              <a:t>с 1873 по 1877 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8187" y="1011939"/>
            <a:ext cx="74556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Работа над романом «Анна Каренина» длилась пять лет — </a:t>
            </a:r>
          </a:p>
        </p:txBody>
      </p:sp>
    </p:spTree>
    <p:extLst>
      <p:ext uri="{BB962C8B-B14F-4D97-AF65-F5344CB8AC3E}">
        <p14:creationId xmlns:p14="http://schemas.microsoft.com/office/powerpoint/2010/main" val="38768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861048"/>
            <a:ext cx="7344816" cy="2129409"/>
          </a:xfrm>
        </p:spPr>
        <p:txBody>
          <a:bodyPr/>
          <a:lstStyle/>
          <a:p>
            <a:pPr indent="0" algn="ctr">
              <a:buNone/>
            </a:pPr>
            <a:r>
              <a:rPr lang="ru-RU" b="1" dirty="0"/>
              <a:t>Через какое-то время, после очередной ссоры, Вронский едет к маме, чего не хотела Анна. Она решает поехать за ним на вокзал. Там она вспоминает мужчину, которого задавил поезд и бросается сама под него.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73413"/>
            <a:ext cx="5832648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44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581128"/>
            <a:ext cx="7632848" cy="1440160"/>
          </a:xfrm>
        </p:spPr>
        <p:txBody>
          <a:bodyPr/>
          <a:lstStyle/>
          <a:p>
            <a:pPr indent="0" algn="ctr">
              <a:buNone/>
            </a:pPr>
            <a:r>
              <a:rPr lang="ru-RU" b="1" dirty="0"/>
              <a:t>Вронский уехал на войну в Сербию, желая все забыть, а их с Анной дочь берет на воспитание Каренин.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5580112" cy="279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7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77072"/>
            <a:ext cx="7848872" cy="18002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b="1" dirty="0"/>
              <a:t>Левина мучают страшные мысли о смерти, он желает покончить жизнь самоубийством, но вовремя понимает всю доброту жизни, благодаря Евангелие. И после этого, он живет, получая радость от жизни, от Кити и от своего сына.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68" y="1124744"/>
            <a:ext cx="6480720" cy="289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15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7641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852936"/>
            <a:ext cx="6400800" cy="1765920"/>
          </a:xfrm>
        </p:spPr>
        <p:txBody>
          <a:bodyPr>
            <a:normAutofit fontScale="90000"/>
          </a:bodyPr>
          <a:lstStyle/>
          <a:p>
            <a:r>
              <a:rPr lang="ru-RU" dirty="0"/>
              <a:t>В «Анне Карениной» я люблю мысль семейную»</a:t>
            </a:r>
            <a:br>
              <a:rPr lang="ru-RU" dirty="0"/>
            </a:br>
            <a:r>
              <a:rPr lang="ru-RU" dirty="0"/>
              <a:t>               </a:t>
            </a:r>
            <a:r>
              <a:rPr lang="ru-RU" sz="2000" dirty="0" err="1"/>
              <a:t>Л.Н.Толстой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939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06084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Первая часть романа была напечатана в 1875 в «Русском Вестнике»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12976"/>
            <a:ext cx="1440160" cy="238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08920"/>
            <a:ext cx="338507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00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1656184"/>
          </a:xfrm>
        </p:spPr>
        <p:txBody>
          <a:bodyPr>
            <a:normAutofit/>
          </a:bodyPr>
          <a:lstStyle/>
          <a:p>
            <a:r>
              <a:rPr lang="ru-RU" dirty="0"/>
              <a:t>5 (17) апреля 1877 года роман был завершён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28408"/>
            <a:ext cx="162598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b="9271"/>
          <a:stretch/>
        </p:blipFill>
        <p:spPr>
          <a:xfrm>
            <a:off x="4211960" y="2716576"/>
            <a:ext cx="3631023" cy="274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39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 словам Толстого: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8145" y="2289982"/>
            <a:ext cx="2923854" cy="9906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3200" dirty="0"/>
              <a:t>«Война и мир»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0785" y="2481001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«Анна Каренина»</a:t>
            </a:r>
          </a:p>
        </p:txBody>
      </p:sp>
      <p:sp>
        <p:nvSpPr>
          <p:cNvPr id="7" name="Стрелка вниз 6"/>
          <p:cNvSpPr/>
          <p:nvPr/>
        </p:nvSpPr>
        <p:spPr>
          <a:xfrm flipH="1">
            <a:off x="2267744" y="3140968"/>
            <a:ext cx="504056" cy="428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135528" y="3140968"/>
            <a:ext cx="540060" cy="428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24596" y="3595389"/>
            <a:ext cx="3047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Книга о прошлом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9280" y="3309905"/>
            <a:ext cx="3780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Роман из современной жизни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267744" y="4264012"/>
            <a:ext cx="540060" cy="51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135528" y="4280208"/>
            <a:ext cx="540060" cy="502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7003" y="5013176"/>
            <a:ext cx="4026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Великие исторические события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9280" y="4782343"/>
            <a:ext cx="4268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Поднимаются и остаются без ответа темы, близкие лично каждому.</a:t>
            </a:r>
          </a:p>
        </p:txBody>
      </p:sp>
    </p:spTree>
    <p:extLst>
      <p:ext uri="{BB962C8B-B14F-4D97-AF65-F5344CB8AC3E}">
        <p14:creationId xmlns:p14="http://schemas.microsoft.com/office/powerpoint/2010/main" val="25143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706406"/>
              </p:ext>
            </p:extLst>
          </p:nvPr>
        </p:nvGraphicFramePr>
        <p:xfrm>
          <a:off x="1043608" y="980728"/>
          <a:ext cx="72728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980728"/>
            <a:ext cx="244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Сюжета романа </a:t>
            </a:r>
          </a:p>
        </p:txBody>
      </p:sp>
    </p:spTree>
    <p:extLst>
      <p:ext uri="{BB962C8B-B14F-4D97-AF65-F5344CB8AC3E}">
        <p14:creationId xmlns:p14="http://schemas.microsoft.com/office/powerpoint/2010/main" val="12112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2813B-6475-482E-8766-B220BCDF3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graphicEl>
                                              <a:dgm id="{D6E2813B-6475-482E-8766-B220BCDF3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7835D5-037B-47FA-A891-FAD0375F4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67835D5-037B-47FA-A891-FAD0375F4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46BB79-85B3-46CB-A3BE-D06E0B5F2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3A46BB79-85B3-46CB-A3BE-D06E0B5F2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84BA48-1B86-40C2-B90A-13664183A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684BA48-1B86-40C2-B90A-13664183A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972C-589B-405C-A8C3-A69E3CDE1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883972C-589B-405C-A8C3-A69E3CDE1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89C38D-4045-4E17-B42A-1C90D7747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D89C38D-4045-4E17-B42A-1C90D7747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7557B6-D2FB-437B-B789-74557F513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817557B6-D2FB-437B-B789-74557F513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AF6888-3CC7-47C5-85CE-45F46463A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DAF6888-3CC7-47C5-85CE-45F46463A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A6CD0-71E0-4433-BDC6-F8A3D2C03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C4A6CD0-71E0-4433-BDC6-F8A3D2C036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496</TotalTime>
  <Words>1158</Words>
  <Application>Microsoft Office PowerPoint</Application>
  <PresentationFormat>Экран (4:3)</PresentationFormat>
  <Paragraphs>82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Constantia</vt:lpstr>
      <vt:lpstr>Garamond</vt:lpstr>
      <vt:lpstr>Wingdings</vt:lpstr>
      <vt:lpstr>Кутюр</vt:lpstr>
      <vt:lpstr>Анна Каренина</vt:lpstr>
      <vt:lpstr>Презентация PowerPoint</vt:lpstr>
      <vt:lpstr>Презентация PowerPoint</vt:lpstr>
      <vt:lpstr>с 1873 по 1877 г</vt:lpstr>
      <vt:lpstr>В «Анне Карениной» я люблю мысль семейную»                Л.Н.Толстой</vt:lpstr>
      <vt:lpstr>Первая часть романа была напечатана в 1875 в «Русском Вестнике»</vt:lpstr>
      <vt:lpstr>5 (17) апреля 1877 года роман был завершён</vt:lpstr>
      <vt:lpstr>По словам Толстого:</vt:lpstr>
      <vt:lpstr>Презентация PowerPoint</vt:lpstr>
      <vt:lpstr>Центральные  персонажи </vt:lpstr>
      <vt:lpstr>Все начинается с железной дороги   </vt:lpstr>
      <vt:lpstr>Как она написана?</vt:lpstr>
      <vt:lpstr>Как её приняли?</vt:lpstr>
      <vt:lpstr>Зачем Толстому две параллельные истории — Карениной и Лёвина? </vt:lpstr>
      <vt:lpstr>?  Как выглядит поведение Каренинойв глазах её светского окружения</vt:lpstr>
      <vt:lpstr>Почему Каренина не развелась?</vt:lpstr>
      <vt:lpstr>Что нового в психологии героев «Карениной»?</vt:lpstr>
      <vt:lpstr>Зачем в романе сны?</vt:lpstr>
      <vt:lpstr>ПОТОК СОЗНАНИЯ</vt:lpstr>
      <vt:lpstr>СОЗНАНИЕ</vt:lpstr>
      <vt:lpstr>Краткое содержание   романа</vt:lpstr>
      <vt:lpstr>Что значит поезд в романе?</vt:lpstr>
      <vt:lpstr>Дом и семья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Анна Каренина</dc:title>
  <dc:creator>Анастасия Селиванова</dc:creator>
  <cp:lastModifiedBy>NVG</cp:lastModifiedBy>
  <cp:revision>34</cp:revision>
  <dcterms:created xsi:type="dcterms:W3CDTF">2016-04-04T16:17:23Z</dcterms:created>
  <dcterms:modified xsi:type="dcterms:W3CDTF">2022-12-08T08:26:25Z</dcterms:modified>
</cp:coreProperties>
</file>