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66" r:id="rId14"/>
  </p:sldIdLst>
  <p:sldSz cx="14630400" cy="8229600"/>
  <p:notesSz cx="8229600" cy="14630400"/>
  <p:embeddedFontLst>
    <p:embeddedFont>
      <p:font typeface="Alexandria" panose="020B0604020202020204" charset="-78"/>
      <p:regular r:id="rId16"/>
    </p:embeddedFont>
    <p:embeddedFont>
      <p:font typeface="Alic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ora" panose="020B0604020202020204" charset="-52"/>
      <p:regular r:id="rId22"/>
    </p:embeddedFont>
    <p:embeddedFont>
      <p:font typeface="Sora" panose="020B0604020202020204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1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78" y="2448758"/>
            <a:ext cx="4998125" cy="333208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169938" y="1066086"/>
            <a:ext cx="7776924" cy="3368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3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Особенности эволюции и функционирования русской литературы ХХ века</a:t>
            </a:r>
            <a:endParaRPr lang="en-US" sz="5300" dirty="0"/>
          </a:p>
        </p:txBody>
      </p:sp>
      <p:sp>
        <p:nvSpPr>
          <p:cNvPr id="5" name="Text 1"/>
          <p:cNvSpPr/>
          <p:nvPr/>
        </p:nvSpPr>
        <p:spPr>
          <a:xfrm>
            <a:off x="6169938" y="4727496"/>
            <a:ext cx="7776924" cy="1874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Русская литература ХХ века прошла через сложный и трагический путь развития, отражая судьбы своих читателей в эпоху войн, революций и репрессий. После 1917 года литературное творчество разделилось на три основных направления: советская литература, неофициальная литература и литература русской эмиграции. Многие произведения и их авторы оставались неизвестными российскому читателю на протяжении десятилетий.</a:t>
            </a:r>
            <a:endParaRPr lang="en-US" sz="1500" dirty="0"/>
          </a:p>
        </p:txBody>
      </p:sp>
      <p:sp>
        <p:nvSpPr>
          <p:cNvPr id="6" name="Shape 2"/>
          <p:cNvSpPr/>
          <p:nvPr/>
        </p:nvSpPr>
        <p:spPr>
          <a:xfrm>
            <a:off x="6169938" y="6836331"/>
            <a:ext cx="312420" cy="312420"/>
          </a:xfrm>
          <a:prstGeom prst="roundRect">
            <a:avLst>
              <a:gd name="adj" fmla="val 2926536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6579989" y="6821686"/>
            <a:ext cx="3080028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609" y="2387322"/>
            <a:ext cx="4889063" cy="345495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6176" y="658297"/>
            <a:ext cx="7471648" cy="4338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500"/>
              </a:lnSpc>
              <a:buNone/>
            </a:pPr>
            <a:r>
              <a:rPr lang="en-US" sz="6800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Основные поэтические приемы акмеизма</a:t>
            </a:r>
            <a:endParaRPr lang="en-US" sz="6800" dirty="0"/>
          </a:p>
        </p:txBody>
      </p:sp>
      <p:sp>
        <p:nvSpPr>
          <p:cNvPr id="5" name="Text 1"/>
          <p:cNvSpPr/>
          <p:nvPr/>
        </p:nvSpPr>
        <p:spPr>
          <a:xfrm>
            <a:off x="836176" y="5355312"/>
            <a:ext cx="7471648" cy="1529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Акмеизм - важное направление в русской поэзии начала XX века. Оно возникло как реакция на символизм и его мистицизм. Акмеисты стремились к ясности и конкретности образов. Они уделяли особое внимание форме стиха и точности выражения.</a:t>
            </a:r>
            <a:endParaRPr lang="en-US" sz="1850" dirty="0"/>
          </a:p>
        </p:txBody>
      </p:sp>
      <p:sp>
        <p:nvSpPr>
          <p:cNvPr id="6" name="Shape 2"/>
          <p:cNvSpPr/>
          <p:nvPr/>
        </p:nvSpPr>
        <p:spPr>
          <a:xfrm>
            <a:off x="836176" y="7171134"/>
            <a:ext cx="382191" cy="382191"/>
          </a:xfrm>
          <a:prstGeom prst="roundRect">
            <a:avLst>
              <a:gd name="adj" fmla="val 23922818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96" y="7178754"/>
            <a:ext cx="366951" cy="3669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337786" y="7153275"/>
            <a:ext cx="3878104" cy="418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by Михаїл Подденежний</a:t>
            </a:r>
            <a:endParaRPr lang="en-US" sz="2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33" y="2543651"/>
            <a:ext cx="5027414" cy="314217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129099" y="538639"/>
            <a:ext cx="7858601" cy="1208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Художественные особенности акмеизма</a:t>
            </a:r>
            <a:endParaRPr lang="en-US" sz="3800" dirty="0"/>
          </a:p>
        </p:txBody>
      </p:sp>
      <p:sp>
        <p:nvSpPr>
          <p:cNvPr id="5" name="Shape 1"/>
          <p:cNvSpPr/>
          <p:nvPr/>
        </p:nvSpPr>
        <p:spPr>
          <a:xfrm>
            <a:off x="6129099" y="2228612"/>
            <a:ext cx="413147" cy="413147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6278642" y="2290167"/>
            <a:ext cx="113943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250" dirty="0"/>
          </a:p>
        </p:txBody>
      </p:sp>
      <p:sp>
        <p:nvSpPr>
          <p:cNvPr id="7" name="Text 3"/>
          <p:cNvSpPr/>
          <p:nvPr/>
        </p:nvSpPr>
        <p:spPr>
          <a:xfrm>
            <a:off x="6725841" y="2228612"/>
            <a:ext cx="3247549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Логичность и стройность</a:t>
            </a: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6725841" y="2640687"/>
            <a:ext cx="7261860" cy="881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Акмеисты стремились к четкой композиции и логическому развитию художественного замысла. Их произведения отличались продуманной структурой и ясностью изложения.</a:t>
            </a:r>
            <a:endParaRPr lang="en-US" sz="1400" dirty="0"/>
          </a:p>
        </p:txBody>
      </p:sp>
      <p:sp>
        <p:nvSpPr>
          <p:cNvPr id="9" name="Shape 5"/>
          <p:cNvSpPr/>
          <p:nvPr/>
        </p:nvSpPr>
        <p:spPr>
          <a:xfrm>
            <a:off x="6129099" y="3912037"/>
            <a:ext cx="413147" cy="413147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249114" y="3973592"/>
            <a:ext cx="173117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250" dirty="0"/>
          </a:p>
        </p:txBody>
      </p:sp>
      <p:sp>
        <p:nvSpPr>
          <p:cNvPr id="11" name="Text 7"/>
          <p:cNvSpPr/>
          <p:nvPr/>
        </p:nvSpPr>
        <p:spPr>
          <a:xfrm>
            <a:off x="6725841" y="3912037"/>
            <a:ext cx="2688550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Внимание к деталям</a:t>
            </a:r>
            <a:endParaRPr lang="en-US" sz="1900" dirty="0"/>
          </a:p>
        </p:txBody>
      </p:sp>
      <p:sp>
        <p:nvSpPr>
          <p:cNvPr id="12" name="Text 8"/>
          <p:cNvSpPr/>
          <p:nvPr/>
        </p:nvSpPr>
        <p:spPr>
          <a:xfrm>
            <a:off x="6725841" y="4324112"/>
            <a:ext cx="7261860" cy="58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Поэты тщательно отбирали и оттачивали каждую деталь. Они стремились к точности и выразительности образов.</a:t>
            </a:r>
            <a:endParaRPr lang="en-US" sz="1400" dirty="0"/>
          </a:p>
        </p:txBody>
      </p:sp>
      <p:sp>
        <p:nvSpPr>
          <p:cNvPr id="13" name="Shape 9"/>
          <p:cNvSpPr/>
          <p:nvPr/>
        </p:nvSpPr>
        <p:spPr>
          <a:xfrm>
            <a:off x="6129099" y="5301734"/>
            <a:ext cx="413147" cy="413147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248876" y="5363289"/>
            <a:ext cx="17347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250" dirty="0"/>
          </a:p>
        </p:txBody>
      </p:sp>
      <p:sp>
        <p:nvSpPr>
          <p:cNvPr id="15" name="Text 11"/>
          <p:cNvSpPr/>
          <p:nvPr/>
        </p:nvSpPr>
        <p:spPr>
          <a:xfrm>
            <a:off x="6725841" y="5301734"/>
            <a:ext cx="3188851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Эстетизм и психологизм</a:t>
            </a:r>
            <a:endParaRPr lang="en-US" sz="1900" dirty="0"/>
          </a:p>
        </p:txBody>
      </p:sp>
      <p:sp>
        <p:nvSpPr>
          <p:cNvPr id="16" name="Text 12"/>
          <p:cNvSpPr/>
          <p:nvPr/>
        </p:nvSpPr>
        <p:spPr>
          <a:xfrm>
            <a:off x="6725841" y="5713809"/>
            <a:ext cx="7261860" cy="58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Акмеисты уделяли большое внимание красоте формы. При этом они стремились раскрыть внутренний мир героя.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6129099" y="6691432"/>
            <a:ext cx="413147" cy="413147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6248162" y="6752987"/>
            <a:ext cx="174903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250" dirty="0"/>
          </a:p>
        </p:txBody>
      </p:sp>
      <p:sp>
        <p:nvSpPr>
          <p:cNvPr id="19" name="Text 15"/>
          <p:cNvSpPr/>
          <p:nvPr/>
        </p:nvSpPr>
        <p:spPr>
          <a:xfrm>
            <a:off x="6725841" y="6691432"/>
            <a:ext cx="3812619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Связь с другими искусствами</a:t>
            </a:r>
            <a:endParaRPr lang="en-US" sz="1900" dirty="0"/>
          </a:p>
        </p:txBody>
      </p:sp>
      <p:sp>
        <p:nvSpPr>
          <p:cNvPr id="20" name="Text 16"/>
          <p:cNvSpPr/>
          <p:nvPr/>
        </p:nvSpPr>
        <p:spPr>
          <a:xfrm>
            <a:off x="6725841" y="7103507"/>
            <a:ext cx="7261860" cy="58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Поэты-акмеисты часто обращались к архитектуре и живописи. Это обогащало их творчество новыми образами и приемами.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E5367-75B3-4F22-A269-16841CB40BAA}"/>
              </a:ext>
            </a:extLst>
          </p:cNvPr>
          <p:cNvSpPr/>
          <p:nvPr/>
        </p:nvSpPr>
        <p:spPr>
          <a:xfrm>
            <a:off x="2049517" y="977462"/>
            <a:ext cx="10972800" cy="729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Футуризм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Петербургские эгофутуристы (объединялись вокруг издательства «Петербургский глашатай» —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И.Северянин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 Игнатьев,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К.Олимпов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Московские эгофутуристы (по названию издательства «Мезонин искусства») –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В.Шершеневич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Р.Ивнев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Б.Лавренев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Московская группа «Центрифуга» (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Б.Пастернак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Н.Асеев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С.Бобров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известная, влиятельная и плодотворная группа «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Гилея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кубофутуристы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А.Крученых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 и Н.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Бурлюки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В.Хлебников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В.Маяковский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В.Каменский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2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20/11/23/s_5fbba901a6e23/1574049_3.jpeg">
            <a:extLst>
              <a:ext uri="{FF2B5EF4-FFF2-40B4-BE49-F238E27FC236}">
                <a16:creationId xmlns:a16="http://schemas.microsoft.com/office/drawing/2014/main" id="{B22D3C0F-A0F8-4532-9DAE-D59B6E0FBE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97" y="788276"/>
            <a:ext cx="848184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2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24370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Основные направления русской литературы после 1917 года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784521"/>
            <a:ext cx="389882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Русская советская литература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802862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Преимущественно социалистический реализм. Представители: М. Горький, В. Маяковский, М. Шолохов.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784521"/>
            <a:ext cx="389882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Литература, не признанная официально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4802862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Авторы: А. Ахматова, М. Булгаков, А. Платонов.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784521"/>
            <a:ext cx="389882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Литература русской эмиграции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802862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Представители: И. Бунин, И. Шмелёв, В. Набоков.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" y="2758440"/>
            <a:ext cx="3611880" cy="27127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26254" y="749737"/>
            <a:ext cx="7664291" cy="1321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Эволюция литературных течений</a:t>
            </a:r>
            <a:endParaRPr lang="en-US" sz="4150" dirty="0"/>
          </a:p>
        </p:txBody>
      </p:sp>
      <p:sp>
        <p:nvSpPr>
          <p:cNvPr id="5" name="Shape 1"/>
          <p:cNvSpPr/>
          <p:nvPr/>
        </p:nvSpPr>
        <p:spPr>
          <a:xfrm>
            <a:off x="6531888" y="2387918"/>
            <a:ext cx="22860" cy="5091827"/>
          </a:xfrm>
          <a:prstGeom prst="roundRect">
            <a:avLst>
              <a:gd name="adj" fmla="val 138724"/>
            </a:avLst>
          </a:prstGeom>
          <a:solidFill>
            <a:srgbClr val="D6D3CC"/>
          </a:solidFill>
          <a:ln/>
        </p:spPr>
      </p:sp>
      <p:sp>
        <p:nvSpPr>
          <p:cNvPr id="6" name="Shape 2"/>
          <p:cNvSpPr/>
          <p:nvPr/>
        </p:nvSpPr>
        <p:spPr>
          <a:xfrm>
            <a:off x="6758285" y="2852023"/>
            <a:ext cx="739854" cy="22860"/>
          </a:xfrm>
          <a:prstGeom prst="roundRect">
            <a:avLst>
              <a:gd name="adj" fmla="val 138724"/>
            </a:avLst>
          </a:prstGeom>
          <a:solidFill>
            <a:srgbClr val="D6D3CC"/>
          </a:solidFill>
          <a:ln/>
        </p:spPr>
      </p:sp>
      <p:sp>
        <p:nvSpPr>
          <p:cNvPr id="7" name="Shape 3"/>
          <p:cNvSpPr/>
          <p:nvPr/>
        </p:nvSpPr>
        <p:spPr>
          <a:xfrm>
            <a:off x="6305490" y="2625685"/>
            <a:ext cx="475655" cy="475655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8" name="Text 4"/>
          <p:cNvSpPr/>
          <p:nvPr/>
        </p:nvSpPr>
        <p:spPr>
          <a:xfrm>
            <a:off x="6475393" y="2704862"/>
            <a:ext cx="135731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450" dirty="0"/>
          </a:p>
        </p:txBody>
      </p:sp>
      <p:sp>
        <p:nvSpPr>
          <p:cNvPr id="9" name="Text 5"/>
          <p:cNvSpPr/>
          <p:nvPr/>
        </p:nvSpPr>
        <p:spPr>
          <a:xfrm>
            <a:off x="7706082" y="2599253"/>
            <a:ext cx="2642592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До 1917 года</a:t>
            </a:r>
            <a:endParaRPr lang="en-US" sz="2050" dirty="0"/>
          </a:p>
        </p:txBody>
      </p:sp>
      <p:sp>
        <p:nvSpPr>
          <p:cNvPr id="10" name="Text 6"/>
          <p:cNvSpPr/>
          <p:nvPr/>
        </p:nvSpPr>
        <p:spPr>
          <a:xfrm>
            <a:off x="7706082" y="3056453"/>
            <a:ext cx="6184463" cy="676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Символизм, акмеизм и футуризм существуют в чистом виде.</a:t>
            </a:r>
            <a:endParaRPr lang="en-US" sz="1650" dirty="0"/>
          </a:p>
        </p:txBody>
      </p:sp>
      <p:sp>
        <p:nvSpPr>
          <p:cNvPr id="11" name="Shape 7"/>
          <p:cNvSpPr/>
          <p:nvPr/>
        </p:nvSpPr>
        <p:spPr>
          <a:xfrm>
            <a:off x="6758285" y="4619744"/>
            <a:ext cx="739854" cy="22860"/>
          </a:xfrm>
          <a:prstGeom prst="roundRect">
            <a:avLst>
              <a:gd name="adj" fmla="val 138724"/>
            </a:avLst>
          </a:prstGeom>
          <a:solidFill>
            <a:srgbClr val="D6D3CC"/>
          </a:solidFill>
          <a:ln/>
        </p:spPr>
      </p:sp>
      <p:sp>
        <p:nvSpPr>
          <p:cNvPr id="12" name="Shape 8"/>
          <p:cNvSpPr/>
          <p:nvPr/>
        </p:nvSpPr>
        <p:spPr>
          <a:xfrm>
            <a:off x="6305490" y="4393406"/>
            <a:ext cx="475655" cy="475655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3" name="Text 9"/>
          <p:cNvSpPr/>
          <p:nvPr/>
        </p:nvSpPr>
        <p:spPr>
          <a:xfrm>
            <a:off x="6465391" y="4472583"/>
            <a:ext cx="155734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450" dirty="0"/>
          </a:p>
        </p:txBody>
      </p:sp>
      <p:sp>
        <p:nvSpPr>
          <p:cNvPr id="14" name="Text 10"/>
          <p:cNvSpPr/>
          <p:nvPr/>
        </p:nvSpPr>
        <p:spPr>
          <a:xfrm>
            <a:off x="7706082" y="4366974"/>
            <a:ext cx="2642592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После 1917 года</a:t>
            </a:r>
            <a:endParaRPr lang="en-US" sz="2050" dirty="0"/>
          </a:p>
        </p:txBody>
      </p:sp>
      <p:sp>
        <p:nvSpPr>
          <p:cNvPr id="15" name="Text 11"/>
          <p:cNvSpPr/>
          <p:nvPr/>
        </p:nvSpPr>
        <p:spPr>
          <a:xfrm>
            <a:off x="7706082" y="4824174"/>
            <a:ext cx="6184463" cy="676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Чистые формы прекращают существование, но их представители продолжают обновлять литературу.</a:t>
            </a:r>
            <a:endParaRPr lang="en-US" sz="1650" dirty="0"/>
          </a:p>
        </p:txBody>
      </p:sp>
      <p:sp>
        <p:nvSpPr>
          <p:cNvPr id="16" name="Shape 12"/>
          <p:cNvSpPr/>
          <p:nvPr/>
        </p:nvSpPr>
        <p:spPr>
          <a:xfrm>
            <a:off x="6758285" y="6387465"/>
            <a:ext cx="739854" cy="22860"/>
          </a:xfrm>
          <a:prstGeom prst="roundRect">
            <a:avLst>
              <a:gd name="adj" fmla="val 138724"/>
            </a:avLst>
          </a:prstGeom>
          <a:solidFill>
            <a:srgbClr val="D6D3CC"/>
          </a:solidFill>
          <a:ln/>
        </p:spPr>
      </p:sp>
      <p:sp>
        <p:nvSpPr>
          <p:cNvPr id="17" name="Shape 13"/>
          <p:cNvSpPr/>
          <p:nvPr/>
        </p:nvSpPr>
        <p:spPr>
          <a:xfrm>
            <a:off x="6305490" y="6161127"/>
            <a:ext cx="475655" cy="475655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8" name="Text 14"/>
          <p:cNvSpPr/>
          <p:nvPr/>
        </p:nvSpPr>
        <p:spPr>
          <a:xfrm>
            <a:off x="6466106" y="6240304"/>
            <a:ext cx="154424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450" dirty="0"/>
          </a:p>
        </p:txBody>
      </p:sp>
      <p:sp>
        <p:nvSpPr>
          <p:cNvPr id="19" name="Text 15"/>
          <p:cNvSpPr/>
          <p:nvPr/>
        </p:nvSpPr>
        <p:spPr>
          <a:xfrm>
            <a:off x="7706082" y="6134695"/>
            <a:ext cx="2642592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20-е годы</a:t>
            </a:r>
            <a:endParaRPr lang="en-US" sz="2050" dirty="0"/>
          </a:p>
        </p:txBody>
      </p:sp>
      <p:sp>
        <p:nvSpPr>
          <p:cNvPr id="20" name="Text 16"/>
          <p:cNvSpPr/>
          <p:nvPr/>
        </p:nvSpPr>
        <p:spPr>
          <a:xfrm>
            <a:off x="7706082" y="6591895"/>
            <a:ext cx="6184463" cy="676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Возобновление разговора о синтетизме и новом реализме как синтезе реализма с символизмом и "романтизмом".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1069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424" y="270986"/>
            <a:ext cx="2891552" cy="216872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58904" y="3509248"/>
            <a:ext cx="11454051" cy="677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Переломный период на рубеже XIX-XX веков</a:t>
            </a:r>
            <a:endParaRPr lang="en-US" sz="42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04" y="4512112"/>
            <a:ext cx="4370784" cy="86737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75717" y="5704761"/>
            <a:ext cx="2710696" cy="33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Ощущение кризиса</a:t>
            </a:r>
            <a:endParaRPr lang="en-US" sz="2100" dirty="0"/>
          </a:p>
        </p:txBody>
      </p:sp>
      <p:sp>
        <p:nvSpPr>
          <p:cNvPr id="7" name="Text 2"/>
          <p:cNvSpPr/>
          <p:nvPr/>
        </p:nvSpPr>
        <p:spPr>
          <a:xfrm>
            <a:off x="975717" y="6173629"/>
            <a:ext cx="3937159" cy="693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 обществе нарастало ощущение неизбежности социального кризиса.</a:t>
            </a:r>
            <a:endParaRPr lang="en-US" sz="17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689" y="4512112"/>
            <a:ext cx="4370903" cy="86737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346502" y="5704761"/>
            <a:ext cx="3458647" cy="33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"Чрезвычайность" времени</a:t>
            </a:r>
            <a:endParaRPr lang="en-US" sz="2100" dirty="0"/>
          </a:p>
        </p:txBody>
      </p:sp>
      <p:sp>
        <p:nvSpPr>
          <p:cNvPr id="10" name="Text 4"/>
          <p:cNvSpPr/>
          <p:nvPr/>
        </p:nvSpPr>
        <p:spPr>
          <a:xfrm>
            <a:off x="5346502" y="6173629"/>
            <a:ext cx="3937278" cy="693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Осознание особенности и важности исторического момента.</a:t>
            </a:r>
            <a:endParaRPr lang="en-US" sz="17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592" y="4512112"/>
            <a:ext cx="4370903" cy="86737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9717405" y="5704761"/>
            <a:ext cx="2710696" cy="33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Смена ценностей</a:t>
            </a:r>
            <a:endParaRPr lang="en-US" sz="2100" dirty="0"/>
          </a:p>
        </p:txBody>
      </p:sp>
      <p:sp>
        <p:nvSpPr>
          <p:cNvPr id="13" name="Text 6"/>
          <p:cNvSpPr/>
          <p:nvPr/>
        </p:nvSpPr>
        <p:spPr>
          <a:xfrm>
            <a:off x="9717405" y="6173629"/>
            <a:ext cx="3937278" cy="1040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Необходимость пересмотра устоявшихся общественных и культурных норм.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1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46" y="2557224"/>
            <a:ext cx="4984909" cy="311562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188393" y="551498"/>
            <a:ext cx="7740015" cy="1253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Научные открытия и их влияние на мировоззрение</a:t>
            </a:r>
            <a:endParaRPr lang="en-US" sz="39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393" y="2105978"/>
            <a:ext cx="501372" cy="50137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188393" y="2807851"/>
            <a:ext cx="2948464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Теория относительности</a:t>
            </a:r>
            <a:endParaRPr lang="en-US" sz="1950" dirty="0"/>
          </a:p>
        </p:txBody>
      </p:sp>
      <p:sp>
        <p:nvSpPr>
          <p:cNvPr id="7" name="Text 2"/>
          <p:cNvSpPr/>
          <p:nvPr/>
        </p:nvSpPr>
        <p:spPr>
          <a:xfrm>
            <a:off x="6188393" y="3241477"/>
            <a:ext cx="7740015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Изменила представления о пространстве и времени.</a:t>
            </a:r>
            <a:endParaRPr lang="en-US" sz="15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393" y="4164092"/>
            <a:ext cx="501372" cy="50137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188393" y="4865965"/>
            <a:ext cx="2507099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Квантовая теория</a:t>
            </a:r>
            <a:endParaRPr lang="en-US" sz="1950" dirty="0"/>
          </a:p>
        </p:txBody>
      </p:sp>
      <p:sp>
        <p:nvSpPr>
          <p:cNvPr id="10" name="Text 4"/>
          <p:cNvSpPr/>
          <p:nvPr/>
        </p:nvSpPr>
        <p:spPr>
          <a:xfrm>
            <a:off x="6188393" y="5299591"/>
            <a:ext cx="7740015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Открыла новые законы микромира.</a:t>
            </a:r>
            <a:endParaRPr lang="en-US" sz="155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393" y="6222206"/>
            <a:ext cx="501372" cy="501372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188393" y="6924080"/>
            <a:ext cx="2656403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Философские течения</a:t>
            </a:r>
            <a:endParaRPr lang="en-US" sz="1950" dirty="0"/>
          </a:p>
        </p:txBody>
      </p:sp>
      <p:sp>
        <p:nvSpPr>
          <p:cNvPr id="13" name="Text 6"/>
          <p:cNvSpPr/>
          <p:nvPr/>
        </p:nvSpPr>
        <p:spPr>
          <a:xfrm>
            <a:off x="6188393" y="7357705"/>
            <a:ext cx="7740015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Расцвет интуитивизма и иррационализма.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6973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209" y="266938"/>
            <a:ext cx="2135862" cy="213586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47474" y="3583662"/>
            <a:ext cx="12224742" cy="667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Философские основы модернистского искусства</a:t>
            </a:r>
            <a:endParaRPr lang="en-US" sz="4200" dirty="0"/>
          </a:p>
        </p:txBody>
      </p:sp>
      <p:sp>
        <p:nvSpPr>
          <p:cNvPr id="5" name="Shape 1"/>
          <p:cNvSpPr/>
          <p:nvPr/>
        </p:nvSpPr>
        <p:spPr>
          <a:xfrm>
            <a:off x="747474" y="4811673"/>
            <a:ext cx="480536" cy="480536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6" name="Text 2"/>
          <p:cNvSpPr/>
          <p:nvPr/>
        </p:nvSpPr>
        <p:spPr>
          <a:xfrm>
            <a:off x="919162" y="4891683"/>
            <a:ext cx="137160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3"/>
          <p:cNvSpPr/>
          <p:nvPr/>
        </p:nvSpPr>
        <p:spPr>
          <a:xfrm>
            <a:off x="1441490" y="4811673"/>
            <a:ext cx="3542109" cy="667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Интерес к идеалистической философии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1441490" y="5607010"/>
            <a:ext cx="3542109" cy="17085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Обострение интереса к философии Платона, неоплатоников, Канта, неокантианцев и русской идеалистической философии.</a:t>
            </a:r>
            <a:endParaRPr lang="en-US" sz="1650" dirty="0"/>
          </a:p>
        </p:txBody>
      </p:sp>
      <p:sp>
        <p:nvSpPr>
          <p:cNvPr id="9" name="Shape 5"/>
          <p:cNvSpPr/>
          <p:nvPr/>
        </p:nvSpPr>
        <p:spPr>
          <a:xfrm>
            <a:off x="5197078" y="4811673"/>
            <a:ext cx="480536" cy="480536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0" name="Text 6"/>
          <p:cNvSpPr/>
          <p:nvPr/>
        </p:nvSpPr>
        <p:spPr>
          <a:xfrm>
            <a:off x="5358646" y="4891683"/>
            <a:ext cx="157282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5891093" y="4811673"/>
            <a:ext cx="3542109" cy="667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Эстетические теории символизма</a:t>
            </a:r>
            <a:endParaRPr lang="en-US" sz="2100" dirty="0"/>
          </a:p>
        </p:txBody>
      </p:sp>
      <p:sp>
        <p:nvSpPr>
          <p:cNvPr id="12" name="Text 8"/>
          <p:cNvSpPr/>
          <p:nvPr/>
        </p:nvSpPr>
        <p:spPr>
          <a:xfrm>
            <a:off x="5891093" y="5607010"/>
            <a:ext cx="3542109" cy="17085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Искусство рассматривалось как непроизвольный, таинственный, "бескорыстный" акт, совершающийся в глубинах духа художника.</a:t>
            </a:r>
            <a:endParaRPr lang="en-US" sz="1650" dirty="0"/>
          </a:p>
        </p:txBody>
      </p:sp>
      <p:sp>
        <p:nvSpPr>
          <p:cNvPr id="13" name="Shape 9"/>
          <p:cNvSpPr/>
          <p:nvPr/>
        </p:nvSpPr>
        <p:spPr>
          <a:xfrm>
            <a:off x="9646682" y="4811673"/>
            <a:ext cx="480536" cy="480536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4" name="Text 10"/>
          <p:cNvSpPr/>
          <p:nvPr/>
        </p:nvSpPr>
        <p:spPr>
          <a:xfrm>
            <a:off x="9808845" y="4891683"/>
            <a:ext cx="156091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1"/>
          <p:cNvSpPr/>
          <p:nvPr/>
        </p:nvSpPr>
        <p:spPr>
          <a:xfrm>
            <a:off x="10340697" y="4811673"/>
            <a:ext cx="3341370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Субъективизм в искусстве</a:t>
            </a:r>
            <a:endParaRPr lang="en-US" sz="2100" dirty="0"/>
          </a:p>
        </p:txBody>
      </p:sp>
      <p:sp>
        <p:nvSpPr>
          <p:cNvPr id="16" name="Text 12"/>
          <p:cNvSpPr/>
          <p:nvPr/>
        </p:nvSpPr>
        <p:spPr>
          <a:xfrm>
            <a:off x="10340697" y="5273397"/>
            <a:ext cx="3542109" cy="1025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Субъективное начало приобретало абсолютное значение в творческом процессе.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847" y="656034"/>
            <a:ext cx="4888587" cy="691741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6890" y="662940"/>
            <a:ext cx="7470219" cy="1494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7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Влияние философии на литературу модернизма</a:t>
            </a:r>
            <a:endParaRPr lang="en-US" sz="4700" dirty="0"/>
          </a:p>
        </p:txBody>
      </p:sp>
      <p:sp>
        <p:nvSpPr>
          <p:cNvPr id="5" name="Shape 1"/>
          <p:cNvSpPr/>
          <p:nvPr/>
        </p:nvSpPr>
        <p:spPr>
          <a:xfrm>
            <a:off x="836890" y="2516029"/>
            <a:ext cx="7470219" cy="5050631"/>
          </a:xfrm>
          <a:prstGeom prst="roundRect">
            <a:avLst>
              <a:gd name="adj" fmla="val 71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844510" y="2523649"/>
            <a:ext cx="7454979" cy="6848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083588" y="2674739"/>
            <a:ext cx="3245525" cy="3826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Философское течение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4814888" y="2674739"/>
            <a:ext cx="3245525" cy="3826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Влияние на литературу</a:t>
            </a:r>
            <a:endParaRPr lang="en-US" sz="1850" dirty="0"/>
          </a:p>
        </p:txBody>
      </p:sp>
      <p:sp>
        <p:nvSpPr>
          <p:cNvPr id="9" name="Shape 5"/>
          <p:cNvSpPr/>
          <p:nvPr/>
        </p:nvSpPr>
        <p:spPr>
          <a:xfrm>
            <a:off x="844510" y="3208496"/>
            <a:ext cx="7454979" cy="145018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6"/>
          <p:cNvSpPr/>
          <p:nvPr/>
        </p:nvSpPr>
        <p:spPr>
          <a:xfrm>
            <a:off x="1083588" y="3359587"/>
            <a:ext cx="3245525" cy="3826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Интуитивизм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4814888" y="3359587"/>
            <a:ext cx="3245525" cy="11480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Противопоставление интуиции рациональному познанию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844510" y="4658678"/>
            <a:ext cx="7454979" cy="18328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083588" y="4809768"/>
            <a:ext cx="3245525" cy="3826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Иррационализм</a:t>
            </a:r>
            <a:endParaRPr lang="en-US" sz="1850" dirty="0"/>
          </a:p>
        </p:txBody>
      </p:sp>
      <p:sp>
        <p:nvSpPr>
          <p:cNvPr id="14" name="Text 10"/>
          <p:cNvSpPr/>
          <p:nvPr/>
        </p:nvSpPr>
        <p:spPr>
          <a:xfrm>
            <a:off x="4814888" y="4809768"/>
            <a:ext cx="3245525" cy="1530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Отражение непостижимости мира в художественных произведениях</a:t>
            </a:r>
            <a:endParaRPr lang="en-US" sz="1850" dirty="0"/>
          </a:p>
        </p:txBody>
      </p:sp>
      <p:sp>
        <p:nvSpPr>
          <p:cNvPr id="15" name="Shape 11"/>
          <p:cNvSpPr/>
          <p:nvPr/>
        </p:nvSpPr>
        <p:spPr>
          <a:xfrm>
            <a:off x="844510" y="6491526"/>
            <a:ext cx="7454979" cy="10675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2"/>
          <p:cNvSpPr/>
          <p:nvPr/>
        </p:nvSpPr>
        <p:spPr>
          <a:xfrm>
            <a:off x="1083588" y="6642616"/>
            <a:ext cx="3245525" cy="3826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Идеализм</a:t>
            </a:r>
            <a:endParaRPr lang="en-US" sz="1850" dirty="0"/>
          </a:p>
        </p:txBody>
      </p:sp>
      <p:sp>
        <p:nvSpPr>
          <p:cNvPr id="17" name="Text 13"/>
          <p:cNvSpPr/>
          <p:nvPr/>
        </p:nvSpPr>
        <p:spPr>
          <a:xfrm>
            <a:off x="4814888" y="6642616"/>
            <a:ext cx="3245525" cy="7653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Акцент на духовном начале в творчестве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676F84-F90D-43AF-8378-C0FCA825CF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41" y="1340069"/>
            <a:ext cx="9317421" cy="5880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65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блица акмеизм — Таблица.РУС">
            <a:extLst>
              <a:ext uri="{FF2B5EF4-FFF2-40B4-BE49-F238E27FC236}">
                <a16:creationId xmlns:a16="http://schemas.microsoft.com/office/drawing/2014/main" id="{E5C16533-BCD8-44A3-A2D2-408C9A84A8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76" y="1150882"/>
            <a:ext cx="8954814" cy="58490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78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483</Words>
  <Application>Microsoft Office PowerPoint</Application>
  <PresentationFormat>Произвольный</PresentationFormat>
  <Paragraphs>84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Alice</vt:lpstr>
      <vt:lpstr>Sora</vt:lpstr>
      <vt:lpstr>Lora</vt:lpstr>
      <vt:lpstr>Arial</vt:lpstr>
      <vt:lpstr>Times New Roman</vt:lpstr>
      <vt:lpstr>Calibri</vt:lpstr>
      <vt:lpstr>Alexandria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NVG</cp:lastModifiedBy>
  <cp:revision>3</cp:revision>
  <dcterms:created xsi:type="dcterms:W3CDTF">2024-09-24T12:55:50Z</dcterms:created>
  <dcterms:modified xsi:type="dcterms:W3CDTF">2024-09-24T13:07:49Z</dcterms:modified>
</cp:coreProperties>
</file>