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7" r:id="rId4"/>
    <p:sldId id="264" r:id="rId5"/>
    <p:sldId id="260" r:id="rId6"/>
    <p:sldId id="265" r:id="rId7"/>
    <p:sldId id="268" r:id="rId8"/>
    <p:sldId id="262" r:id="rId9"/>
    <p:sldId id="261" r:id="rId10"/>
    <p:sldId id="266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29. 10. 2024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SKUPINY Z POHLEDU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Pedagogická a sociálně psychologická východiska práce se sociálními skupinami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Sociogram</a:t>
            </a:r>
            <a:endParaRPr lang="cs-CZ" dirty="0"/>
          </a:p>
        </p:txBody>
      </p:sp>
      <p:pic>
        <p:nvPicPr>
          <p:cNvPr id="4" name="Zástupný symbol pro obsah 3" descr="20231004_1117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1259632" y="1196752"/>
            <a:ext cx="2929632" cy="2197224"/>
          </a:xfrm>
        </p:spPr>
      </p:pic>
      <p:pic>
        <p:nvPicPr>
          <p:cNvPr id="5" name="Obrázek 4" descr="20231004_112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4355976" y="2420888"/>
            <a:ext cx="4608512" cy="380704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 </a:t>
            </a:r>
            <a:r>
              <a:rPr lang="cs-CZ" sz="2000" dirty="0" smtClean="0"/>
              <a:t>Praha: Portál.</a:t>
            </a:r>
            <a:endParaRPr lang="cs-CZ" dirty="0"/>
          </a:p>
          <a:p>
            <a:r>
              <a:rPr lang="cs-CZ" sz="2000" dirty="0" err="1" smtClean="0"/>
              <a:t>Lovaš</a:t>
            </a:r>
            <a:r>
              <a:rPr lang="cs-CZ" sz="2000" dirty="0" smtClean="0"/>
              <a:t>, L. (2019).  </a:t>
            </a:r>
            <a:r>
              <a:rPr lang="cs-CZ" sz="2000" i="1" dirty="0" smtClean="0"/>
              <a:t>Malé sociální skupiny.</a:t>
            </a:r>
            <a:r>
              <a:rPr lang="cs-CZ" sz="2000" dirty="0" smtClean="0"/>
              <a:t> 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Řezáč, J. (1998).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Urban, L. (2002). </a:t>
            </a:r>
            <a:r>
              <a:rPr lang="cs-CZ" sz="2000" i="1" dirty="0" smtClean="0"/>
              <a:t>Sociologie: Klíčová témata a pojmy</a:t>
            </a:r>
            <a:r>
              <a:rPr lang="cs-CZ" sz="2000" dirty="0" smtClean="0"/>
              <a:t>. 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b="1" dirty="0" smtClean="0"/>
              <a:t>Sociální skupina </a:t>
            </a:r>
            <a:r>
              <a:rPr lang="cs-CZ" sz="1800" dirty="0" smtClean="0"/>
              <a:t>(množství jedinců od dvou až k velkým celkům, přičemž vztahy mezi jedinci jsou pravidelné a trvalejšího rázu)</a:t>
            </a:r>
            <a:br>
              <a:rPr lang="cs-CZ" sz="1800" dirty="0" smtClean="0"/>
            </a:br>
            <a:r>
              <a:rPr lang="cs-CZ" sz="1800" dirty="0" smtClean="0"/>
              <a:t>- je tvořena lidmi, kteří jsou zapojeni do vzájemné </a:t>
            </a:r>
            <a:r>
              <a:rPr lang="cs-CZ" sz="1800" u="sng" dirty="0" smtClean="0"/>
              <a:t>interakce </a:t>
            </a:r>
            <a:r>
              <a:rPr lang="cs-CZ" sz="1800" dirty="0" smtClean="0"/>
              <a:t>(jsou ovlivňováni druhými a zároveň je ovlivňují) a komunikují spolu. </a:t>
            </a:r>
            <a:br>
              <a:rPr lang="cs-CZ" sz="1800" dirty="0" smtClean="0"/>
            </a:br>
            <a:r>
              <a:rPr lang="cs-CZ" sz="1800" dirty="0" smtClean="0"/>
              <a:t>- jejich </a:t>
            </a:r>
            <a:r>
              <a:rPr lang="cs-CZ" sz="1800" u="sng" dirty="0" smtClean="0"/>
              <a:t>vztahy jsou strukturované </a:t>
            </a:r>
            <a:r>
              <a:rPr lang="cs-CZ" sz="1800" dirty="0" smtClean="0"/>
              <a:t>(systém pozic a rolí). </a:t>
            </a:r>
            <a:br>
              <a:rPr lang="cs-CZ" sz="1800" dirty="0" smtClean="0"/>
            </a:br>
            <a:r>
              <a:rPr lang="cs-CZ" sz="1800" dirty="0" smtClean="0"/>
              <a:t>- mají </a:t>
            </a:r>
            <a:r>
              <a:rPr lang="cs-CZ" sz="1800" u="sng" dirty="0" smtClean="0"/>
              <a:t>společný cí</a:t>
            </a:r>
            <a:r>
              <a:rPr lang="cs-CZ" sz="1800" dirty="0" smtClean="0"/>
              <a:t>l</a:t>
            </a:r>
            <a:br>
              <a:rPr lang="cs-CZ" sz="1800" dirty="0" smtClean="0"/>
            </a:br>
            <a:r>
              <a:rPr lang="cs-CZ" sz="1800" dirty="0" smtClean="0"/>
              <a:t>- uznávají společné </a:t>
            </a:r>
            <a:r>
              <a:rPr lang="cs-CZ" sz="1800" u="sng" dirty="0" smtClean="0"/>
              <a:t>normy</a:t>
            </a:r>
            <a:r>
              <a:rPr lang="cs-CZ" sz="1800" dirty="0" smtClean="0"/>
              <a:t> skupiny.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Význam</a:t>
            </a:r>
          </a:p>
          <a:p>
            <a:pPr>
              <a:buFontTx/>
              <a:buChar char="-"/>
            </a:pPr>
            <a:r>
              <a:rPr lang="cs-CZ" sz="1800" dirty="0" smtClean="0"/>
              <a:t>zprostředkovává působení </a:t>
            </a:r>
            <a:r>
              <a:rPr lang="cs-CZ" sz="1800" dirty="0" err="1" smtClean="0"/>
              <a:t>makrosociálního</a:t>
            </a:r>
            <a:r>
              <a:rPr lang="cs-CZ" sz="1800" dirty="0" smtClean="0"/>
              <a:t> prostředí</a:t>
            </a:r>
            <a:br>
              <a:rPr lang="cs-CZ" sz="1800" dirty="0" smtClean="0"/>
            </a:br>
            <a:r>
              <a:rPr lang="cs-CZ" sz="1800" dirty="0" smtClean="0"/>
              <a:t>- podílí se na dotváření sociálních rysů osobnosti, postojů a hodnot</a:t>
            </a:r>
            <a:br>
              <a:rPr lang="cs-CZ" sz="1800" dirty="0" smtClean="0"/>
            </a:br>
            <a:r>
              <a:rPr lang="cs-CZ" sz="1800" dirty="0" smtClean="0"/>
              <a:t>- ovlivňuje individuální výkonnost</a:t>
            </a:r>
            <a:br>
              <a:rPr lang="cs-CZ" sz="1800" dirty="0" smtClean="0"/>
            </a:br>
            <a:r>
              <a:rPr lang="cs-CZ" sz="1800" dirty="0" smtClean="0"/>
              <a:t>- posiluje sociální identitu</a:t>
            </a:r>
            <a:br>
              <a:rPr lang="cs-CZ" sz="1800" dirty="0" smtClean="0"/>
            </a:br>
            <a:r>
              <a:rPr lang="cs-CZ" sz="1800" dirty="0" smtClean="0"/>
              <a:t>- uspokojuje potřeby člověka (bezpečí, seberealizace, trávení volného času)</a:t>
            </a:r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b="1" dirty="0" smtClean="0"/>
              <a:t>Skupinové symboly a rituály</a:t>
            </a:r>
            <a:r>
              <a:rPr lang="cs-CZ" sz="1800" dirty="0" smtClean="0"/>
              <a:t> (posilují skupinovou identitu)</a:t>
            </a:r>
            <a:br>
              <a:rPr lang="cs-CZ" sz="1800" dirty="0" smtClean="0"/>
            </a:br>
            <a:endParaRPr lang="cs-CZ" sz="18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Vymyslete příklad skupinového symbolu a rituálu.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u="sng" dirty="0" smtClean="0"/>
              <a:t>Podle velikosti: </a:t>
            </a:r>
            <a:r>
              <a:rPr lang="cs-CZ" sz="1600" b="1" dirty="0" smtClean="0"/>
              <a:t>Malá </a:t>
            </a:r>
            <a:r>
              <a:rPr lang="cs-CZ" sz="1600" dirty="0" smtClean="0"/>
              <a:t>(do 30/40 členů, osobní komunikace, společné zájmy, hodnoty a normy, neformální, důvěra, „my“ – utváření osobnosti, např.  rodina )</a:t>
            </a:r>
            <a:br>
              <a:rPr lang="cs-CZ" sz="1600" dirty="0" smtClean="0"/>
            </a:br>
            <a:r>
              <a:rPr lang="cs-CZ" sz="1600" b="1" dirty="0" smtClean="0"/>
              <a:t>Velká</a:t>
            </a:r>
            <a:r>
              <a:rPr lang="cs-CZ" sz="1600" dirty="0" smtClean="0"/>
              <a:t> (nad 30/40 členů, neznají se nebo to není důležité, formální vztahy, styk není bezprostřední,  např. politická strana)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u="sng" dirty="0" smtClean="0"/>
              <a:t>Podle intimity: </a:t>
            </a:r>
            <a:r>
              <a:rPr lang="cs-CZ" sz="1600" b="1" dirty="0" smtClean="0"/>
              <a:t>Primární </a:t>
            </a:r>
            <a:r>
              <a:rPr lang="cs-CZ" sz="1600" dirty="0" smtClean="0"/>
              <a:t>(intimní spojení, neformální komunikace,  spolupráce, důležitá pro formování sociální povahy, např. rodina)</a:t>
            </a:r>
            <a:br>
              <a:rPr lang="cs-CZ" sz="1600" dirty="0" smtClean="0"/>
            </a:br>
            <a:r>
              <a:rPr lang="cs-CZ" sz="1600" b="1" dirty="0" smtClean="0"/>
              <a:t>Sekundární </a:t>
            </a:r>
            <a:r>
              <a:rPr lang="cs-CZ" sz="1600" dirty="0" smtClean="0"/>
              <a:t>(vztahy i komunikace jsou formální, menší důležitost pro formování sociální povahy,  slouží k dosažení nějakého cíle, např. pracovní skupina)</a:t>
            </a:r>
            <a:br>
              <a:rPr lang="cs-CZ" sz="1600" dirty="0" smtClean="0"/>
            </a:br>
            <a:endParaRPr lang="cs-CZ" sz="1600" dirty="0" smtClean="0"/>
          </a:p>
          <a:p>
            <a:pPr>
              <a:buNone/>
            </a:pPr>
            <a:r>
              <a:rPr lang="cs-CZ" sz="1600" b="1" u="sng" dirty="0" smtClean="0"/>
              <a:t>Podle vzniku a organizovanosti: </a:t>
            </a:r>
            <a:r>
              <a:rPr lang="cs-CZ" sz="1600" b="1" dirty="0" smtClean="0"/>
              <a:t>Formální </a:t>
            </a:r>
            <a:r>
              <a:rPr lang="cs-CZ" sz="1600" dirty="0" smtClean="0"/>
              <a:t>(jasně daná pravidla, hierarchicky strukturovaná, např.  školní třída)</a:t>
            </a:r>
            <a:br>
              <a:rPr lang="cs-CZ" sz="1600" dirty="0" smtClean="0"/>
            </a:br>
            <a:r>
              <a:rPr lang="cs-CZ" sz="1600" b="1" dirty="0" smtClean="0"/>
              <a:t>Neformální </a:t>
            </a:r>
            <a:r>
              <a:rPr lang="cs-CZ" sz="1600" dirty="0" smtClean="0"/>
              <a:t>(osobní vztahy, spontánnost, dobrovolnost, např. parta kamarádů)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b="1" u="sng" dirty="0" smtClean="0"/>
              <a:t>Podle charakteru členství:  </a:t>
            </a:r>
            <a:r>
              <a:rPr lang="cs-CZ" sz="1600" b="1" dirty="0" smtClean="0"/>
              <a:t>Členská </a:t>
            </a:r>
            <a:r>
              <a:rPr lang="cs-CZ" sz="1600" dirty="0" smtClean="0"/>
              <a:t>(člověk k nim aktuálně patří, např.  určitá parta)</a:t>
            </a:r>
            <a:br>
              <a:rPr lang="cs-CZ" sz="1600" dirty="0" smtClean="0"/>
            </a:br>
            <a:r>
              <a:rPr lang="cs-CZ" sz="1600" b="1" dirty="0" smtClean="0"/>
              <a:t>Referenční </a:t>
            </a:r>
            <a:r>
              <a:rPr lang="cs-CZ" sz="1600" dirty="0" smtClean="0"/>
              <a:t>(názorově se k ní vztahuje, napodobuje ji – oblečení, mluva, není členem, ale touží se jím stát).</a:t>
            </a:r>
            <a:endParaRPr lang="cs-CZ" sz="1600" b="1" u="sng" dirty="0" smtClean="0"/>
          </a:p>
          <a:p>
            <a:pPr>
              <a:buFontTx/>
              <a:buChar char="-"/>
            </a:pP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skupiny (</a:t>
            </a:r>
            <a:r>
              <a:rPr lang="cs-CZ" dirty="0" err="1" smtClean="0"/>
              <a:t>Tuckman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smtClean="0"/>
              <a:t>Formování : </a:t>
            </a:r>
            <a:r>
              <a:rPr lang="cs-CZ" sz="1600" dirty="0" smtClean="0"/>
              <a:t>Typická je závislost a orientace. Lidé se seznamují se svou úlohou i mezi sebou.  Převládá úzkost členů a jejich nejistota ohledně sounáležitosti ke skupině.</a:t>
            </a:r>
          </a:p>
          <a:p>
            <a:pPr>
              <a:buNone/>
            </a:pPr>
            <a:r>
              <a:rPr lang="cs-CZ" sz="1600" b="1" dirty="0" smtClean="0"/>
              <a:t>Bouření: </a:t>
            </a:r>
            <a:r>
              <a:rPr lang="cs-CZ" sz="1600" dirty="0" smtClean="0"/>
              <a:t> Typický je konflikt a emocionalita. Členové skupiny se snaží prosadit a docílit, aby skupina uspokojovala jejich potřeby. Vznikají konflikty, dochází k nepřátelskému chování mezi členy s odlišnými potřebami.</a:t>
            </a:r>
          </a:p>
          <a:p>
            <a:pPr>
              <a:buNone/>
            </a:pPr>
            <a:r>
              <a:rPr lang="cs-CZ" sz="1600" b="1" dirty="0" smtClean="0"/>
              <a:t>Normování: </a:t>
            </a:r>
            <a:r>
              <a:rPr lang="cs-CZ" sz="1600" dirty="0" smtClean="0"/>
              <a:t>Typická je soudržnost a výměna. Snaha o překonání konfliktů , často pomocí dohodnutím se na pravidlech skupinového chování.  Vytváří se společné postoje, hodnoty, rolová očekávání.</a:t>
            </a:r>
          </a:p>
          <a:p>
            <a:pPr>
              <a:buNone/>
            </a:pPr>
            <a:r>
              <a:rPr lang="cs-CZ" sz="1600" b="1" dirty="0" smtClean="0"/>
              <a:t>Optimální výkon: </a:t>
            </a:r>
            <a:r>
              <a:rPr lang="cs-CZ" sz="1600" dirty="0" smtClean="0"/>
              <a:t> Typické je rolové chování členů, produktivní řešení problémů, vykonávání úloh. Členové kooperují při dosažení skupinových cílů. Vztahy jsou stabilizované.</a:t>
            </a:r>
          </a:p>
          <a:p>
            <a:pPr>
              <a:buNone/>
            </a:pPr>
            <a:r>
              <a:rPr lang="cs-CZ" sz="1600" b="1" dirty="0" smtClean="0"/>
              <a:t>Ukončení: </a:t>
            </a:r>
            <a:r>
              <a:rPr lang="cs-CZ" sz="1600" dirty="0" smtClean="0"/>
              <a:t> Členové se uvolňují ze sociálně emočních vazeb a aktivit zaměřených na plnění úloh skupiny.</a:t>
            </a:r>
          </a:p>
          <a:p>
            <a:pPr>
              <a:buNone/>
            </a:pPr>
            <a:endParaRPr lang="cs-CZ" sz="1800" b="1" dirty="0" smtClean="0"/>
          </a:p>
          <a:p>
            <a:pPr>
              <a:buFontTx/>
              <a:buChar char="-"/>
            </a:pPr>
            <a:r>
              <a:rPr lang="cs-CZ" sz="1800" dirty="0" smtClean="0"/>
              <a:t>U malých sociálních skupin, </a:t>
            </a:r>
          </a:p>
          <a:p>
            <a:pPr>
              <a:buFontTx/>
              <a:buChar char="-"/>
            </a:pPr>
            <a:r>
              <a:rPr lang="cs-CZ" sz="1800" dirty="0" smtClean="0"/>
              <a:t>Jednotlivé fáze mohou trvat různě dlouho, důležitý je především sled, i když může dojít i k regresu (opět ve stejném pořadí).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Jejich obsah vyplývá z potřeb fungování skupiny, často je epizodicky zaujímají různí členové skupiny.  Vzorce sociálního chování, kterými členové skupiny materializují interakce uvnitř skupiny</a:t>
            </a:r>
            <a:r>
              <a:rPr lang="cs-CZ" sz="1600" dirty="0" smtClean="0"/>
              <a:t>.</a:t>
            </a:r>
          </a:p>
          <a:p>
            <a:pPr>
              <a:buNone/>
            </a:pPr>
            <a:r>
              <a:rPr lang="cs-CZ" sz="1600" dirty="0" smtClean="0"/>
              <a:t>Role: Individuální  </a:t>
            </a:r>
            <a:r>
              <a:rPr lang="cs-CZ" sz="1600" dirty="0" smtClean="0"/>
              <a:t>x skupinové, </a:t>
            </a:r>
            <a:r>
              <a:rPr lang="cs-CZ" sz="1600" dirty="0" smtClean="0"/>
              <a:t>Nucené x volitelné, Krátkodobé x dlouhodobé,  Pronikající se </a:t>
            </a:r>
            <a:r>
              <a:rPr lang="cs-CZ" sz="1600" smtClean="0"/>
              <a:t>x vylučující se</a:t>
            </a: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Postavení člověka ve skupině  určujeme podle celkového přijímání nebo odmítání členy skupiny (sympatie-antipatie</a:t>
            </a:r>
            <a:r>
              <a:rPr lang="cs-CZ" sz="1600" dirty="0" smtClean="0"/>
              <a:t>). Vliv </a:t>
            </a:r>
            <a:r>
              <a:rPr lang="cs-CZ" sz="1600" dirty="0" smtClean="0"/>
              <a:t>na posouzení může mít dimenze výkonnosti (např. pracovní výsledky, ochota ke spolupráci)  a dimenze sociálně-emoční (zábavnost, osobní atraktivita</a:t>
            </a:r>
            <a:r>
              <a:rPr lang="cs-CZ" sz="1600" dirty="0" smtClean="0"/>
              <a:t>). Obvykle </a:t>
            </a:r>
            <a:r>
              <a:rPr lang="cs-CZ" sz="1600" dirty="0" smtClean="0"/>
              <a:t>se jedná o osoby populární, oblíbené, trpěné,  izolované, odmítané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     Alfa</a:t>
            </a:r>
            <a:r>
              <a:rPr lang="cs-CZ" sz="1600" dirty="0" smtClean="0"/>
              <a:t> – neformální vůdce, obvykle nejaktivnější, imponující a akceptovaný členy</a:t>
            </a:r>
            <a:br>
              <a:rPr lang="cs-CZ" sz="1600" dirty="0" smtClean="0"/>
            </a:br>
            <a:r>
              <a:rPr lang="cs-CZ" sz="1600" b="1" dirty="0" smtClean="0"/>
              <a:t>Beta</a:t>
            </a:r>
            <a:r>
              <a:rPr lang="cs-CZ" sz="1600" dirty="0" smtClean="0"/>
              <a:t> – expert, má specifické předpoklady k navrhování nebo rozvíjení řešení prezentovaných vůdcem skupiny</a:t>
            </a:r>
            <a:br>
              <a:rPr lang="cs-CZ" sz="1600" dirty="0" smtClean="0"/>
            </a:br>
            <a:r>
              <a:rPr lang="cs-CZ" sz="1600" b="1" dirty="0" smtClean="0"/>
              <a:t>Gama </a:t>
            </a:r>
            <a:r>
              <a:rPr lang="cs-CZ" sz="1600" dirty="0" smtClean="0"/>
              <a:t>– většina členů, spíše pasivní a přizpůsobiví, podléhají nebo se identifikují s vůdcem</a:t>
            </a:r>
            <a:br>
              <a:rPr lang="cs-CZ" sz="1600" dirty="0" smtClean="0"/>
            </a:br>
            <a:r>
              <a:rPr lang="cs-CZ" sz="1600" b="1" dirty="0" smtClean="0"/>
              <a:t>Omega – </a:t>
            </a:r>
            <a:r>
              <a:rPr lang="cs-CZ" sz="1600" dirty="0" smtClean="0"/>
              <a:t>outsider, okrajová pozice, většinou je neoblíbený</a:t>
            </a:r>
            <a:br>
              <a:rPr lang="cs-CZ" sz="1600" dirty="0" smtClean="0"/>
            </a:br>
            <a:r>
              <a:rPr lang="cs-CZ" sz="1600" b="1" dirty="0" smtClean="0"/>
              <a:t>P </a:t>
            </a:r>
            <a:r>
              <a:rPr lang="cs-CZ" sz="1600" dirty="0" smtClean="0"/>
              <a:t>– obětní beránek, symbolický představitel nepřátelské skupiny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</a:t>
            </a:r>
            <a:r>
              <a:rPr lang="cs-CZ" dirty="0" smtClean="0"/>
              <a:t>role (</a:t>
            </a:r>
            <a:r>
              <a:rPr lang="cs-CZ" dirty="0" err="1" smtClean="0"/>
              <a:t>Belbín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b="1" dirty="0" smtClean="0"/>
              <a:t>Inovátor</a:t>
            </a:r>
            <a:r>
              <a:rPr lang="cs-CZ" sz="1600" dirty="0" smtClean="0"/>
              <a:t> (dominantní, chrlí nápady, originální řešení, nezajímá se o detaily)</a:t>
            </a:r>
          </a:p>
          <a:p>
            <a:r>
              <a:rPr lang="cs-CZ" sz="1600" b="1" dirty="0" smtClean="0"/>
              <a:t>Všudybyl/vyhledávač</a:t>
            </a:r>
            <a:r>
              <a:rPr lang="cs-CZ" sz="1600" dirty="0" smtClean="0"/>
              <a:t> (pozitivní, má kontakty,  diplomat, rychle ztrácí zájem)</a:t>
            </a:r>
          </a:p>
          <a:p>
            <a:r>
              <a:rPr lang="cs-CZ" sz="1600" b="1" dirty="0" smtClean="0"/>
              <a:t>Koordinátor </a:t>
            </a:r>
            <a:r>
              <a:rPr lang="cs-CZ" sz="1600" dirty="0" smtClean="0"/>
              <a:t>(upřesňuje cíle a program skupiny, komunikuje, není originální)</a:t>
            </a:r>
          </a:p>
          <a:p>
            <a:r>
              <a:rPr lang="cs-CZ" sz="1600" b="1" dirty="0" smtClean="0"/>
              <a:t>Formovač</a:t>
            </a:r>
            <a:r>
              <a:rPr lang="cs-CZ" sz="1600" dirty="0" smtClean="0"/>
              <a:t> (oponuje, reaguje na výzvy,  formuje úsilí týmu,  sjednocuje myšlenky, dává věci do pohybu)</a:t>
            </a:r>
          </a:p>
          <a:p>
            <a:r>
              <a:rPr lang="cs-CZ" sz="1600" b="1" dirty="0" smtClean="0"/>
              <a:t>Analytik</a:t>
            </a:r>
            <a:r>
              <a:rPr lang="cs-CZ" sz="1600" dirty="0" smtClean="0"/>
              <a:t> (analyzuje, vyhodnocuje data, nedovolí pustit se do nevhodného projektu,  není osobně zainteresovaný, neovládají ho pocity)</a:t>
            </a:r>
          </a:p>
          <a:p>
            <a:r>
              <a:rPr lang="cs-CZ" sz="1600" b="1" dirty="0" err="1" smtClean="0"/>
              <a:t>Stmelovač</a:t>
            </a:r>
            <a:r>
              <a:rPr lang="cs-CZ" sz="1600" dirty="0" smtClean="0"/>
              <a:t> (citlivý, uvědomuje si potřeby a obavy členů, naslouchá a komunikuje, vyvažuje konflikty, oblíbený, neumí vést)</a:t>
            </a:r>
          </a:p>
          <a:p>
            <a:r>
              <a:rPr lang="cs-CZ" sz="1600" b="1" dirty="0" smtClean="0"/>
              <a:t>Realizátor</a:t>
            </a:r>
            <a:r>
              <a:rPr lang="cs-CZ" sz="1600" dirty="0" smtClean="0"/>
              <a:t> (přeměňuje myšlenky na úkoly, vybírá uskutečnitelné úkoly, pracuje, má sebekázeň, má rád stabilitu, není flexibilní)</a:t>
            </a:r>
          </a:p>
          <a:p>
            <a:r>
              <a:rPr lang="cs-CZ" sz="1600" b="1" dirty="0" smtClean="0"/>
              <a:t>Dotahovač </a:t>
            </a:r>
            <a:r>
              <a:rPr lang="cs-CZ" sz="1600" dirty="0" smtClean="0"/>
              <a:t>(pozornost pro detail, zajišťuje postup ke stanovenému cíli, vnáší řád, nedovolí přehlížení detailů)</a:t>
            </a:r>
          </a:p>
          <a:p>
            <a:r>
              <a:rPr lang="cs-CZ" sz="1600" b="1" dirty="0" smtClean="0"/>
              <a:t>Specialista </a:t>
            </a:r>
            <a:r>
              <a:rPr lang="cs-CZ" sz="1600" dirty="0" smtClean="0"/>
              <a:t>(profesionální, odborné znalosti, poskytuje fakta a informace, ostatní členy týmu moc nebere na vědomí)</a:t>
            </a:r>
            <a:endParaRPr lang="cs-CZ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Sociometrická metoda (</a:t>
            </a:r>
            <a:r>
              <a:rPr lang="cs-CZ" sz="1800" dirty="0" err="1" smtClean="0"/>
              <a:t>Moreno</a:t>
            </a:r>
            <a:r>
              <a:rPr lang="cs-CZ" sz="1800" dirty="0" smtClean="0"/>
              <a:t>), jedná se o grafické znázornění vztahů v malé skupině (typicky se používá ve školní psychologii při posouzení vztahů ve třídě).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Každý člen skupiny odpovídá na otázky, jasně formulované podle daného kritéria,  např. „Kdyby jste se v malých skupinách připravovali na zkoušku, koho bys vybral do té své?“</a:t>
            </a:r>
            <a:br>
              <a:rPr lang="cs-CZ" sz="1800" dirty="0" smtClean="0"/>
            </a:br>
            <a:r>
              <a:rPr lang="cs-CZ" sz="1800" dirty="0" smtClean="0"/>
              <a:t>nebo „Kterého spolužáka nebo spolužáky bys pozval k sobě domů na oslavu narozenin?“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Odpovědi si zapisuje na lísteček se svým jménem. Má neomezený počet odpovědí na otázky. Odpovědi se vyhodnocují anonymně.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Sociogram</a:t>
            </a:r>
            <a:endParaRPr lang="cs-CZ" dirty="0"/>
          </a:p>
        </p:txBody>
      </p:sp>
      <p:pic>
        <p:nvPicPr>
          <p:cNvPr id="4" name="Zástupný symbol pro obsah 3" descr="20231004_1117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5220072" y="3861048"/>
            <a:ext cx="3163689" cy="2372767"/>
          </a:xfrm>
        </p:spPr>
      </p:pic>
      <p:pic>
        <p:nvPicPr>
          <p:cNvPr id="5" name="Obrázek 4" descr="20231004_1125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1475656" y="1268760"/>
            <a:ext cx="3491880" cy="261891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495</TotalTime>
  <Words>703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SKUPINY Z POHLEDU SOCIÁLNÍ PSYCHOLOGIE</vt:lpstr>
      <vt:lpstr>Sociální skupina</vt:lpstr>
      <vt:lpstr>Cvičení</vt:lpstr>
      <vt:lpstr>Dělení</vt:lpstr>
      <vt:lpstr>Vývoj skupiny (Tuckman)</vt:lpstr>
      <vt:lpstr>Skupinové role</vt:lpstr>
      <vt:lpstr>Skupinové role (Belbín)</vt:lpstr>
      <vt:lpstr>Sociogram</vt:lpstr>
      <vt:lpstr>Sociogram</vt:lpstr>
      <vt:lpstr>Sociogram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82</cp:revision>
  <dcterms:created xsi:type="dcterms:W3CDTF">2023-09-18T08:58:57Z</dcterms:created>
  <dcterms:modified xsi:type="dcterms:W3CDTF">2024-10-29T15:09:33Z</dcterms:modified>
</cp:coreProperties>
</file>