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4" r:id="rId4"/>
    <p:sldId id="260" r:id="rId5"/>
    <p:sldId id="265" r:id="rId6"/>
    <p:sldId id="262" r:id="rId7"/>
    <p:sldId id="266" r:id="rId8"/>
    <p:sldId id="267" r:id="rId9"/>
    <p:sldId id="268" r:id="rId10"/>
    <p:sldId id="269" r:id="rId11"/>
    <p:sldId id="25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73" d="100"/>
          <a:sy n="73" d="100"/>
        </p:scale>
        <p:origin x="-130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15. 10. 2024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15. 10. 2024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15. 10. 2024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15. 10. 2024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15. 10. 2024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15. 10. 2024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15. 10. 2024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15. 10. 2024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15. 10. 2024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15. 10. 2024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15. 10. 2024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0F92CEE-7FF2-4BD1-ADB4-0A86643EA1D9}" type="datetimeFigureOut">
              <a:rPr lang="cs-CZ" smtClean="0"/>
              <a:pPr/>
              <a:t>15. 10. 2024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709062"/>
          </a:xfrm>
        </p:spPr>
        <p:txBody>
          <a:bodyPr>
            <a:normAutofit/>
          </a:bodyPr>
          <a:lstStyle/>
          <a:p>
            <a:r>
              <a:rPr lang="cs-CZ" dirty="0" smtClean="0"/>
              <a:t>ZÁKLADNÍ POJMY SOCIÁLNÍ PSYCHOLOGIE: </a:t>
            </a:r>
            <a:r>
              <a:rPr lang="cs-CZ" sz="3600" dirty="0" smtClean="0"/>
              <a:t>SOCIÁLNÍ STATUS, ROLE, POZICE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3933056"/>
            <a:ext cx="7406640" cy="1752600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Pedagogická a sociálně psychologická východiska práce se sociálními skupinami</a:t>
            </a:r>
          </a:p>
          <a:p>
            <a:endParaRPr lang="cs-CZ" dirty="0" smtClean="0"/>
          </a:p>
          <a:p>
            <a:r>
              <a:rPr lang="cs-CZ" dirty="0" smtClean="0"/>
              <a:t>Mgr. Marie Kovářová,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Belbinův</a:t>
            </a:r>
            <a:r>
              <a:rPr lang="cs-CZ" dirty="0" smtClean="0"/>
              <a:t> dotazník týmových rolí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err="1" smtClean="0"/>
              <a:t>Jandourek</a:t>
            </a:r>
            <a:r>
              <a:rPr lang="cs-CZ" sz="2000" dirty="0" smtClean="0"/>
              <a:t>, J. (2001). </a:t>
            </a:r>
            <a:r>
              <a:rPr lang="cs-CZ" sz="2000" i="1" dirty="0" smtClean="0"/>
              <a:t>Sociologický slovník. </a:t>
            </a:r>
            <a:r>
              <a:rPr lang="cs-CZ" sz="2000" dirty="0" smtClean="0"/>
              <a:t>Praha: Portál.</a:t>
            </a:r>
          </a:p>
          <a:p>
            <a:r>
              <a:rPr lang="cs-CZ" sz="2000" dirty="0" err="1" smtClean="0"/>
              <a:t>Lovaš</a:t>
            </a:r>
            <a:r>
              <a:rPr lang="cs-CZ" sz="2000" dirty="0" smtClean="0"/>
              <a:t>, L. (2019). Malé sociální skupiny. In Výrost, J., </a:t>
            </a:r>
            <a:r>
              <a:rPr lang="cs-CZ" sz="2000" dirty="0" err="1" smtClean="0"/>
              <a:t>Slaměník</a:t>
            </a:r>
            <a:r>
              <a:rPr lang="cs-CZ" sz="2000" dirty="0" smtClean="0"/>
              <a:t>, I. &amp; </a:t>
            </a:r>
            <a:r>
              <a:rPr lang="cs-CZ" sz="2000" dirty="0" err="1" smtClean="0"/>
              <a:t>Sollárová</a:t>
            </a:r>
            <a:r>
              <a:rPr lang="cs-CZ" sz="2000" dirty="0" smtClean="0"/>
              <a:t> E. (</a:t>
            </a:r>
            <a:r>
              <a:rPr lang="cs-CZ" sz="2000" dirty="0" err="1" smtClean="0"/>
              <a:t>Eds</a:t>
            </a:r>
            <a:r>
              <a:rPr lang="cs-CZ" sz="2000" dirty="0" smtClean="0"/>
              <a:t>.): Sociální Psychologie. Praha: </a:t>
            </a:r>
            <a:r>
              <a:rPr lang="cs-CZ" sz="2000" dirty="0" err="1" smtClean="0"/>
              <a:t>Grada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Řezáč, J. (1998). </a:t>
            </a:r>
            <a:r>
              <a:rPr lang="cs-CZ" sz="2000" i="1" dirty="0" smtClean="0"/>
              <a:t>Sociální psychologie. </a:t>
            </a:r>
            <a:r>
              <a:rPr lang="cs-CZ" sz="2000" dirty="0" smtClean="0"/>
              <a:t>Brno: </a:t>
            </a:r>
            <a:r>
              <a:rPr lang="cs-CZ" sz="2000" dirty="0" err="1" smtClean="0"/>
              <a:t>Paido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Urban, L. (2022). </a:t>
            </a:r>
            <a:r>
              <a:rPr lang="cs-CZ" sz="2000" i="1" dirty="0" smtClean="0"/>
              <a:t>Sociologie: Klíčová témata a pojmy.</a:t>
            </a:r>
            <a:r>
              <a:rPr lang="cs-CZ" sz="2000" dirty="0" smtClean="0"/>
              <a:t> 2. </a:t>
            </a:r>
            <a:r>
              <a:rPr lang="cs-CZ" sz="2000" dirty="0" err="1" smtClean="0"/>
              <a:t>vyd</a:t>
            </a:r>
            <a:r>
              <a:rPr lang="cs-CZ" sz="2000" dirty="0" smtClean="0"/>
              <a:t>. Praha: </a:t>
            </a:r>
            <a:r>
              <a:rPr lang="cs-CZ" sz="2000" dirty="0" err="1" smtClean="0"/>
              <a:t>Grada</a:t>
            </a:r>
            <a:r>
              <a:rPr lang="cs-CZ" sz="2000" dirty="0" smtClean="0"/>
              <a:t>.</a:t>
            </a:r>
            <a:endParaRPr lang="cs-CZ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b="1" dirty="0" smtClean="0"/>
              <a:t>Sociální skupina</a:t>
            </a:r>
            <a:r>
              <a:rPr lang="cs-CZ" sz="2000" dirty="0" smtClean="0"/>
              <a:t> je tvořena lidmi, kteří jsou zapojeni do vzájemné </a:t>
            </a:r>
            <a:r>
              <a:rPr lang="cs-CZ" sz="2000" u="sng" dirty="0" smtClean="0"/>
              <a:t>interakce </a:t>
            </a:r>
            <a:r>
              <a:rPr lang="cs-CZ" sz="2000" dirty="0" smtClean="0"/>
              <a:t>(jsou ovlivňováni druhými a zároveň je ovlivňují) a </a:t>
            </a:r>
            <a:r>
              <a:rPr lang="cs-CZ" sz="2000" u="sng" dirty="0" smtClean="0"/>
              <a:t>komunikují</a:t>
            </a:r>
            <a:r>
              <a:rPr lang="cs-CZ" sz="2000" dirty="0" smtClean="0"/>
              <a:t> spolu. 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Jejich </a:t>
            </a:r>
            <a:r>
              <a:rPr lang="cs-CZ" sz="2000" u="sng" dirty="0" smtClean="0"/>
              <a:t>vztahy jsou strukturované </a:t>
            </a:r>
            <a:r>
              <a:rPr lang="cs-CZ" sz="2000" dirty="0" smtClean="0"/>
              <a:t>(systém pozic a rolí). 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Mají </a:t>
            </a:r>
            <a:r>
              <a:rPr lang="cs-CZ" sz="2000" u="sng" dirty="0" smtClean="0"/>
              <a:t>společný cí</a:t>
            </a:r>
            <a:r>
              <a:rPr lang="cs-CZ" sz="2000" dirty="0" smtClean="0"/>
              <a:t>l a uznávají společné </a:t>
            </a:r>
            <a:r>
              <a:rPr lang="cs-CZ" sz="2000" u="sng" dirty="0" smtClean="0"/>
              <a:t>normy</a:t>
            </a:r>
            <a:r>
              <a:rPr lang="cs-CZ" sz="2000" dirty="0" smtClean="0"/>
              <a:t> skupiny.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status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1800" dirty="0" smtClean="0"/>
              <a:t>Hodnota, prestiž postavení, které člověk dlouhodobě zaujímá v sociální skupině.</a:t>
            </a:r>
          </a:p>
          <a:p>
            <a:pPr>
              <a:buNone/>
            </a:pPr>
            <a:endParaRPr lang="cs-CZ" sz="1800" dirty="0" smtClean="0"/>
          </a:p>
          <a:p>
            <a:pPr>
              <a:buFontTx/>
              <a:buChar char="-"/>
            </a:pPr>
            <a:r>
              <a:rPr lang="cs-CZ" sz="1800" dirty="0" smtClean="0"/>
              <a:t>týká se postavení a úlohy (práv, povinností a závazků) uvnitř systému</a:t>
            </a:r>
          </a:p>
          <a:p>
            <a:pPr>
              <a:buFontTx/>
              <a:buChar char="-"/>
            </a:pPr>
            <a:r>
              <a:rPr lang="cs-CZ" sz="1800" dirty="0" smtClean="0"/>
              <a:t>je relativně stabilní, ale může se životními okolnostmi měnit</a:t>
            </a:r>
          </a:p>
          <a:p>
            <a:pPr>
              <a:buFontTx/>
              <a:buChar char="-"/>
            </a:pPr>
            <a:r>
              <a:rPr lang="cs-CZ" sz="1800" dirty="0" smtClean="0"/>
              <a:t>ukazatelé statusu:  věk, pohlaví, vzdělání, povolání, příjem, obtížnost zaměstnání, prestiž povolání, podíl na moci, etnická příslušnost, …</a:t>
            </a:r>
          </a:p>
          <a:p>
            <a:pPr>
              <a:buFontTx/>
              <a:buChar char="-"/>
            </a:pPr>
            <a:r>
              <a:rPr lang="cs-CZ" sz="1800" dirty="0" smtClean="0"/>
              <a:t>status </a:t>
            </a:r>
            <a:r>
              <a:rPr lang="cs-CZ" sz="1800" b="1" dirty="0" smtClean="0"/>
              <a:t>připsaný</a:t>
            </a:r>
            <a:r>
              <a:rPr lang="cs-CZ" sz="1800" dirty="0" smtClean="0"/>
              <a:t>  - vrozený (pohlaví, barva pleti, sociální původ)</a:t>
            </a:r>
          </a:p>
          <a:p>
            <a:pPr>
              <a:buFontTx/>
              <a:buChar char="-"/>
            </a:pPr>
            <a:r>
              <a:rPr lang="cs-CZ" sz="1800" dirty="0" smtClean="0"/>
              <a:t>                          - vnucený (pobyt v nemocnici, ve vězení)</a:t>
            </a:r>
          </a:p>
          <a:p>
            <a:pPr>
              <a:buFontTx/>
              <a:buChar char="-"/>
            </a:pPr>
            <a:r>
              <a:rPr lang="cs-CZ" sz="1800" dirty="0" smtClean="0"/>
              <a:t>          </a:t>
            </a:r>
            <a:r>
              <a:rPr lang="cs-CZ" sz="1800" b="1" dirty="0" smtClean="0"/>
              <a:t>získaný </a:t>
            </a:r>
            <a:r>
              <a:rPr lang="cs-CZ" sz="1800" dirty="0" smtClean="0"/>
              <a:t>(vzdělání, zaměstnání, …)</a:t>
            </a:r>
          </a:p>
          <a:p>
            <a:pPr>
              <a:buFontTx/>
              <a:buChar char="-"/>
            </a:pPr>
            <a:r>
              <a:rPr lang="cs-CZ" sz="1800" dirty="0" smtClean="0"/>
              <a:t>status </a:t>
            </a:r>
            <a:r>
              <a:rPr lang="cs-CZ" sz="1800" b="1" dirty="0" smtClean="0"/>
              <a:t>objektivní </a:t>
            </a:r>
            <a:r>
              <a:rPr lang="cs-CZ" sz="1800" dirty="0" smtClean="0"/>
              <a:t>(měřitelná, ověřitelná pozice člověka)</a:t>
            </a:r>
          </a:p>
          <a:p>
            <a:pPr>
              <a:buFontTx/>
              <a:buChar char="-"/>
            </a:pPr>
            <a:r>
              <a:rPr lang="cs-CZ" sz="1800" dirty="0" smtClean="0"/>
              <a:t>          </a:t>
            </a:r>
            <a:r>
              <a:rPr lang="cs-CZ" sz="1800" b="1" dirty="0" smtClean="0"/>
              <a:t>subjektivní </a:t>
            </a:r>
            <a:r>
              <a:rPr lang="cs-CZ" sz="1800" dirty="0" smtClean="0"/>
              <a:t>(subjektivní pocit člověka, který sám sebe nějak vidí</a:t>
            </a:r>
          </a:p>
          <a:p>
            <a:pPr>
              <a:buFontTx/>
              <a:buChar char="-"/>
            </a:pPr>
            <a:r>
              <a:rPr lang="cs-CZ" sz="1800" dirty="0" smtClean="0"/>
              <a:t>snaha o vyšší společenský status (faktor společenského vývoje)</a:t>
            </a:r>
          </a:p>
          <a:p>
            <a:pPr>
              <a:buNone/>
            </a:pPr>
            <a:r>
              <a:rPr lang="cs-CZ" sz="1800" b="1" dirty="0" smtClean="0"/>
              <a:t>Statusové symboly</a:t>
            </a:r>
            <a:r>
              <a:rPr lang="cs-CZ" sz="1800" dirty="0" smtClean="0"/>
              <a:t> (můžu dokázat, že už jsme toho dosáhl/a), např. značka auta, oblečení.</a:t>
            </a:r>
          </a:p>
          <a:p>
            <a:pPr>
              <a:buFontTx/>
              <a:buChar char="-"/>
            </a:pPr>
            <a:endParaRPr lang="cs-CZ" sz="1800" dirty="0" smtClean="0"/>
          </a:p>
          <a:p>
            <a:pPr>
              <a:buFontTx/>
              <a:buChar char="-"/>
            </a:pPr>
            <a:endParaRPr lang="cs-CZ" sz="16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Ve skupinkách po </a:t>
            </a:r>
            <a:r>
              <a:rPr lang="cs-CZ" sz="2000" dirty="0" smtClean="0"/>
              <a:t>4 odpovězte otázku: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Zkuste </a:t>
            </a:r>
            <a:r>
              <a:rPr lang="cs-CZ" sz="2000" dirty="0" smtClean="0"/>
              <a:t>uvést některé statusové symboly. Které symboly používáte, abyste demonstrovali svůj status? Které symboly jsou podle vašeho názoru důležité pro děti a dospívající?</a:t>
            </a:r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pozice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Místo, které člověk zaujímá ve skupině. Určuje jeho postavení ve vztahu k druhým členům skupiny (rovnocennost, nadřazenost, podřazenost) a jaký vztah k němu mají ostatní členové skupiny, jak vnímají jeho přínos.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b="1" dirty="0" smtClean="0"/>
              <a:t>- </a:t>
            </a:r>
            <a:r>
              <a:rPr lang="cs-CZ" sz="2000" dirty="0" smtClean="0"/>
              <a:t>dimenze </a:t>
            </a:r>
            <a:r>
              <a:rPr lang="cs-CZ" sz="2000" b="1" dirty="0" smtClean="0"/>
              <a:t>přijímání x odmítání, sympatie x antipatie, uznání x despekt</a:t>
            </a:r>
          </a:p>
          <a:p>
            <a:pPr>
              <a:buFontTx/>
              <a:buChar char="-"/>
            </a:pPr>
            <a:r>
              <a:rPr lang="cs-CZ" sz="2000" dirty="0" smtClean="0"/>
              <a:t>jsou hierarchicky uspořádané (např. člověk je populární – oblíbený – akceptovaný – trpěný – mimo stojící)</a:t>
            </a:r>
          </a:p>
          <a:p>
            <a:pPr>
              <a:buNone/>
            </a:pPr>
            <a:r>
              <a:rPr lang="cs-CZ" sz="2000" dirty="0" smtClean="0"/>
              <a:t>- své místo v hierarchii pozic získává člověk podle toho, jak se chová, jak naplňuje svou roli, jak pomáhá dosažení skupinových cílů, jakou má prestiž a sociální přitažlivost</a:t>
            </a:r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buFontTx/>
              <a:buChar char="-"/>
            </a:pPr>
            <a:endParaRPr lang="cs-CZ" sz="2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role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600" dirty="0" smtClean="0"/>
              <a:t>Skupinou sdílená očekávání, jak se má daný člověk ve skupině chovat vůči ostatním, jaké má úkoly ve skupině i navenek.</a:t>
            </a:r>
          </a:p>
          <a:p>
            <a:pPr>
              <a:buNone/>
            </a:pPr>
            <a:endParaRPr lang="cs-CZ" sz="1600" dirty="0" smtClean="0"/>
          </a:p>
          <a:p>
            <a:pPr>
              <a:buFontTx/>
              <a:buChar char="-"/>
            </a:pPr>
            <a:r>
              <a:rPr lang="cs-CZ" sz="1600" dirty="0" smtClean="0"/>
              <a:t>vyplývá z pozice, společenského postavení, je to jejich aktivní uvádění do života</a:t>
            </a:r>
          </a:p>
          <a:p>
            <a:pPr>
              <a:buFontTx/>
              <a:buChar char="-"/>
            </a:pPr>
            <a:r>
              <a:rPr lang="cs-CZ" sz="1600" dirty="0" smtClean="0"/>
              <a:t>někdy je role </a:t>
            </a:r>
            <a:r>
              <a:rPr lang="cs-CZ" sz="1600" b="1" dirty="0" smtClean="0"/>
              <a:t>přesně určená </a:t>
            </a:r>
            <a:r>
              <a:rPr lang="cs-CZ" sz="1600" dirty="0" smtClean="0"/>
              <a:t>(vnější formální svět), někdy </a:t>
            </a:r>
            <a:r>
              <a:rPr lang="cs-CZ" sz="1600" b="1" dirty="0" smtClean="0"/>
              <a:t>rozvolněná</a:t>
            </a:r>
            <a:r>
              <a:rPr lang="cs-CZ" sz="1600" dirty="0" smtClean="0"/>
              <a:t> (osobní život)</a:t>
            </a:r>
          </a:p>
          <a:p>
            <a:pPr>
              <a:buFontTx/>
              <a:buChar char="-"/>
            </a:pPr>
            <a:r>
              <a:rPr lang="cs-CZ" sz="1600" dirty="0" smtClean="0"/>
              <a:t>divadlo: něco je předepsané, ale nechán i prostor pro improvizaci (na základě osobní zkušenosti), její míru určuje socializace a sociální kontrola</a:t>
            </a:r>
          </a:p>
          <a:p>
            <a:pPr>
              <a:buFontTx/>
              <a:buChar char="-"/>
            </a:pPr>
            <a:r>
              <a:rPr lang="cs-CZ" sz="1600" b="1" dirty="0" smtClean="0"/>
              <a:t>formální x neformální,  individuální x skupinová </a:t>
            </a:r>
            <a:r>
              <a:rPr lang="cs-CZ" sz="1600" dirty="0" smtClean="0"/>
              <a:t>(formuje se ve skupině,  skupina oceňuje chování, které uspokojuje její potřeby, toto chování se pak očekává)</a:t>
            </a:r>
          </a:p>
          <a:p>
            <a:pPr>
              <a:buFontTx/>
              <a:buChar char="-"/>
            </a:pPr>
            <a:endParaRPr lang="cs-CZ" sz="1600" dirty="0" smtClean="0"/>
          </a:p>
          <a:p>
            <a:pPr>
              <a:buFontTx/>
              <a:buChar char="-"/>
            </a:pPr>
            <a:r>
              <a:rPr lang="cs-CZ" sz="1600" b="1" dirty="0" smtClean="0"/>
              <a:t>konflikt mezi rolemi </a:t>
            </a:r>
            <a:r>
              <a:rPr lang="cs-CZ" sz="1600" dirty="0" smtClean="0"/>
              <a:t>(máme mnoho rolí,  některé mohou být v konfliktním postavení, čím víc jich souběžně zvládáme, tím vyšší je společenská prestiž)</a:t>
            </a:r>
          </a:p>
          <a:p>
            <a:pPr>
              <a:buFontTx/>
              <a:buChar char="-"/>
            </a:pPr>
            <a:r>
              <a:rPr lang="cs-CZ" sz="1600" b="1" dirty="0" smtClean="0"/>
              <a:t>konflikt já-role </a:t>
            </a:r>
            <a:r>
              <a:rPr lang="cs-CZ" sz="1600" dirty="0" smtClean="0"/>
              <a:t>(pokud se s rolí absolutně neztotožňujeme)</a:t>
            </a:r>
          </a:p>
          <a:p>
            <a:pPr>
              <a:buFontTx/>
              <a:buChar char="-"/>
            </a:pPr>
            <a:r>
              <a:rPr lang="cs-CZ" sz="1600" b="1" dirty="0" smtClean="0"/>
              <a:t>konflikt uvnitř role </a:t>
            </a:r>
            <a:r>
              <a:rPr lang="cs-CZ" sz="1600" dirty="0" smtClean="0"/>
              <a:t>(rozdílné požadavky, které okolí i člověk na vykonání role má)</a:t>
            </a:r>
          </a:p>
          <a:p>
            <a:pPr>
              <a:buFontTx/>
              <a:buChar char="-"/>
            </a:pPr>
            <a:endParaRPr lang="cs-CZ" sz="1800" b="1" dirty="0" smtClean="0"/>
          </a:p>
          <a:p>
            <a:pPr>
              <a:buFontTx/>
              <a:buChar char="-"/>
            </a:pPr>
            <a:endParaRPr lang="cs-CZ" sz="1800" b="1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Ve skupinkách po </a:t>
            </a:r>
            <a:r>
              <a:rPr lang="cs-CZ" sz="2000" dirty="0" smtClean="0"/>
              <a:t>4 odpovězte otázku:</a:t>
            </a: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r>
              <a:rPr lang="cs-CZ" sz="2000" dirty="0" smtClean="0"/>
              <a:t>Vymyslete příklad pro konflikt mezi rolemi, konflikt já-role a konflikt uvnitř role.</a:t>
            </a:r>
          </a:p>
          <a:p>
            <a:pPr>
              <a:buNone/>
            </a:pPr>
            <a:endParaRPr lang="cs-CZ" sz="20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norma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800" dirty="0" smtClean="0"/>
              <a:t>Očekávání, jak se mají chovat členové skupiny; pravidla, která se mají dodržovat; většinou se vztahují na všechny členy skupiny (x role na jedince). </a:t>
            </a:r>
          </a:p>
          <a:p>
            <a:pPr>
              <a:buNone/>
            </a:pPr>
            <a:endParaRPr lang="cs-CZ" sz="1800" dirty="0" smtClean="0"/>
          </a:p>
          <a:p>
            <a:pPr>
              <a:buFontTx/>
              <a:buChar char="-"/>
            </a:pPr>
            <a:r>
              <a:rPr lang="cs-CZ" sz="1800" dirty="0" smtClean="0"/>
              <a:t>cílem norem je, aby bylo chování členů skupiny v souladu se skupinovými cíly a hodnotami.</a:t>
            </a:r>
          </a:p>
          <a:p>
            <a:pPr>
              <a:buFontTx/>
              <a:buChar char="-"/>
            </a:pPr>
            <a:r>
              <a:rPr lang="cs-CZ" sz="1800" b="1" dirty="0" smtClean="0"/>
              <a:t>Sankce – </a:t>
            </a:r>
            <a:r>
              <a:rPr lang="cs-CZ" sz="1800" dirty="0" smtClean="0"/>
              <a:t>opatření, která mají zabezpečit dodržování norem. Pozitivní (odměny) a negativní (tresty).</a:t>
            </a:r>
          </a:p>
          <a:p>
            <a:pPr>
              <a:buFontTx/>
              <a:buChar char="-"/>
            </a:pPr>
            <a:r>
              <a:rPr lang="cs-CZ" sz="1800" b="1" dirty="0" smtClean="0"/>
              <a:t>orientované dovnitř </a:t>
            </a:r>
            <a:r>
              <a:rPr lang="cs-CZ" sz="1800" dirty="0" smtClean="0"/>
              <a:t>(chování členů skupiny vůči sobě,  respektování hodnot, hierarchie)</a:t>
            </a:r>
          </a:p>
          <a:p>
            <a:pPr>
              <a:buFontTx/>
              <a:buChar char="-"/>
            </a:pPr>
            <a:r>
              <a:rPr lang="cs-CZ" sz="1800" b="1" dirty="0" smtClean="0"/>
              <a:t>orientované navenek </a:t>
            </a:r>
            <a:r>
              <a:rPr lang="cs-CZ" sz="1800" dirty="0" smtClean="0"/>
              <a:t>(jak se členové skupiny prezentují navenek,  chování na veřejnosti, chování k jiným skupinám).</a:t>
            </a:r>
            <a:endParaRPr lang="cs-CZ" sz="1800" b="1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Ve skupinkách po </a:t>
            </a:r>
            <a:r>
              <a:rPr lang="cs-CZ" sz="2000" dirty="0" smtClean="0"/>
              <a:t>4 </a:t>
            </a:r>
            <a:r>
              <a:rPr lang="cs-CZ" sz="2000" dirty="0" smtClean="0"/>
              <a:t>proberte následující otázky:</a:t>
            </a:r>
          </a:p>
          <a:p>
            <a:pPr>
              <a:buNone/>
            </a:pPr>
            <a:endParaRPr lang="cs-CZ" sz="2000" dirty="0" smtClean="0"/>
          </a:p>
          <a:p>
            <a:pPr>
              <a:buFontTx/>
              <a:buChar char="-"/>
            </a:pPr>
            <a:r>
              <a:rPr lang="cs-CZ" sz="2000" dirty="0" smtClean="0"/>
              <a:t>Napište </a:t>
            </a:r>
            <a:r>
              <a:rPr lang="cs-CZ" sz="2000" dirty="0" smtClean="0"/>
              <a:t>3 sociální normy, </a:t>
            </a:r>
            <a:r>
              <a:rPr lang="cs-CZ" sz="2000" dirty="0" smtClean="0"/>
              <a:t>které platí v konkrétní sociální skupině.</a:t>
            </a:r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buFontTx/>
              <a:buChar char="-"/>
            </a:pPr>
            <a:r>
              <a:rPr lang="cs-CZ" sz="2000" dirty="0" smtClean="0"/>
              <a:t>Jaké konkrétní odměny a tresty může při jejich nedodržení skupina uplatnit?</a:t>
            </a:r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buFontTx/>
              <a:buChar char="-"/>
            </a:pPr>
            <a:endParaRPr lang="cs-CZ" sz="20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498</TotalTime>
  <Words>768</Words>
  <Application>Microsoft Office PowerPoint</Application>
  <PresentationFormat>Předvádění na obrazovce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Slunovrat</vt:lpstr>
      <vt:lpstr>ZÁKLADNÍ POJMY SOCIÁLNÍ PSYCHOLOGIE: SOCIÁLNÍ STATUS, ROLE, POZICE</vt:lpstr>
      <vt:lpstr>Sociální psychologie</vt:lpstr>
      <vt:lpstr>Sociální status</vt:lpstr>
      <vt:lpstr>Cvičení</vt:lpstr>
      <vt:lpstr>Sociální pozice</vt:lpstr>
      <vt:lpstr>Sociální role</vt:lpstr>
      <vt:lpstr>Cvičení</vt:lpstr>
      <vt:lpstr>Sociální norma</vt:lpstr>
      <vt:lpstr>Cvičení</vt:lpstr>
      <vt:lpstr>Cvičení</vt:lpstr>
      <vt:lpstr>Použitá 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VÝZNAM IDENTITY PRO SOCIÁLNÍ PEDAGOGIKU</dc:title>
  <dc:creator>maruska</dc:creator>
  <cp:lastModifiedBy>maruska</cp:lastModifiedBy>
  <cp:revision>100</cp:revision>
  <dcterms:created xsi:type="dcterms:W3CDTF">2023-09-18T08:58:57Z</dcterms:created>
  <dcterms:modified xsi:type="dcterms:W3CDTF">2024-10-15T12:05:24Z</dcterms:modified>
</cp:coreProperties>
</file>