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57" r:id="rId4"/>
    <p:sldId id="264" r:id="rId5"/>
    <p:sldId id="258" r:id="rId6"/>
    <p:sldId id="261" r:id="rId7"/>
    <p:sldId id="262" r:id="rId8"/>
    <p:sldId id="263" r:id="rId9"/>
    <p:sldId id="25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F92CEE-7FF2-4BD1-ADB4-0A86643EA1D9}" type="datetimeFigureOut">
              <a:rPr lang="cs-CZ" smtClean="0"/>
              <a:pPr/>
              <a:t>20. 9. 2024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SOCIÁLNÍCH ROLÍ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75656" y="3933056"/>
            <a:ext cx="7406640" cy="1752600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Pedagogická a sociálně psychologická východiska práce se sociálními skupinami</a:t>
            </a:r>
          </a:p>
          <a:p>
            <a:endParaRPr lang="cs-CZ" dirty="0" smtClean="0"/>
          </a:p>
          <a:p>
            <a:r>
              <a:rPr lang="cs-CZ" dirty="0" smtClean="0"/>
              <a:t>Mgr. Marie Kovářová, </a:t>
            </a:r>
            <a:r>
              <a:rPr lang="cs-CZ" dirty="0" err="1" smtClean="0"/>
              <a:t>Ph.D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sociálních rolí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000" b="1" dirty="0" smtClean="0"/>
          </a:p>
          <a:p>
            <a:r>
              <a:rPr lang="cs-CZ" sz="2000" b="1" dirty="0" smtClean="0"/>
              <a:t>Metafora divadla </a:t>
            </a:r>
            <a:r>
              <a:rPr lang="cs-CZ" sz="2000" dirty="0" smtClean="0"/>
              <a:t>(herci hrající role)</a:t>
            </a:r>
          </a:p>
          <a:p>
            <a:pPr>
              <a:buNone/>
            </a:pPr>
            <a:r>
              <a:rPr lang="cs-CZ" sz="2000" dirty="0" smtClean="0"/>
              <a:t>     - společnost poskytuje scénář pro všechny postavy, ty jako herci vklouznou do své role</a:t>
            </a:r>
          </a:p>
          <a:p>
            <a:pPr>
              <a:buNone/>
            </a:pPr>
            <a:endParaRPr lang="cs-CZ" sz="2000" b="1" dirty="0" smtClean="0"/>
          </a:p>
          <a:p>
            <a:endParaRPr lang="cs-CZ" sz="2000" b="1" dirty="0" smtClean="0"/>
          </a:p>
          <a:p>
            <a:r>
              <a:rPr lang="cs-CZ" sz="2000" b="1" dirty="0" smtClean="0"/>
              <a:t>Sociální role = </a:t>
            </a:r>
            <a:r>
              <a:rPr lang="cs-CZ" sz="2000" dirty="0" smtClean="0"/>
              <a:t>co může být od člověka očekáváno v dané sociální situaci (Berger)</a:t>
            </a:r>
          </a:p>
          <a:p>
            <a:pPr>
              <a:buNone/>
            </a:pPr>
            <a:r>
              <a:rPr lang="cs-CZ" sz="2000" dirty="0" smtClean="0"/>
              <a:t>     - vzorec, jak v dané situaci jednat, ale i emoce a postoje</a:t>
            </a:r>
          </a:p>
          <a:p>
            <a:pPr>
              <a:buNone/>
            </a:pPr>
            <a:r>
              <a:rPr lang="cs-CZ" sz="2000" dirty="0" smtClean="0"/>
              <a:t>     - role utváří jednání i jednajícího, člověk se stává tím, co hraje</a:t>
            </a:r>
          </a:p>
          <a:p>
            <a:pPr>
              <a:buNone/>
            </a:pPr>
            <a:r>
              <a:rPr lang="cs-CZ" sz="2000" dirty="0" smtClean="0"/>
              <a:t>     - s každou sociální rolí se pojí identita; </a:t>
            </a:r>
          </a:p>
          <a:p>
            <a:pPr>
              <a:buNone/>
            </a:pPr>
            <a:r>
              <a:rPr lang="cs-CZ" sz="2000" dirty="0" smtClean="0"/>
              <a:t>identita je sociálně utvářena, udržována (společenským uznáním) i měněna.</a:t>
            </a:r>
          </a:p>
        </p:txBody>
      </p:sp>
      <p:pic>
        <p:nvPicPr>
          <p:cNvPr id="4" name="Obrázek 3" descr="kam_v_lete_v_praze_do_divadla-570x38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32656"/>
            <a:ext cx="2215344" cy="147689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sociálních rolí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2000" b="1" dirty="0" smtClean="0"/>
              <a:t>G. H. </a:t>
            </a:r>
            <a:r>
              <a:rPr lang="cs-CZ" sz="2000" b="1" dirty="0" err="1" smtClean="0"/>
              <a:t>Mead</a:t>
            </a:r>
            <a:r>
              <a:rPr lang="cs-CZ" sz="2000" b="1" dirty="0" smtClean="0"/>
              <a:t>: symbolický </a:t>
            </a:r>
            <a:r>
              <a:rPr lang="cs-CZ" sz="2000" b="1" dirty="0" err="1" smtClean="0"/>
              <a:t>interakcionismus</a:t>
            </a:r>
            <a:r>
              <a:rPr lang="cs-CZ" sz="2000" b="1" dirty="0" smtClean="0"/>
              <a:t>   </a:t>
            </a:r>
            <a:endParaRPr lang="cs-CZ" sz="2000" dirty="0" smtClean="0"/>
          </a:p>
          <a:p>
            <a:pPr>
              <a:buFontTx/>
              <a:buChar char="-"/>
            </a:pPr>
            <a:endParaRPr lang="cs-CZ" sz="2000" dirty="0" smtClean="0"/>
          </a:p>
          <a:p>
            <a:pPr>
              <a:buFontTx/>
              <a:buChar char="-"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FontTx/>
              <a:buChar char="-"/>
            </a:pPr>
            <a:r>
              <a:rPr lang="cs-CZ" sz="2000" u="sng" dirty="0" smtClean="0"/>
              <a:t>„Já“ </a:t>
            </a:r>
            <a:r>
              <a:rPr lang="cs-CZ" sz="2000" dirty="0" smtClean="0"/>
              <a:t>vyrůstá ze sociální zkušenosti, je regulované společenskými normami, hodnotami a kulturními vzorci, jedná se o sociální strukturu</a:t>
            </a:r>
          </a:p>
          <a:p>
            <a:pPr>
              <a:buFontTx/>
              <a:buChar char="-"/>
            </a:pPr>
            <a:r>
              <a:rPr lang="cs-CZ" sz="2000" dirty="0" smtClean="0"/>
              <a:t>při formování já je důležitý jazyk a komunikace, hra(dětské hraní si na něco)</a:t>
            </a:r>
          </a:p>
          <a:p>
            <a:pPr>
              <a:buFontTx/>
              <a:buChar char="-"/>
            </a:pPr>
            <a:r>
              <a:rPr lang="cs-CZ" sz="2000" u="sng" dirty="0" smtClean="0"/>
              <a:t>„významní druzí</a:t>
            </a:r>
            <a:r>
              <a:rPr lang="cs-CZ" sz="2000" dirty="0" smtClean="0"/>
              <a:t>“ – ti, se kterými se důvěrně stýkáme, jejich postoje jsou pro formování identity podstatné (v dětství rodiče, další blízké osoby apod.)</a:t>
            </a:r>
          </a:p>
          <a:p>
            <a:pPr>
              <a:buFontTx/>
              <a:buChar char="-"/>
            </a:pPr>
            <a:r>
              <a:rPr lang="cs-CZ" sz="2000" dirty="0" smtClean="0"/>
              <a:t>učíme se interpretovat sociální prostřední, vžívat se do rolí druhých, předvídat jejich reakce a brát je v potaz při jednání (vidět sebe očima druhých, vnímat očekávání druhých),</a:t>
            </a:r>
          </a:p>
          <a:p>
            <a:pPr>
              <a:buFontTx/>
              <a:buChar char="-"/>
            </a:pPr>
            <a:r>
              <a:rPr lang="cs-CZ" sz="2000" dirty="0" smtClean="0"/>
              <a:t>později bereme v potaz i očekávání </a:t>
            </a:r>
            <a:r>
              <a:rPr lang="cs-CZ" sz="2000" u="sng" dirty="0" smtClean="0"/>
              <a:t>společnosti</a:t>
            </a:r>
            <a:r>
              <a:rPr lang="cs-CZ" sz="2000" dirty="0" smtClean="0"/>
              <a:t> jako celku– „zobecněný druhý“</a:t>
            </a:r>
          </a:p>
          <a:p>
            <a:pPr>
              <a:buFontTx/>
              <a:buChar char="-"/>
            </a:pPr>
            <a:endParaRPr lang="cs-CZ" sz="2000" dirty="0" smtClean="0"/>
          </a:p>
          <a:p>
            <a:pPr>
              <a:buFontTx/>
              <a:buChar char="-"/>
            </a:pPr>
            <a:endParaRPr lang="cs-CZ" sz="2000" dirty="0" smtClean="0"/>
          </a:p>
          <a:p>
            <a:pPr>
              <a:buFontTx/>
              <a:buChar char="-"/>
            </a:pPr>
            <a:endParaRPr lang="cs-CZ" sz="2000" dirty="0" smtClean="0"/>
          </a:p>
        </p:txBody>
      </p:sp>
      <p:pic>
        <p:nvPicPr>
          <p:cNvPr id="4" name="Obrázek 3" descr="George_Herbert_Me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332656"/>
            <a:ext cx="1750029" cy="21572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sociálních rolí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sz="2000" dirty="0" smtClean="0"/>
              <a:t>poznatky o očekávání sociálního prostředí zobecňujeme a bereme v potaz,  zvnitřňujeme si normy sociálního prostředí pro přijatelné chování, normami se pak řídíme i o samotě.</a:t>
            </a:r>
          </a:p>
          <a:p>
            <a:pPr>
              <a:buFontTx/>
              <a:buChar char="-"/>
            </a:pPr>
            <a:r>
              <a:rPr lang="cs-CZ" sz="2000" dirty="0" smtClean="0"/>
              <a:t>systém sociální kontroly založený na uznání</a:t>
            </a:r>
          </a:p>
          <a:p>
            <a:pPr>
              <a:buFontTx/>
              <a:buChar char="-"/>
            </a:pPr>
            <a:r>
              <a:rPr lang="cs-CZ" sz="2000" dirty="0" smtClean="0"/>
              <a:t>máme tolik „já“, kolik je skupin, na jejichž mínění a uznání nám záleží</a:t>
            </a:r>
          </a:p>
          <a:p>
            <a:pPr>
              <a:buFontTx/>
              <a:buChar char="-"/>
            </a:pPr>
            <a:r>
              <a:rPr lang="cs-CZ" sz="2000" dirty="0" smtClean="0"/>
              <a:t>pokud je to možné, své vztahy uspořádáváme tak, aby naši identitu upevňovaly</a:t>
            </a:r>
          </a:p>
          <a:p>
            <a:pPr>
              <a:buFontTx/>
              <a:buChar char="-"/>
            </a:pPr>
            <a:endParaRPr lang="cs-CZ" sz="2000" dirty="0" smtClean="0"/>
          </a:p>
          <a:p>
            <a:pPr>
              <a:buFontTx/>
              <a:buChar char="-"/>
            </a:pPr>
            <a:endParaRPr lang="cs-CZ" sz="20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sociálních rolí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sz="2000" dirty="0" smtClean="0"/>
              <a:t>Hraní rolí je většinou neplánované, automatické </a:t>
            </a:r>
          </a:p>
          <a:p>
            <a:pPr>
              <a:buFontTx/>
              <a:buChar char="-"/>
            </a:pPr>
            <a:r>
              <a:rPr lang="cs-CZ" sz="2000" dirty="0" smtClean="0"/>
              <a:t>Konzistentnost rolí?</a:t>
            </a:r>
          </a:p>
          <a:p>
            <a:pPr>
              <a:buFontTx/>
              <a:buChar char="-"/>
            </a:pPr>
            <a:r>
              <a:rPr lang="cs-CZ" sz="2000" dirty="0" smtClean="0"/>
              <a:t>v různých oblastech života můžeme mít vzájemně neslučitelné role, pozornost pak soustředíme jen na konkrétní identitu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000" dirty="0" smtClean="0"/>
              <a:t>Odpovězte na následující otázky, poté ve skupinách po </a:t>
            </a:r>
            <a:r>
              <a:rPr lang="cs-CZ" sz="2000" dirty="0" smtClean="0"/>
              <a:t>4 </a:t>
            </a:r>
            <a:r>
              <a:rPr lang="cs-CZ" sz="2000" dirty="0" smtClean="0"/>
              <a:t>proberte výsledky.</a:t>
            </a:r>
          </a:p>
          <a:p>
            <a:endParaRPr lang="cs-CZ" sz="2000" dirty="0" smtClean="0"/>
          </a:p>
          <a:p>
            <a:r>
              <a:rPr lang="cs-CZ" sz="2000" dirty="0" smtClean="0"/>
              <a:t>Jaké sociální role v životě zaujímáte? Napište si všechny role, které Vás napadnou.</a:t>
            </a:r>
          </a:p>
          <a:p>
            <a:pPr>
              <a:buNone/>
            </a:pPr>
            <a:endParaRPr lang="cs-CZ" sz="2000" dirty="0" smtClean="0"/>
          </a:p>
          <a:p>
            <a:r>
              <a:rPr lang="cs-CZ" sz="2000" dirty="0" smtClean="0"/>
              <a:t>Kolik rolí jste si napsali</a:t>
            </a:r>
            <a:r>
              <a:rPr lang="cs-CZ" sz="2000" dirty="0" smtClean="0"/>
              <a:t>?</a:t>
            </a:r>
          </a:p>
          <a:p>
            <a:endParaRPr lang="cs-CZ" sz="2000" dirty="0" smtClean="0"/>
          </a:p>
          <a:p>
            <a:r>
              <a:rPr lang="cs-CZ" sz="2000" dirty="0" smtClean="0"/>
              <a:t>Kdo ve </a:t>
            </a:r>
            <a:r>
              <a:rPr lang="cs-CZ" sz="2000" dirty="0" smtClean="0"/>
              <a:t>Vašem životě fungoval jako „významný druhý“?</a:t>
            </a:r>
          </a:p>
          <a:p>
            <a:pPr>
              <a:buNone/>
            </a:pPr>
            <a:r>
              <a:rPr lang="cs-CZ" sz="2000" dirty="0" smtClean="0"/>
              <a:t>Jakým způsobem?</a:t>
            </a:r>
          </a:p>
          <a:p>
            <a:endParaRPr lang="cs-CZ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dirty="0" smtClean="0"/>
              <a:t>Vyberte </a:t>
            </a:r>
            <a:r>
              <a:rPr lang="cs-CZ" sz="2000" dirty="0" smtClean="0"/>
              <a:t>si 3 role a ke každé napište: 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jaký máte scénář, příp. i kostým,</a:t>
            </a:r>
          </a:p>
          <a:p>
            <a:pPr>
              <a:buNone/>
            </a:pPr>
            <a:r>
              <a:rPr lang="cs-CZ" sz="2000" dirty="0" smtClean="0"/>
              <a:t>jak se v této roli typicky chováte, </a:t>
            </a:r>
          </a:p>
          <a:p>
            <a:pPr>
              <a:buNone/>
            </a:pPr>
            <a:r>
              <a:rPr lang="cs-CZ" sz="2000" dirty="0" smtClean="0"/>
              <a:t>jak mluvíte,</a:t>
            </a:r>
          </a:p>
          <a:p>
            <a:pPr>
              <a:buNone/>
            </a:pPr>
            <a:r>
              <a:rPr lang="cs-CZ" sz="2000" dirty="0" smtClean="0"/>
              <a:t>jak se v roli cítíte,</a:t>
            </a:r>
          </a:p>
          <a:p>
            <a:pPr>
              <a:buNone/>
            </a:pPr>
            <a:r>
              <a:rPr lang="cs-CZ" sz="2000" dirty="0" smtClean="0"/>
              <a:t>zda máte k roli zpětnou vazbu</a:t>
            </a:r>
            <a:r>
              <a:rPr lang="cs-CZ" sz="2000" dirty="0" smtClean="0"/>
              <a:t>.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Poté ve skupinách představte své role ostatním.</a:t>
            </a: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000" dirty="0" smtClean="0"/>
              <a:t>Rozdělte se na skupinky po 3 a rozdělte si mezi sebou konkrétní role (např. rodič, dítě a pedagog). </a:t>
            </a:r>
            <a:r>
              <a:rPr lang="cs-CZ" sz="2000" dirty="0" smtClean="0"/>
              <a:t>Přehrajte si mezi sebou scénku na zvolené téma (např.  </a:t>
            </a:r>
            <a:r>
              <a:rPr lang="cs-CZ" sz="2000" smtClean="0"/>
              <a:t>schůzka </a:t>
            </a:r>
            <a:r>
              <a:rPr lang="cs-CZ" sz="2000" dirty="0" smtClean="0"/>
              <a:t>ve škole).</a:t>
            </a:r>
          </a:p>
          <a:p>
            <a:pPr>
              <a:buNone/>
            </a:pPr>
            <a:r>
              <a:rPr lang="cs-CZ" sz="2000" dirty="0" smtClean="0"/>
              <a:t>Postupně se vystřídejte ve všech rolích.</a:t>
            </a:r>
          </a:p>
          <a:p>
            <a:pPr>
              <a:buNone/>
            </a:pPr>
            <a:endParaRPr lang="cs-CZ" sz="2000" dirty="0" smtClean="0"/>
          </a:p>
          <a:p>
            <a:r>
              <a:rPr lang="cs-CZ" sz="2000" dirty="0" smtClean="0"/>
              <a:t>Byl mezi rolemi rozdíl? </a:t>
            </a:r>
          </a:p>
          <a:p>
            <a:r>
              <a:rPr lang="cs-CZ" sz="2000" dirty="0" smtClean="0"/>
              <a:t>Jak jste se v nich cítili?</a:t>
            </a:r>
            <a:endParaRPr lang="cs-CZ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Berger, P. L. (2017). </a:t>
            </a:r>
            <a:r>
              <a:rPr lang="cs-CZ" sz="2000" i="1" dirty="0" smtClean="0"/>
              <a:t>Pozvání do sociologie. Humanistická perspektiva. </a:t>
            </a:r>
            <a:r>
              <a:rPr lang="cs-CZ" sz="2000" dirty="0" smtClean="0"/>
              <a:t>2. </a:t>
            </a:r>
            <a:r>
              <a:rPr lang="cs-CZ" sz="2000" dirty="0" err="1" smtClean="0"/>
              <a:t>vyd</a:t>
            </a:r>
            <a:r>
              <a:rPr lang="cs-CZ" sz="2000" dirty="0" smtClean="0"/>
              <a:t>. Brno: </a:t>
            </a:r>
            <a:r>
              <a:rPr lang="cs-CZ" sz="2000" dirty="0" err="1" smtClean="0"/>
              <a:t>Barrister</a:t>
            </a:r>
            <a:r>
              <a:rPr lang="cs-CZ" sz="2000" dirty="0" smtClean="0"/>
              <a:t> &amp; </a:t>
            </a:r>
            <a:r>
              <a:rPr lang="cs-CZ" sz="2000" dirty="0" err="1" smtClean="0"/>
              <a:t>Principal</a:t>
            </a:r>
            <a:r>
              <a:rPr lang="cs-CZ" sz="2000" dirty="0" smtClean="0"/>
              <a:t>.</a:t>
            </a:r>
          </a:p>
          <a:p>
            <a:r>
              <a:rPr lang="cs-CZ" sz="2000" dirty="0" err="1" smtClean="0"/>
              <a:t>Hayes</a:t>
            </a:r>
            <a:r>
              <a:rPr lang="cs-CZ" sz="2000" dirty="0" smtClean="0"/>
              <a:t>, N. (2013). </a:t>
            </a:r>
            <a:r>
              <a:rPr lang="cs-CZ" sz="2000" i="1" dirty="0" smtClean="0"/>
              <a:t>Základy sociální psychologie. </a:t>
            </a:r>
            <a:r>
              <a:rPr lang="cs-CZ" sz="2000" dirty="0" smtClean="0"/>
              <a:t>7. </a:t>
            </a:r>
            <a:r>
              <a:rPr lang="cs-CZ" sz="2000" dirty="0" err="1" smtClean="0"/>
              <a:t>vyd</a:t>
            </a:r>
            <a:r>
              <a:rPr lang="cs-CZ" sz="2000" dirty="0" smtClean="0"/>
              <a:t>. Praha: Portál.</a:t>
            </a:r>
          </a:p>
          <a:p>
            <a:r>
              <a:rPr lang="cs-CZ" sz="2000" dirty="0" err="1" smtClean="0"/>
              <a:t>Jandourek</a:t>
            </a:r>
            <a:r>
              <a:rPr lang="cs-CZ" sz="2000" dirty="0" smtClean="0"/>
              <a:t>, J. (2001). </a:t>
            </a:r>
            <a:r>
              <a:rPr lang="cs-CZ" sz="2000" i="1" dirty="0" smtClean="0"/>
              <a:t>Sociologický slovník.</a:t>
            </a:r>
            <a:r>
              <a:rPr lang="cs-CZ" sz="2000" dirty="0" smtClean="0"/>
              <a:t> Praha: Portál.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552</TotalTime>
  <Words>554</Words>
  <Application>Microsoft Office PowerPoint</Application>
  <PresentationFormat>Předvádění na obrazovce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Slunovrat</vt:lpstr>
      <vt:lpstr>TEORIE SOCIÁLNÍCH ROLÍ</vt:lpstr>
      <vt:lpstr>Teorie sociálních rolí</vt:lpstr>
      <vt:lpstr>Teorie sociálních rolí</vt:lpstr>
      <vt:lpstr>Teorie sociálních rolí</vt:lpstr>
      <vt:lpstr>Teorie sociálních rolí</vt:lpstr>
      <vt:lpstr>Cvičení</vt:lpstr>
      <vt:lpstr>Cvičení</vt:lpstr>
      <vt:lpstr>Cvičení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VÝZNAM IDENTITY PRO SOCIÁLNÍ PEDAGOGIKU</dc:title>
  <dc:creator>maruska</dc:creator>
  <cp:lastModifiedBy>maruska</cp:lastModifiedBy>
  <cp:revision>52</cp:revision>
  <dcterms:created xsi:type="dcterms:W3CDTF">2023-09-18T08:58:57Z</dcterms:created>
  <dcterms:modified xsi:type="dcterms:W3CDTF">2024-09-20T09:13:47Z</dcterms:modified>
</cp:coreProperties>
</file>