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4" r:id="rId4"/>
    <p:sldId id="260" r:id="rId5"/>
    <p:sldId id="265" r:id="rId6"/>
    <p:sldId id="261" r:id="rId7"/>
    <p:sldId id="262" r:id="rId8"/>
    <p:sldId id="266" r:id="rId9"/>
    <p:sldId id="267" r:id="rId10"/>
    <p:sldId id="268" r:id="rId11"/>
    <p:sldId id="269" r:id="rId12"/>
    <p:sldId id="270" r:id="rId13"/>
    <p:sldId id="271" r:id="rId14"/>
    <p:sldId id="25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4" name="Nadpis 13"/>
          <p:cNvSpPr>
            <a:spLocks noGrp="1"/>
          </p:cNvSpPr>
          <p:nvPr>
            <p:ph type="ctrTitle"/>
          </p:nvPr>
        </p:nvSpPr>
        <p:spPr>
          <a:xfrm>
            <a:off x="1432560" y="359898"/>
            <a:ext cx="7406640" cy="1472184"/>
          </a:xfrm>
        </p:spPr>
        <p:txBody>
          <a:bodyPr anchor="b"/>
          <a:lstStyle>
            <a:lvl1pPr algn="l">
              <a:defRPr/>
            </a:lvl1pPr>
            <a:extLst/>
          </a:lstStyle>
          <a:p>
            <a:r>
              <a:rPr kumimoji="0" lang="cs-CZ" smtClean="0"/>
              <a:t>Klepnutím lze upravit styl předlohy nadpisů.</a:t>
            </a:r>
            <a:endParaRPr kumimoji="0"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7" name="Zástupný symbol pro datum 6"/>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20" name="Zástupný symbol pro zápatí 19"/>
          <p:cNvSpPr>
            <a:spLocks noGrp="1"/>
          </p:cNvSpPr>
          <p:nvPr>
            <p:ph type="ftr" sz="quarter" idx="11"/>
          </p:nvPr>
        </p:nvSpPr>
        <p:spPr/>
        <p:txBody>
          <a:bodyPr/>
          <a:lstStyle>
            <a:extLst/>
          </a:lstStyle>
          <a:p>
            <a:endParaRPr lang="cs-CZ"/>
          </a:p>
        </p:txBody>
      </p:sp>
      <p:sp>
        <p:nvSpPr>
          <p:cNvPr id="10" name="Zástupný symbol pro číslo snímku 9"/>
          <p:cNvSpPr>
            <a:spLocks noGrp="1"/>
          </p:cNvSpPr>
          <p:nvPr>
            <p:ph type="sldNum" sz="quarter" idx="12"/>
          </p:nvPr>
        </p:nvSpPr>
        <p:spPr/>
        <p:txBody>
          <a:bodyPr/>
          <a:lstStyle>
            <a:extLst/>
          </a:lstStyle>
          <a:p>
            <a:fld id="{BFDF85BA-E63C-42AB-999C-C803DB6BEA5F}" type="slidenum">
              <a:rPr lang="cs-CZ" smtClean="0"/>
              <a:pPr/>
              <a:t>‹#›</a:t>
            </a:fld>
            <a:endParaRPr lang="cs-CZ"/>
          </a:p>
        </p:txBody>
      </p:sp>
      <p:sp>
        <p:nvSpPr>
          <p:cNvPr id="8"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Obdélní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BFDF85BA-E63C-42AB-999C-C803DB6BEA5F}" type="slidenum">
              <a:rPr lang="cs-CZ" smtClean="0"/>
              <a:pPr/>
              <a:t>‹#›</a:t>
            </a:fld>
            <a:endParaRPr lang="cs-CZ"/>
          </a:p>
        </p:txBody>
      </p:sp>
      <p:sp>
        <p:nvSpPr>
          <p:cNvPr id="10" name="Obdélní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nchor="ct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Obdélní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Zástupný symbol pro datum 1"/>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BFDF85BA-E63C-42AB-999C-C803DB6BEA5F}" type="slidenum">
              <a:rPr lang="cs-CZ" smtClean="0"/>
              <a:pPr/>
              <a:t>‹#›</a:t>
            </a:fld>
            <a:endParaRPr lang="cs-CZ"/>
          </a:p>
        </p:txBody>
      </p:sp>
      <p:sp>
        <p:nvSpPr>
          <p:cNvPr id="6" name="Obdélní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extLst/>
          </a:lstStyle>
          <a:p>
            <a:fld id="{E0F92CEE-7FF2-4BD1-ADB4-0A86643EA1D9}" type="datetimeFigureOut">
              <a:rPr lang="cs-CZ" smtClean="0"/>
              <a:pPr/>
              <a:t>15. 10. 2024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BFDF85BA-E63C-42AB-999C-C803DB6BEA5F}" type="slidenum">
              <a:rPr lang="cs-CZ" smtClean="0"/>
              <a:pPr/>
              <a:t>‹#›</a:t>
            </a:fld>
            <a:endParaRPr lang="cs-CZ"/>
          </a:p>
        </p:txBody>
      </p:sp>
      <p:sp>
        <p:nvSpPr>
          <p:cNvPr id="8" name="Obdélní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cs-CZ" smtClean="0"/>
              <a:t>Klepnutím na ikonu přidáte obrázek.</a:t>
            </a:r>
            <a:endParaRPr kumimoji="0" lang="en-US" dirty="0"/>
          </a:p>
        </p:txBody>
      </p:sp>
      <p:sp>
        <p:nvSpPr>
          <p:cNvPr id="9" name="Vývojový diagram: postup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Vývojový diagram: postup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ýseč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Obdélní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Zástupný symbol pro nadpis 4"/>
          <p:cNvSpPr>
            <a:spLocks noGrp="1"/>
          </p:cNvSpPr>
          <p:nvPr>
            <p:ph type="title"/>
          </p:nvPr>
        </p:nvSpPr>
        <p:spPr>
          <a:xfrm>
            <a:off x="1435608" y="274638"/>
            <a:ext cx="7498080" cy="1143000"/>
          </a:xfrm>
          <a:prstGeom prst="rect">
            <a:avLst/>
          </a:prstGeom>
        </p:spPr>
        <p:txBody>
          <a:bodyPr anchor="ctr">
            <a:normAutofit/>
          </a:bodyPr>
          <a:lstStyle>
            <a:extLst/>
          </a:lstStyle>
          <a:p>
            <a:r>
              <a:rPr kumimoji="0" lang="cs-CZ" smtClean="0"/>
              <a:t>Klepnutím lze upravit styl předlohy nadpisů.</a:t>
            </a:r>
            <a:endParaRPr kumimoji="0" lang="en-US"/>
          </a:p>
        </p:txBody>
      </p:sp>
      <p:sp>
        <p:nvSpPr>
          <p:cNvPr id="9" name="Zástupný symbol pro text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0F92CEE-7FF2-4BD1-ADB4-0A86643EA1D9}" type="datetimeFigureOut">
              <a:rPr lang="cs-CZ" smtClean="0"/>
              <a:pPr/>
              <a:t>15. 10. 2024</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cs-CZ"/>
          </a:p>
        </p:txBody>
      </p:sp>
      <p:sp>
        <p:nvSpPr>
          <p:cNvPr id="22" name="Zástupný symbol pro číslo snímk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FDF85BA-E63C-42AB-999C-C803DB6BEA5F}" type="slidenum">
              <a:rPr lang="cs-CZ" smtClean="0"/>
              <a:pPr/>
              <a:t>‹#›</a:t>
            </a:fld>
            <a:endParaRPr lang="cs-CZ"/>
          </a:p>
        </p:txBody>
      </p:sp>
      <p:sp>
        <p:nvSpPr>
          <p:cNvPr id="15" name="Obdélní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IRR7CwdHxUE&amp;t=36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Kzd6Ew3Tra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ZNÁMÉ SOCIÁLNÍ EXPERIMENTY</a:t>
            </a:r>
            <a:endParaRPr lang="cs-CZ" dirty="0"/>
          </a:p>
        </p:txBody>
      </p:sp>
      <p:sp>
        <p:nvSpPr>
          <p:cNvPr id="3" name="Podnadpis 2"/>
          <p:cNvSpPr>
            <a:spLocks noGrp="1"/>
          </p:cNvSpPr>
          <p:nvPr>
            <p:ph type="subTitle" idx="1"/>
          </p:nvPr>
        </p:nvSpPr>
        <p:spPr>
          <a:xfrm>
            <a:off x="1475656" y="3933056"/>
            <a:ext cx="7406640" cy="1752600"/>
          </a:xfrm>
        </p:spPr>
        <p:txBody>
          <a:bodyPr>
            <a:normAutofit lnSpcReduction="10000"/>
          </a:bodyPr>
          <a:lstStyle/>
          <a:p>
            <a:r>
              <a:rPr lang="cs-CZ" b="1" dirty="0" smtClean="0"/>
              <a:t>Pedagogická a sociálně psychologická východiska práce se sociálními skupinami</a:t>
            </a:r>
          </a:p>
          <a:p>
            <a:endParaRPr lang="cs-CZ" dirty="0" smtClean="0"/>
          </a:p>
          <a:p>
            <a:r>
              <a:rPr lang="cs-CZ" dirty="0" smtClean="0"/>
              <a:t>Mgr. Marie Kovářová, </a:t>
            </a:r>
            <a:r>
              <a:rPr lang="cs-CZ" dirty="0" err="1" smtClean="0"/>
              <a:t>Ph.D</a:t>
            </a:r>
            <a:r>
              <a:rPr lang="cs-CZ" dirty="0" smtClean="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Deindividuace</a:t>
            </a:r>
            <a:endParaRPr lang="cs-CZ" dirty="0"/>
          </a:p>
        </p:txBody>
      </p:sp>
      <p:sp>
        <p:nvSpPr>
          <p:cNvPr id="3" name="Zástupný symbol pro obsah 2"/>
          <p:cNvSpPr>
            <a:spLocks noGrp="1"/>
          </p:cNvSpPr>
          <p:nvPr>
            <p:ph idx="1"/>
          </p:nvPr>
        </p:nvSpPr>
        <p:spPr/>
        <p:txBody>
          <a:bodyPr>
            <a:normAutofit lnSpcReduction="10000"/>
          </a:bodyPr>
          <a:lstStyle/>
          <a:p>
            <a:pPr>
              <a:buNone/>
            </a:pPr>
            <a:r>
              <a:rPr lang="cs-CZ" sz="1800" b="1" dirty="0" err="1" smtClean="0"/>
              <a:t>Deindividuace</a:t>
            </a:r>
            <a:r>
              <a:rPr lang="cs-CZ" sz="1800" dirty="0" smtClean="0"/>
              <a:t> = pocit ztráty osobní identity a splynutí se skupinou. Člověk nedokáže plně kontrolovat své chování, je oslabena rozumová kontrola a orientace v pravidlech.  Je větší pravděpodobnost, že bude reagovat extrémně (např. agresivně) a porušovat pravidla.</a:t>
            </a:r>
          </a:p>
          <a:p>
            <a:pPr>
              <a:buNone/>
            </a:pPr>
            <a:endParaRPr lang="cs-CZ" sz="1800" dirty="0" smtClean="0"/>
          </a:p>
          <a:p>
            <a:pPr>
              <a:buNone/>
            </a:pPr>
            <a:r>
              <a:rPr lang="cs-CZ" sz="1800" b="1" dirty="0" err="1" smtClean="0"/>
              <a:t>Philip</a:t>
            </a:r>
            <a:r>
              <a:rPr lang="cs-CZ" sz="1800" b="1" dirty="0" smtClean="0"/>
              <a:t> </a:t>
            </a:r>
            <a:r>
              <a:rPr lang="cs-CZ" sz="1800" b="1" dirty="0" err="1" smtClean="0"/>
              <a:t>Zimbardo</a:t>
            </a:r>
            <a:r>
              <a:rPr lang="cs-CZ" sz="1800" b="1" dirty="0" smtClean="0"/>
              <a:t> (1971): </a:t>
            </a:r>
            <a:r>
              <a:rPr lang="cs-CZ" sz="1800" b="1" dirty="0" err="1" smtClean="0"/>
              <a:t>Standfordský</a:t>
            </a:r>
            <a:r>
              <a:rPr lang="cs-CZ" sz="1800" b="1" dirty="0" smtClean="0"/>
              <a:t> vězeňský experiment</a:t>
            </a:r>
          </a:p>
          <a:p>
            <a:pPr>
              <a:buFontTx/>
              <a:buChar char="-"/>
            </a:pPr>
            <a:r>
              <a:rPr lang="cs-CZ" sz="1800" dirty="0" smtClean="0"/>
              <a:t>Zkoumat psychologii uvěznění, po dobu 14 dní, dobrovolníci (studenti) náhodně rozděleni na vězně a dozorce, co nejvěrněji simulovat uvěznění a vězeňské prostředí</a:t>
            </a:r>
          </a:p>
          <a:p>
            <a:pPr>
              <a:buFontTx/>
              <a:buChar char="-"/>
            </a:pPr>
            <a:r>
              <a:rPr lang="cs-CZ" sz="1800" dirty="0" smtClean="0"/>
              <a:t>Vybráno 21 mužů, dle testů osobnosti citově stabilních, vyzrálých, dodržujících zákony</a:t>
            </a:r>
          </a:p>
          <a:p>
            <a:pPr>
              <a:buFontTx/>
              <a:buChar char="-"/>
            </a:pPr>
            <a:r>
              <a:rPr lang="cs-CZ" sz="1800" dirty="0" smtClean="0"/>
              <a:t>Vězni zajati policií,  pouta, odvedeni do vězení, svlečeni, prohledáni, odvšiveni, vězeňské uniformy, své číslo</a:t>
            </a:r>
          </a:p>
          <a:p>
            <a:pPr>
              <a:buFontTx/>
              <a:buChar char="-"/>
            </a:pPr>
            <a:r>
              <a:rPr lang="cs-CZ" sz="1800" dirty="0" smtClean="0"/>
              <a:t>Dozorci dostali uniformu, brýle, obušky, pouta, píšťalky a klíče od cel, měli ve vězení udržovat pořádek (seznam pravidel např. jíst ve stanovenou dobu, při jídle dodržovat klid), mohli si vymyslet vlastní metody, jak vězení řídit, při porušení mohl přijít trest.</a:t>
            </a:r>
          </a:p>
          <a:p>
            <a:pPr>
              <a:buNone/>
            </a:pPr>
            <a:endParaRPr lang="cs-CZ" sz="1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Deindividuace</a:t>
            </a:r>
            <a:endParaRPr lang="cs-CZ" dirty="0"/>
          </a:p>
        </p:txBody>
      </p:sp>
      <p:pic>
        <p:nvPicPr>
          <p:cNvPr id="4" name="Zástupný symbol pro obsah 3" descr="SPE1971_prisoner_lineup.jpg"/>
          <p:cNvPicPr>
            <a:picLocks noGrp="1" noChangeAspect="1"/>
          </p:cNvPicPr>
          <p:nvPr>
            <p:ph idx="1"/>
          </p:nvPr>
        </p:nvPicPr>
        <p:blipFill>
          <a:blip r:embed="rId2" cstate="print"/>
          <a:stretch>
            <a:fillRect/>
          </a:stretch>
        </p:blipFill>
        <p:spPr>
          <a:xfrm>
            <a:off x="5220072" y="1700808"/>
            <a:ext cx="2095500" cy="1238250"/>
          </a:xfrm>
        </p:spPr>
      </p:pic>
      <p:pic>
        <p:nvPicPr>
          <p:cNvPr id="5" name="Obrázek 4" descr="SPE1971-arrest-of-prisoner-8612.jpg"/>
          <p:cNvPicPr>
            <a:picLocks noChangeAspect="1"/>
          </p:cNvPicPr>
          <p:nvPr/>
        </p:nvPicPr>
        <p:blipFill>
          <a:blip r:embed="rId3" cstate="print"/>
          <a:stretch>
            <a:fillRect/>
          </a:stretch>
        </p:blipFill>
        <p:spPr>
          <a:xfrm>
            <a:off x="1979712" y="1628800"/>
            <a:ext cx="2095500" cy="1238250"/>
          </a:xfrm>
          <a:prstGeom prst="rect">
            <a:avLst/>
          </a:prstGeom>
        </p:spPr>
      </p:pic>
      <p:pic>
        <p:nvPicPr>
          <p:cNvPr id="6" name="Obrázek 5" descr="SPE1971-guards_walking_in_SPE_yard.jpg"/>
          <p:cNvPicPr>
            <a:picLocks noChangeAspect="1"/>
          </p:cNvPicPr>
          <p:nvPr/>
        </p:nvPicPr>
        <p:blipFill>
          <a:blip r:embed="rId4" cstate="print"/>
          <a:stretch>
            <a:fillRect/>
          </a:stretch>
        </p:blipFill>
        <p:spPr>
          <a:xfrm>
            <a:off x="2051720" y="3717032"/>
            <a:ext cx="2095500" cy="1238250"/>
          </a:xfrm>
          <a:prstGeom prst="rect">
            <a:avLst/>
          </a:prstGeom>
        </p:spPr>
      </p:pic>
      <p:pic>
        <p:nvPicPr>
          <p:cNvPr id="7" name="Obrázek 6" descr="SPE1971-prisoners_in_bed_in-cell.jpg"/>
          <p:cNvPicPr>
            <a:picLocks noChangeAspect="1"/>
          </p:cNvPicPr>
          <p:nvPr/>
        </p:nvPicPr>
        <p:blipFill>
          <a:blip r:embed="rId5" cstate="print"/>
          <a:stretch>
            <a:fillRect/>
          </a:stretch>
        </p:blipFill>
        <p:spPr>
          <a:xfrm>
            <a:off x="5220072" y="3717032"/>
            <a:ext cx="2095500" cy="123825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Deindividuace</a:t>
            </a:r>
            <a:endParaRPr lang="cs-CZ" dirty="0"/>
          </a:p>
        </p:txBody>
      </p:sp>
      <p:sp>
        <p:nvSpPr>
          <p:cNvPr id="3" name="Zástupný symbol pro obsah 2"/>
          <p:cNvSpPr>
            <a:spLocks noGrp="1"/>
          </p:cNvSpPr>
          <p:nvPr>
            <p:ph idx="1"/>
          </p:nvPr>
        </p:nvSpPr>
        <p:spPr/>
        <p:txBody>
          <a:bodyPr>
            <a:normAutofit/>
          </a:bodyPr>
          <a:lstStyle/>
          <a:p>
            <a:pPr>
              <a:buNone/>
            </a:pPr>
            <a:r>
              <a:rPr lang="cs-CZ" sz="1800" dirty="0" smtClean="0"/>
              <a:t>Vězni se měli oslovovat identifikačními čísly a dozorci „pane žalářní důstojníku“.</a:t>
            </a:r>
          </a:p>
          <a:p>
            <a:pPr>
              <a:buNone/>
            </a:pPr>
            <a:r>
              <a:rPr lang="cs-CZ" sz="1800" dirty="0" smtClean="0"/>
              <a:t>Dozorci se na vězně začali dívat jako na podřadné a nebezpečné, vězni považovali dozorce za tyrany.</a:t>
            </a:r>
          </a:p>
          <a:p>
            <a:pPr>
              <a:buNone/>
            </a:pPr>
            <a:r>
              <a:rPr lang="cs-CZ" sz="1800" dirty="0" smtClean="0"/>
              <a:t>Brzy povstání vězňů, zabarikádovali se na celách, roztrhali svá čísla. Dozorci je postříkali </a:t>
            </a:r>
            <a:r>
              <a:rPr lang="cs-CZ" sz="1800" dirty="0" err="1" smtClean="0"/>
              <a:t>hasičákem</a:t>
            </a:r>
            <a:r>
              <a:rPr lang="cs-CZ" sz="1800" dirty="0" smtClean="0"/>
              <a:t>,  svlékli je, odnesli jim postele.  </a:t>
            </a:r>
          </a:p>
          <a:p>
            <a:pPr>
              <a:buNone/>
            </a:pPr>
            <a:r>
              <a:rPr lang="cs-CZ" sz="1800" dirty="0" smtClean="0"/>
              <a:t>Dozorci pak vymýšleli nová pravidla, noční buzení a sčítání, nesmyslné úkoly.</a:t>
            </a:r>
          </a:p>
          <a:p>
            <a:pPr>
              <a:buNone/>
            </a:pPr>
            <a:endParaRPr lang="cs-CZ" sz="1800" dirty="0" smtClean="0"/>
          </a:p>
          <a:p>
            <a:pPr>
              <a:buNone/>
            </a:pPr>
            <a:endParaRPr lang="cs-CZ" sz="1800" dirty="0" smtClean="0"/>
          </a:p>
          <a:p>
            <a:pPr>
              <a:buNone/>
            </a:pPr>
            <a:r>
              <a:rPr lang="en-US" sz="1800" dirty="0" smtClean="0">
                <a:hlinkClick r:id="rId2"/>
              </a:rPr>
              <a:t>The Stanford Prison Experiment Was One of the Most Disturbing Studies Ever (youtube.com)</a:t>
            </a:r>
            <a:endParaRPr lang="cs-CZ" sz="1800" dirty="0" smtClean="0"/>
          </a:p>
          <a:p>
            <a:pPr>
              <a:buNone/>
            </a:pPr>
            <a:endParaRPr lang="cs-CZ" sz="1800" dirty="0" smtClean="0"/>
          </a:p>
          <a:p>
            <a:pPr>
              <a:buNone/>
            </a:pPr>
            <a:r>
              <a:rPr lang="cs-CZ" sz="1800" dirty="0" smtClean="0"/>
              <a:t>Etika!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a:t>
            </a:r>
            <a:endParaRPr lang="cs-CZ" dirty="0"/>
          </a:p>
        </p:txBody>
      </p:sp>
      <p:sp>
        <p:nvSpPr>
          <p:cNvPr id="3" name="Zástupný symbol pro obsah 2"/>
          <p:cNvSpPr>
            <a:spLocks noGrp="1"/>
          </p:cNvSpPr>
          <p:nvPr>
            <p:ph idx="1"/>
          </p:nvPr>
        </p:nvSpPr>
        <p:spPr/>
        <p:txBody>
          <a:bodyPr>
            <a:normAutofit/>
          </a:bodyPr>
          <a:lstStyle/>
          <a:p>
            <a:r>
              <a:rPr lang="cs-CZ" sz="2000" dirty="0" smtClean="0"/>
              <a:t>Ve skupinkách po </a:t>
            </a:r>
            <a:r>
              <a:rPr lang="cs-CZ" sz="2000" dirty="0" smtClean="0"/>
              <a:t>4 </a:t>
            </a:r>
            <a:r>
              <a:rPr lang="cs-CZ" sz="2000" dirty="0" smtClean="0"/>
              <a:t>proberte následující otázky:</a:t>
            </a:r>
          </a:p>
          <a:p>
            <a:endParaRPr lang="cs-CZ" sz="2000" dirty="0" smtClean="0"/>
          </a:p>
          <a:p>
            <a:pPr>
              <a:buNone/>
            </a:pPr>
            <a:r>
              <a:rPr lang="cs-CZ" sz="2000" dirty="0" smtClean="0"/>
              <a:t>Jaké ve Vás experiment zanechal pocity?</a:t>
            </a:r>
          </a:p>
          <a:p>
            <a:pPr>
              <a:buNone/>
            </a:pPr>
            <a:endParaRPr lang="cs-CZ" sz="2000" dirty="0" smtClean="0"/>
          </a:p>
          <a:p>
            <a:pPr>
              <a:buNone/>
            </a:pPr>
            <a:r>
              <a:rPr lang="cs-CZ" sz="2000" dirty="0" smtClean="0"/>
              <a:t>Setkali jste se někdy s tím, že u Vás nebo někoho jiného došlo k „</a:t>
            </a:r>
            <a:r>
              <a:rPr lang="cs-CZ" sz="2000" dirty="0" err="1" smtClean="0"/>
              <a:t>deindividuaci</a:t>
            </a:r>
            <a:r>
              <a:rPr lang="cs-CZ" sz="2000" dirty="0" smtClean="0"/>
              <a:t>“, choval se např. násilně nebo extrémněji než obvykle?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Použitá literatura</a:t>
            </a:r>
            <a:endParaRPr lang="cs-CZ" dirty="0"/>
          </a:p>
        </p:txBody>
      </p:sp>
      <p:sp>
        <p:nvSpPr>
          <p:cNvPr id="3" name="Zástupný symbol pro obsah 2"/>
          <p:cNvSpPr>
            <a:spLocks noGrp="1"/>
          </p:cNvSpPr>
          <p:nvPr>
            <p:ph idx="1"/>
          </p:nvPr>
        </p:nvSpPr>
        <p:spPr/>
        <p:txBody>
          <a:bodyPr/>
          <a:lstStyle/>
          <a:p>
            <a:r>
              <a:rPr lang="cs-CZ" sz="2000" dirty="0" err="1" smtClean="0"/>
              <a:t>Hewstone</a:t>
            </a:r>
            <a:r>
              <a:rPr lang="cs-CZ" sz="2000" dirty="0" smtClean="0"/>
              <a:t>, M. &amp; </a:t>
            </a:r>
            <a:r>
              <a:rPr lang="cs-CZ" sz="2000" dirty="0" err="1" smtClean="0"/>
              <a:t>Stroebe</a:t>
            </a:r>
            <a:r>
              <a:rPr lang="cs-CZ" sz="2000" dirty="0" smtClean="0"/>
              <a:t>, W. (2006). </a:t>
            </a:r>
            <a:r>
              <a:rPr lang="cs-CZ" sz="2000" i="1" dirty="0" smtClean="0"/>
              <a:t>Sociální psychologie. </a:t>
            </a:r>
            <a:r>
              <a:rPr lang="cs-CZ" sz="2000" dirty="0" smtClean="0"/>
              <a:t>Praha: Portál.</a:t>
            </a:r>
          </a:p>
          <a:p>
            <a:r>
              <a:rPr lang="cs-CZ" sz="2000" dirty="0" err="1" smtClean="0"/>
              <a:t>Hunt</a:t>
            </a:r>
            <a:r>
              <a:rPr lang="cs-CZ" sz="2000" dirty="0" smtClean="0"/>
              <a:t>, M. (2000). </a:t>
            </a:r>
            <a:r>
              <a:rPr lang="cs-CZ" sz="2000" i="1" dirty="0" smtClean="0"/>
              <a:t>Dějiny psychologie. </a:t>
            </a:r>
            <a:r>
              <a:rPr lang="cs-CZ" sz="2000" smtClean="0"/>
              <a:t>Praha: Portál. </a:t>
            </a:r>
            <a:endParaRPr lang="cs-CZ" sz="2000" dirty="0" smtClean="0"/>
          </a:p>
          <a:p>
            <a:r>
              <a:rPr lang="cs-CZ" sz="2000" dirty="0" err="1" smtClean="0"/>
              <a:t>Milgram</a:t>
            </a:r>
            <a:r>
              <a:rPr lang="cs-CZ" sz="2000" dirty="0" smtClean="0"/>
              <a:t>, S. (2017). </a:t>
            </a:r>
            <a:r>
              <a:rPr lang="cs-CZ" sz="2000" i="1" dirty="0" smtClean="0"/>
              <a:t>Poslušnost vůči autoritě: Experiment, který zpochybnil lidskou přirozenost. </a:t>
            </a:r>
            <a:r>
              <a:rPr lang="cs-CZ" sz="2000" dirty="0" smtClean="0"/>
              <a:t>Praha: Portál.</a:t>
            </a:r>
          </a:p>
          <a:p>
            <a:r>
              <a:rPr lang="cs-CZ" sz="2000" dirty="0" err="1" smtClean="0"/>
              <a:t>Myers</a:t>
            </a:r>
            <a:r>
              <a:rPr lang="cs-CZ" sz="2000" dirty="0" smtClean="0"/>
              <a:t>, D.G. (2016). </a:t>
            </a:r>
            <a:r>
              <a:rPr lang="cs-CZ" sz="2000" i="1" dirty="0" smtClean="0"/>
              <a:t>Sociální psychologie. </a:t>
            </a:r>
            <a:r>
              <a:rPr lang="cs-CZ" sz="2000" dirty="0" smtClean="0"/>
              <a:t>Brno: </a:t>
            </a:r>
            <a:r>
              <a:rPr lang="cs-CZ" sz="2000" dirty="0" err="1" smtClean="0"/>
              <a:t>Edika</a:t>
            </a:r>
            <a:r>
              <a:rPr lang="cs-CZ" sz="2000" dirty="0" smtClean="0"/>
              <a:t>.</a:t>
            </a:r>
          </a:p>
          <a:p>
            <a:r>
              <a:rPr lang="cs-CZ" sz="2000" dirty="0" err="1" smtClean="0"/>
              <a:t>Slaměník</a:t>
            </a:r>
            <a:r>
              <a:rPr lang="cs-CZ" sz="2000" dirty="0" smtClean="0"/>
              <a:t>, I. (2019). </a:t>
            </a:r>
            <a:r>
              <a:rPr lang="cs-CZ" sz="2000" i="1" dirty="0" smtClean="0"/>
              <a:t>Konformita.</a:t>
            </a:r>
            <a:r>
              <a:rPr lang="cs-CZ" sz="2000" dirty="0" smtClean="0"/>
              <a:t> In Výrost, J., </a:t>
            </a:r>
            <a:r>
              <a:rPr lang="cs-CZ" sz="2000" dirty="0" err="1" smtClean="0"/>
              <a:t>Slaměník</a:t>
            </a:r>
            <a:r>
              <a:rPr lang="cs-CZ" sz="2000" dirty="0" smtClean="0"/>
              <a:t>, I. &amp; </a:t>
            </a:r>
            <a:r>
              <a:rPr lang="cs-CZ" sz="2000" dirty="0" err="1" smtClean="0"/>
              <a:t>Sollárová</a:t>
            </a:r>
            <a:r>
              <a:rPr lang="cs-CZ" sz="2000" dirty="0" smtClean="0"/>
              <a:t> E. (</a:t>
            </a:r>
            <a:r>
              <a:rPr lang="cs-CZ" sz="2000" dirty="0" err="1" smtClean="0"/>
              <a:t>Eds</a:t>
            </a:r>
            <a:r>
              <a:rPr lang="cs-CZ" sz="2000" dirty="0" smtClean="0"/>
              <a:t>.): Sociální psychologie. Praha: </a:t>
            </a:r>
            <a:r>
              <a:rPr lang="cs-CZ" sz="2000" dirty="0" err="1" smtClean="0"/>
              <a:t>Grada</a:t>
            </a:r>
            <a:r>
              <a:rPr lang="cs-CZ" sz="2000" dirty="0" smtClean="0"/>
              <a:t>.</a:t>
            </a:r>
          </a:p>
          <a:p>
            <a:r>
              <a:rPr lang="cs-CZ" sz="2000" dirty="0" err="1" smtClean="0"/>
              <a:t>Zimbardo</a:t>
            </a:r>
            <a:r>
              <a:rPr lang="cs-CZ" sz="2000" dirty="0" smtClean="0"/>
              <a:t>, P. (2014). </a:t>
            </a:r>
            <a:r>
              <a:rPr lang="cs-CZ" sz="2000" i="1" dirty="0" err="1" smtClean="0"/>
              <a:t>Luciferův</a:t>
            </a:r>
            <a:r>
              <a:rPr lang="cs-CZ" sz="2000" i="1" dirty="0" smtClean="0"/>
              <a:t> efekt: Jak se z dobrých lidí stávají lidé zlí. </a:t>
            </a:r>
            <a:r>
              <a:rPr lang="cs-CZ" sz="2000" dirty="0" smtClean="0"/>
              <a:t>Praha: Academia.</a:t>
            </a:r>
          </a:p>
          <a:p>
            <a:endParaRPr lang="cs-CZ" sz="2000" dirty="0" smtClean="0"/>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konformita</a:t>
            </a:r>
            <a:endParaRPr lang="cs-CZ" dirty="0"/>
          </a:p>
        </p:txBody>
      </p:sp>
      <p:sp>
        <p:nvSpPr>
          <p:cNvPr id="3" name="Zástupný symbol pro obsah 2"/>
          <p:cNvSpPr>
            <a:spLocks noGrp="1"/>
          </p:cNvSpPr>
          <p:nvPr>
            <p:ph idx="1"/>
          </p:nvPr>
        </p:nvSpPr>
        <p:spPr/>
        <p:txBody>
          <a:bodyPr>
            <a:normAutofit/>
          </a:bodyPr>
          <a:lstStyle/>
          <a:p>
            <a:pPr>
              <a:buNone/>
            </a:pPr>
            <a:r>
              <a:rPr lang="cs-CZ" sz="2000" b="1" dirty="0" smtClean="0"/>
              <a:t>Konformita</a:t>
            </a:r>
            <a:r>
              <a:rPr lang="cs-CZ" sz="2000" dirty="0" smtClean="0"/>
              <a:t> = změna v chování nebo přesvědčení, která je výsledkem skutečného nebo domnělého nátlaku ze strany skupiny.</a:t>
            </a:r>
          </a:p>
          <a:p>
            <a:pPr>
              <a:buFontTx/>
              <a:buChar char="-"/>
            </a:pPr>
            <a:r>
              <a:rPr lang="cs-CZ" sz="2000" dirty="0" smtClean="0"/>
              <a:t>rozlišuje se </a:t>
            </a:r>
            <a:r>
              <a:rPr lang="cs-CZ" sz="2000" u="sng" dirty="0" smtClean="0"/>
              <a:t>vyhovění</a:t>
            </a:r>
            <a:r>
              <a:rPr lang="cs-CZ" sz="2000" dirty="0" smtClean="0"/>
              <a:t> (vnitřně nesouhlasím, ale navenek souhlasím většinou s cílem získat odměnu nebo vyhnout se trestu) </a:t>
            </a:r>
            <a:r>
              <a:rPr lang="cs-CZ" sz="2000" u="sng" dirty="0" smtClean="0"/>
              <a:t>a přijetí </a:t>
            </a:r>
            <a:r>
              <a:rPr lang="cs-CZ" sz="2000" dirty="0" smtClean="0"/>
              <a:t>(se skupinou souhlasím i vnitřně).</a:t>
            </a:r>
          </a:p>
          <a:p>
            <a:pPr>
              <a:buFontTx/>
              <a:buChar char="-"/>
            </a:pPr>
            <a:endParaRPr lang="cs-CZ" sz="2000" dirty="0" smtClean="0"/>
          </a:p>
          <a:p>
            <a:pPr>
              <a:buNone/>
            </a:pPr>
            <a:r>
              <a:rPr lang="cs-CZ" sz="2000" b="1" dirty="0" err="1" smtClean="0"/>
              <a:t>Solomon</a:t>
            </a:r>
            <a:r>
              <a:rPr lang="cs-CZ" sz="2000" b="1" dirty="0" smtClean="0"/>
              <a:t> </a:t>
            </a:r>
            <a:r>
              <a:rPr lang="cs-CZ" sz="2000" b="1" dirty="0" err="1" smtClean="0"/>
              <a:t>Asch</a:t>
            </a:r>
            <a:r>
              <a:rPr lang="cs-CZ" sz="2000" b="1" dirty="0" smtClean="0"/>
              <a:t> (1951)</a:t>
            </a:r>
          </a:p>
          <a:p>
            <a:pPr>
              <a:buNone/>
            </a:pPr>
            <a:r>
              <a:rPr lang="cs-CZ" sz="1800" b="1" dirty="0" smtClean="0"/>
              <a:t>- </a:t>
            </a:r>
            <a:r>
              <a:rPr lang="cs-CZ" sz="1800" dirty="0" smtClean="0"/>
              <a:t>7 studentů u stolu; úkol poznat, která </a:t>
            </a:r>
            <a:endParaRPr lang="cs-CZ" sz="1800" b="1" dirty="0" smtClean="0"/>
          </a:p>
          <a:p>
            <a:pPr>
              <a:buNone/>
            </a:pPr>
            <a:r>
              <a:rPr lang="cs-CZ" sz="1800" dirty="0" smtClean="0"/>
              <a:t>čára je stejné délky jako vzor, jediný skutečný</a:t>
            </a:r>
            <a:br>
              <a:rPr lang="cs-CZ" sz="1800" dirty="0" smtClean="0"/>
            </a:br>
            <a:r>
              <a:rPr lang="cs-CZ" sz="1800" dirty="0" smtClean="0"/>
              <a:t>účastník byl 6. v pořadí, po neutrálních</a:t>
            </a:r>
            <a:br>
              <a:rPr lang="cs-CZ" sz="1800" dirty="0" smtClean="0"/>
            </a:br>
            <a:r>
              <a:rPr lang="cs-CZ" sz="1800" dirty="0" smtClean="0"/>
              <a:t>odpovědích přišly špatné odpovědi,</a:t>
            </a:r>
            <a:br>
              <a:rPr lang="cs-CZ" sz="1800" dirty="0" smtClean="0"/>
            </a:br>
            <a:r>
              <a:rPr lang="cs-CZ" sz="1800" dirty="0" smtClean="0"/>
              <a:t>celkem 18 kol (z toho 12 kritických)</a:t>
            </a:r>
          </a:p>
        </p:txBody>
      </p:sp>
      <p:pic>
        <p:nvPicPr>
          <p:cNvPr id="4" name="Obrázek 3" descr="250px-Asch_experiment.png"/>
          <p:cNvPicPr>
            <a:picLocks noChangeAspect="1"/>
          </p:cNvPicPr>
          <p:nvPr/>
        </p:nvPicPr>
        <p:blipFill>
          <a:blip r:embed="rId2" cstate="print"/>
          <a:stretch>
            <a:fillRect/>
          </a:stretch>
        </p:blipFill>
        <p:spPr>
          <a:xfrm>
            <a:off x="5796136" y="3861048"/>
            <a:ext cx="2546624" cy="208823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konformita</a:t>
            </a:r>
            <a:endParaRPr lang="cs-CZ" dirty="0"/>
          </a:p>
        </p:txBody>
      </p:sp>
      <p:sp>
        <p:nvSpPr>
          <p:cNvPr id="3" name="Zástupný symbol pro obsah 2"/>
          <p:cNvSpPr>
            <a:spLocks noGrp="1"/>
          </p:cNvSpPr>
          <p:nvPr>
            <p:ph idx="1"/>
          </p:nvPr>
        </p:nvSpPr>
        <p:spPr/>
        <p:txBody>
          <a:bodyPr>
            <a:normAutofit/>
          </a:bodyPr>
          <a:lstStyle/>
          <a:p>
            <a:pPr>
              <a:buNone/>
            </a:pPr>
            <a:r>
              <a:rPr lang="cs-CZ" sz="1800" dirty="0" smtClean="0"/>
              <a:t>Účastníci chybovali v 37%  případech (v kontrolní skupině v 0,7 %), podlehnutí tlaku prožívali negativně, byli nervózní.</a:t>
            </a:r>
          </a:p>
          <a:p>
            <a:pPr>
              <a:buNone/>
            </a:pPr>
            <a:r>
              <a:rPr lang="cs-CZ" sz="1800" dirty="0" smtClean="0"/>
              <a:t>Modifikace:  stejný vliv vyvinula i 3-4 členná skupina;  naopak vliv klesl, pokud skupina nebyla jednotná. (5,5% chyb).</a:t>
            </a:r>
          </a:p>
          <a:p>
            <a:pPr>
              <a:buNone/>
            </a:pPr>
            <a:endParaRPr lang="cs-CZ" sz="1600" dirty="0" smtClean="0"/>
          </a:p>
          <a:p>
            <a:pPr>
              <a:buNone/>
            </a:pPr>
            <a:endParaRPr lang="cs-CZ" sz="2000" dirty="0" smtClean="0"/>
          </a:p>
          <a:p>
            <a:pPr>
              <a:buNone/>
            </a:pPr>
            <a:endParaRPr lang="cs-CZ" sz="2000" dirty="0" smtClean="0"/>
          </a:p>
          <a:p>
            <a:pPr>
              <a:buNone/>
            </a:pPr>
            <a:endParaRPr lang="cs-CZ" sz="2000" b="1" dirty="0" smtClean="0"/>
          </a:p>
          <a:p>
            <a:pPr>
              <a:buNone/>
            </a:pPr>
            <a:r>
              <a:rPr lang="cs-CZ" sz="1800" b="1" dirty="0" smtClean="0"/>
              <a:t>Vysvětlení:</a:t>
            </a:r>
          </a:p>
          <a:p>
            <a:pPr>
              <a:buNone/>
            </a:pPr>
            <a:r>
              <a:rPr lang="cs-CZ" sz="1800" dirty="0" smtClean="0"/>
              <a:t>Základem </a:t>
            </a:r>
            <a:r>
              <a:rPr lang="cs-CZ" sz="1800" dirty="0" err="1" smtClean="0"/>
              <a:t>komformity</a:t>
            </a:r>
            <a:r>
              <a:rPr lang="cs-CZ" sz="1800" dirty="0" smtClean="0"/>
              <a:t> jsou 2 potřeby: </a:t>
            </a:r>
            <a:r>
              <a:rPr lang="cs-CZ" sz="1800" u="sng" dirty="0" smtClean="0"/>
              <a:t>potřeba mít pravdu </a:t>
            </a:r>
            <a:r>
              <a:rPr lang="cs-CZ" sz="1800" dirty="0" smtClean="0"/>
              <a:t>(informační vliv, důvěřujeme úsudku druhých víc než svému, především v nových situacích),</a:t>
            </a:r>
            <a:br>
              <a:rPr lang="cs-CZ" sz="1800" dirty="0" smtClean="0"/>
            </a:br>
            <a:r>
              <a:rPr lang="cs-CZ" sz="1800" u="sng" dirty="0" smtClean="0"/>
              <a:t>potřeba být oblíbený </a:t>
            </a:r>
            <a:r>
              <a:rPr lang="cs-CZ" sz="1800" dirty="0" smtClean="0"/>
              <a:t>(normativní vliv, nechceme se vystavit nelibosti druhých, na druhých jsme závislí, chceme, aby nás měli rádi, období adolescence).</a:t>
            </a:r>
            <a:endParaRPr lang="cs-CZ" sz="1800" dirty="0"/>
          </a:p>
        </p:txBody>
      </p:sp>
      <p:pic>
        <p:nvPicPr>
          <p:cNvPr id="4" name="Obrázek 3" descr="Asch_conformity_1955.jpg"/>
          <p:cNvPicPr>
            <a:picLocks noChangeAspect="1"/>
          </p:cNvPicPr>
          <p:nvPr/>
        </p:nvPicPr>
        <p:blipFill>
          <a:blip r:embed="rId2" cstate="print"/>
          <a:stretch>
            <a:fillRect/>
          </a:stretch>
        </p:blipFill>
        <p:spPr>
          <a:xfrm>
            <a:off x="5364088" y="2564904"/>
            <a:ext cx="3364621" cy="172819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a:t>
            </a:r>
            <a:endParaRPr lang="cs-CZ" dirty="0"/>
          </a:p>
        </p:txBody>
      </p:sp>
      <p:sp>
        <p:nvSpPr>
          <p:cNvPr id="3" name="Zástupný symbol pro obsah 2"/>
          <p:cNvSpPr>
            <a:spLocks noGrp="1"/>
          </p:cNvSpPr>
          <p:nvPr>
            <p:ph idx="1"/>
          </p:nvPr>
        </p:nvSpPr>
        <p:spPr/>
        <p:txBody>
          <a:bodyPr>
            <a:normAutofit/>
          </a:bodyPr>
          <a:lstStyle/>
          <a:p>
            <a:r>
              <a:rPr lang="cs-CZ" sz="2000" dirty="0" smtClean="0"/>
              <a:t>Ve skupinkách po </a:t>
            </a:r>
            <a:r>
              <a:rPr lang="cs-CZ" sz="2000" dirty="0" smtClean="0"/>
              <a:t>4 </a:t>
            </a:r>
            <a:r>
              <a:rPr lang="cs-CZ" sz="2000" dirty="0" smtClean="0"/>
              <a:t>proberte následující otázky:</a:t>
            </a:r>
          </a:p>
          <a:p>
            <a:endParaRPr lang="cs-CZ" sz="2000" dirty="0" smtClean="0"/>
          </a:p>
          <a:p>
            <a:pPr>
              <a:buNone/>
            </a:pPr>
            <a:r>
              <a:rPr lang="cs-CZ" sz="2000" dirty="0" smtClean="0"/>
              <a:t>Dostali jste se někdy do situace, kdy jste podlehli skupinovému vlivu? O jakou situaci se jednalo?</a:t>
            </a:r>
          </a:p>
          <a:p>
            <a:pPr>
              <a:buNone/>
            </a:pPr>
            <a:endParaRPr lang="cs-CZ" sz="2000" dirty="0" smtClean="0"/>
          </a:p>
          <a:p>
            <a:pPr>
              <a:buNone/>
            </a:pPr>
            <a:r>
              <a:rPr lang="cs-CZ" sz="2000" dirty="0" smtClean="0"/>
              <a:t>Jaký může být příklad pozitivního a negativního vlivu konformity?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Poslušnost vůči autoritě</a:t>
            </a:r>
            <a:endParaRPr lang="cs-CZ" dirty="0"/>
          </a:p>
        </p:txBody>
      </p:sp>
      <p:sp>
        <p:nvSpPr>
          <p:cNvPr id="3" name="Zástupný symbol pro obsah 2"/>
          <p:cNvSpPr>
            <a:spLocks noGrp="1"/>
          </p:cNvSpPr>
          <p:nvPr>
            <p:ph idx="1"/>
          </p:nvPr>
        </p:nvSpPr>
        <p:spPr/>
        <p:txBody>
          <a:bodyPr>
            <a:normAutofit/>
          </a:bodyPr>
          <a:lstStyle/>
          <a:p>
            <a:pPr>
              <a:buNone/>
            </a:pPr>
            <a:r>
              <a:rPr lang="cs-CZ" sz="2000" b="1" dirty="0" err="1" smtClean="0"/>
              <a:t>Stanley</a:t>
            </a:r>
            <a:r>
              <a:rPr lang="cs-CZ" sz="2000" b="1" dirty="0" smtClean="0"/>
              <a:t> </a:t>
            </a:r>
            <a:r>
              <a:rPr lang="cs-CZ" sz="2000" b="1" dirty="0" err="1" smtClean="0"/>
              <a:t>Milgram</a:t>
            </a:r>
            <a:r>
              <a:rPr lang="cs-CZ" sz="2000" b="1" dirty="0" smtClean="0"/>
              <a:t> (1974)                      </a:t>
            </a:r>
          </a:p>
          <a:p>
            <a:pPr>
              <a:buFontTx/>
              <a:buChar char="-"/>
            </a:pPr>
            <a:r>
              <a:rPr lang="cs-CZ" sz="1800" dirty="0" smtClean="0"/>
              <a:t>inzerát hledající dobrovolníky pro výzkum zkoumající vliv trestu na učení na univerzitě </a:t>
            </a:r>
            <a:r>
              <a:rPr lang="cs-CZ" sz="1800" dirty="0" err="1" smtClean="0"/>
              <a:t>Yale</a:t>
            </a:r>
            <a:r>
              <a:rPr lang="cs-CZ" sz="1800" dirty="0" smtClean="0"/>
              <a:t/>
            </a:r>
            <a:br>
              <a:rPr lang="cs-CZ" sz="1800" dirty="0" smtClean="0"/>
            </a:br>
            <a:r>
              <a:rPr lang="cs-CZ" sz="1800" dirty="0" smtClean="0"/>
              <a:t>- výzkumník v bílém plášti,  druhý dobrovolník (přes 40 let, účetní, mírné povahy)</a:t>
            </a:r>
            <a:br>
              <a:rPr lang="cs-CZ" sz="1800" dirty="0" smtClean="0"/>
            </a:br>
            <a:r>
              <a:rPr lang="cs-CZ" sz="1800" dirty="0" smtClean="0"/>
              <a:t>- „náhodné“ rozlosování na učitele a žáka (učitel přečte dvojice slov,  poté zkouší:  první slovo + vybrat ze 4 možností to správné)</a:t>
            </a:r>
            <a:br>
              <a:rPr lang="cs-CZ" sz="1800" dirty="0" smtClean="0"/>
            </a:br>
            <a:r>
              <a:rPr lang="cs-CZ" sz="1800" dirty="0" smtClean="0"/>
              <a:t>- učitel dostane zkušební šok, </a:t>
            </a:r>
            <a:br>
              <a:rPr lang="cs-CZ" sz="1800" dirty="0" smtClean="0"/>
            </a:br>
            <a:r>
              <a:rPr lang="cs-CZ" sz="1800" dirty="0" smtClean="0"/>
              <a:t>žák odveden do vedlejší místnosti, </a:t>
            </a:r>
            <a:br>
              <a:rPr lang="cs-CZ" sz="1800" dirty="0" smtClean="0"/>
            </a:br>
            <a:r>
              <a:rPr lang="cs-CZ" sz="1800" dirty="0" smtClean="0"/>
              <a:t>připoután k židli, připevněny elektrody,</a:t>
            </a:r>
          </a:p>
          <a:p>
            <a:pPr>
              <a:buFontTx/>
              <a:buChar char="-"/>
            </a:pPr>
            <a:r>
              <a:rPr lang="cs-CZ" sz="1800" dirty="0" smtClean="0"/>
              <a:t>generátor šoků rozpětí 15 - 450 voltů po 15V,</a:t>
            </a:r>
            <a:br>
              <a:rPr lang="cs-CZ" sz="1800" dirty="0" smtClean="0"/>
            </a:br>
            <a:r>
              <a:rPr lang="cs-CZ" sz="1800" dirty="0" smtClean="0"/>
              <a:t>popisky slabý šok,  velmi silný šok,  nebezpečí:</a:t>
            </a:r>
            <a:br>
              <a:rPr lang="cs-CZ" sz="1800" dirty="0" smtClean="0"/>
            </a:br>
            <a:r>
              <a:rPr lang="cs-CZ" sz="1800" dirty="0" smtClean="0"/>
              <a:t>vážný šok, XXX</a:t>
            </a:r>
          </a:p>
        </p:txBody>
      </p:sp>
      <p:pic>
        <p:nvPicPr>
          <p:cNvPr id="4" name="Obrázek 3" descr="220px-Milgram_kísérlet.png"/>
          <p:cNvPicPr>
            <a:picLocks noChangeAspect="1"/>
          </p:cNvPicPr>
          <p:nvPr/>
        </p:nvPicPr>
        <p:blipFill>
          <a:blip r:embed="rId2" cstate="print"/>
          <a:stretch>
            <a:fillRect/>
          </a:stretch>
        </p:blipFill>
        <p:spPr>
          <a:xfrm>
            <a:off x="6444208" y="3573016"/>
            <a:ext cx="1851069" cy="234749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Poslušnost vůči autoritě</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sz="1600" dirty="0" smtClean="0"/>
              <a:t>Žák – při 75, 90, 105 V zamručí</a:t>
            </a:r>
            <a:br>
              <a:rPr lang="cs-CZ" sz="1600" dirty="0" smtClean="0"/>
            </a:br>
            <a:r>
              <a:rPr lang="cs-CZ" sz="1600" dirty="0" smtClean="0"/>
              <a:t>- 120 V křičí, že ho šoky bolí</a:t>
            </a:r>
            <a:r>
              <a:rPr lang="cs-CZ" sz="1600" dirty="0"/>
              <a:t/>
            </a:r>
            <a:br>
              <a:rPr lang="cs-CZ" sz="1600" dirty="0"/>
            </a:br>
            <a:r>
              <a:rPr lang="cs-CZ" sz="1600" dirty="0" smtClean="0"/>
              <a:t>- 150 V volá:  „experimentátore, nechte mě odejít, už v pokusu nechci být,  odmítám pokračovat“</a:t>
            </a:r>
            <a:br>
              <a:rPr lang="cs-CZ" sz="1600" dirty="0" smtClean="0"/>
            </a:br>
            <a:r>
              <a:rPr lang="cs-CZ" sz="1600" dirty="0" smtClean="0"/>
              <a:t>- 270 V křičí bolestí, dál prosí, ať ho nechají odejít</a:t>
            </a:r>
            <a:br>
              <a:rPr lang="cs-CZ" sz="1600" dirty="0" smtClean="0"/>
            </a:br>
            <a:r>
              <a:rPr lang="cs-CZ" sz="1600" dirty="0" smtClean="0"/>
              <a:t>- 300 a 315 V křičí, že odmítá odpovídat (žádná odpověď je špatná odpověď)</a:t>
            </a:r>
            <a:br>
              <a:rPr lang="cs-CZ" sz="1600" dirty="0" smtClean="0"/>
            </a:br>
            <a:r>
              <a:rPr lang="cs-CZ" sz="1600" dirty="0" smtClean="0"/>
              <a:t>- od 330 V ticho.</a:t>
            </a:r>
          </a:p>
          <a:p>
            <a:pPr>
              <a:buNone/>
            </a:pPr>
            <a:endParaRPr lang="cs-CZ" sz="1600" dirty="0" smtClean="0"/>
          </a:p>
          <a:p>
            <a:pPr>
              <a:buNone/>
            </a:pPr>
            <a:r>
              <a:rPr lang="cs-CZ" sz="1600" dirty="0" smtClean="0"/>
              <a:t>Experimentátor reaguje na dotazy a prosby učitele o ukončení experimentu těmito tvrzeními:</a:t>
            </a:r>
          </a:p>
          <a:p>
            <a:pPr>
              <a:buNone/>
            </a:pPr>
            <a:r>
              <a:rPr lang="cs-CZ" sz="1600" dirty="0" smtClean="0"/>
              <a:t>    - „prosím, pokračujte“</a:t>
            </a:r>
            <a:br>
              <a:rPr lang="cs-CZ" sz="1600" dirty="0" smtClean="0"/>
            </a:br>
            <a:r>
              <a:rPr lang="cs-CZ" sz="1600" dirty="0" smtClean="0"/>
              <a:t>- „experiment vyžaduje,  abyste pokračoval“</a:t>
            </a:r>
            <a:br>
              <a:rPr lang="cs-CZ" sz="1600" dirty="0" smtClean="0"/>
            </a:br>
            <a:r>
              <a:rPr lang="cs-CZ" sz="1600" dirty="0" smtClean="0"/>
              <a:t>- „je naprosto nezbytné, abyste pokračoval“</a:t>
            </a:r>
            <a:br>
              <a:rPr lang="cs-CZ" sz="1600" dirty="0" smtClean="0"/>
            </a:br>
            <a:r>
              <a:rPr lang="cs-CZ" sz="1600" dirty="0" smtClean="0"/>
              <a:t>- „nemáte na výběr, musíte pokračovat.“</a:t>
            </a:r>
          </a:p>
          <a:p>
            <a:pPr>
              <a:buNone/>
            </a:pPr>
            <a:r>
              <a:rPr lang="cs-CZ" sz="1600" dirty="0" smtClean="0"/>
              <a:t>Pokud i po poslední výzvě učitel odmítl pokračovat,  experiment skončil.</a:t>
            </a:r>
          </a:p>
          <a:p>
            <a:pPr>
              <a:buNone/>
            </a:pPr>
            <a:endParaRPr lang="cs-CZ" sz="1600" dirty="0" smtClean="0">
              <a:hlinkClick r:id="rId2"/>
            </a:endParaRPr>
          </a:p>
          <a:p>
            <a:pPr>
              <a:buNone/>
            </a:pPr>
            <a:r>
              <a:rPr lang="cs-CZ" sz="1600" dirty="0" err="1" smtClean="0">
                <a:hlinkClick r:id="rId2"/>
              </a:rPr>
              <a:t>Milgram</a:t>
            </a:r>
            <a:r>
              <a:rPr lang="cs-CZ" sz="1600" dirty="0" smtClean="0">
                <a:hlinkClick r:id="rId2"/>
              </a:rPr>
              <a:t> experiment 1963 – </a:t>
            </a:r>
            <a:r>
              <a:rPr lang="cs-CZ" sz="1600" dirty="0" err="1" smtClean="0">
                <a:hlinkClick r:id="rId2"/>
              </a:rPr>
              <a:t>YouTube</a:t>
            </a:r>
            <a:endParaRPr lang="cs-CZ" sz="1600" dirty="0" smtClean="0"/>
          </a:p>
          <a:p>
            <a:pPr>
              <a:buNone/>
            </a:pPr>
            <a:endParaRPr lang="cs-CZ" sz="1600" dirty="0" smtClean="0"/>
          </a:p>
          <a:p>
            <a:pPr>
              <a:buNone/>
            </a:pPr>
            <a:r>
              <a:rPr lang="cs-CZ" sz="1600" dirty="0" smtClean="0"/>
              <a:t>Kam myslíte, že učitelé maximálně zašli?</a:t>
            </a:r>
          </a:p>
          <a:p>
            <a:pPr>
              <a:buFontTx/>
              <a:buChar char="-"/>
            </a:pPr>
            <a:endParaRPr lang="cs-CZ" sz="1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Poslušnost vůči autoritě</a:t>
            </a:r>
            <a:endParaRPr lang="cs-CZ" dirty="0"/>
          </a:p>
        </p:txBody>
      </p:sp>
      <p:sp>
        <p:nvSpPr>
          <p:cNvPr id="3" name="Zástupný symbol pro obsah 2"/>
          <p:cNvSpPr>
            <a:spLocks noGrp="1"/>
          </p:cNvSpPr>
          <p:nvPr>
            <p:ph idx="1"/>
          </p:nvPr>
        </p:nvSpPr>
        <p:spPr/>
        <p:txBody>
          <a:bodyPr>
            <a:normAutofit/>
          </a:bodyPr>
          <a:lstStyle/>
          <a:p>
            <a:pPr>
              <a:buNone/>
            </a:pPr>
            <a:r>
              <a:rPr lang="cs-CZ" sz="1800" dirty="0" smtClean="0"/>
              <a:t>63% došlo až ke 450 V, průměrný nejvyšší šok byl 368 V.</a:t>
            </a:r>
          </a:p>
          <a:p>
            <a:pPr>
              <a:buNone/>
            </a:pPr>
            <a:r>
              <a:rPr lang="cs-CZ" sz="1800" dirty="0" smtClean="0"/>
              <a:t>Účastníci zažívali silné napětí</a:t>
            </a:r>
          </a:p>
          <a:p>
            <a:pPr>
              <a:buNone/>
            </a:pPr>
            <a:endParaRPr lang="cs-CZ" sz="1800" dirty="0" smtClean="0"/>
          </a:p>
          <a:p>
            <a:pPr>
              <a:buNone/>
            </a:pPr>
            <a:r>
              <a:rPr lang="cs-CZ" sz="1800" b="1" dirty="0" smtClean="0"/>
              <a:t>Modifikace:</a:t>
            </a:r>
            <a:r>
              <a:rPr lang="cs-CZ" sz="1800" dirty="0" smtClean="0"/>
              <a:t> vzdálenost (učitel a žák ve stejné místnosti – 40% došlo ke 450V), </a:t>
            </a:r>
          </a:p>
          <a:p>
            <a:pPr>
              <a:buNone/>
            </a:pPr>
            <a:r>
              <a:rPr lang="cs-CZ" sz="1800" dirty="0" smtClean="0"/>
              <a:t>blízkost autority (experimentátor odešel nebo byl nahrazen jiným – 21%),</a:t>
            </a:r>
          </a:p>
          <a:p>
            <a:pPr>
              <a:buNone/>
            </a:pPr>
            <a:r>
              <a:rPr lang="cs-CZ" sz="1800" dirty="0" smtClean="0"/>
              <a:t>prestiž autority (místo univerzity kanceláře – 48%), </a:t>
            </a:r>
          </a:p>
          <a:p>
            <a:pPr>
              <a:buNone/>
            </a:pPr>
            <a:r>
              <a:rPr lang="cs-CZ" sz="1800" dirty="0" smtClean="0"/>
              <a:t>pokud byli 3 učitelé a 2 odmítli pokračovat (10%)</a:t>
            </a:r>
          </a:p>
          <a:p>
            <a:pPr>
              <a:buNone/>
            </a:pPr>
            <a:r>
              <a:rPr lang="cs-CZ" sz="1800" dirty="0" smtClean="0"/>
              <a:t>pokud byli dva učitelé a samotný respondent šoky nedával (92%)</a:t>
            </a:r>
          </a:p>
          <a:p>
            <a:pPr>
              <a:buNone/>
            </a:pPr>
            <a:endParaRPr lang="cs-CZ" sz="1800" dirty="0" smtClean="0"/>
          </a:p>
          <a:p>
            <a:pPr>
              <a:buNone/>
            </a:pPr>
            <a:r>
              <a:rPr lang="cs-CZ" sz="1800" dirty="0" smtClean="0"/>
              <a:t>Nebyli významné rozdíly mezi pohlavími a profesemi.</a:t>
            </a:r>
          </a:p>
          <a:p>
            <a:pPr>
              <a:buNone/>
            </a:pPr>
            <a:endParaRPr lang="cs-CZ" sz="1800" dirty="0" smtClean="0"/>
          </a:p>
          <a:p>
            <a:pPr>
              <a:buNone/>
            </a:pPr>
            <a:r>
              <a:rPr lang="cs-CZ" sz="1800" dirty="0" smtClean="0"/>
              <a:t>Etika!</a:t>
            </a:r>
          </a:p>
          <a:p>
            <a:pPr>
              <a:buNone/>
            </a:pPr>
            <a:endParaRPr lang="cs-CZ" sz="1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Poslušnost vůči autoritě</a:t>
            </a:r>
            <a:endParaRPr lang="cs-CZ" dirty="0"/>
          </a:p>
        </p:txBody>
      </p:sp>
      <p:sp>
        <p:nvSpPr>
          <p:cNvPr id="3" name="Zástupný symbol pro obsah 2"/>
          <p:cNvSpPr>
            <a:spLocks noGrp="1"/>
          </p:cNvSpPr>
          <p:nvPr>
            <p:ph idx="1"/>
          </p:nvPr>
        </p:nvSpPr>
        <p:spPr/>
        <p:txBody>
          <a:bodyPr>
            <a:normAutofit/>
          </a:bodyPr>
          <a:lstStyle/>
          <a:p>
            <a:pPr>
              <a:buNone/>
            </a:pPr>
            <a:r>
              <a:rPr lang="cs-CZ" sz="1800" b="1" dirty="0" smtClean="0"/>
              <a:t>Vysvětlení:</a:t>
            </a:r>
          </a:p>
          <a:p>
            <a:pPr>
              <a:buFontTx/>
              <a:buChar char="-"/>
            </a:pPr>
            <a:r>
              <a:rPr lang="cs-CZ" sz="1800" dirty="0" smtClean="0"/>
              <a:t>Životní zkušenost, že za poslušnost vůči autoritě jsme odměňováni, považujeme ji za důvěryhodnou</a:t>
            </a:r>
          </a:p>
          <a:p>
            <a:pPr>
              <a:buFontTx/>
              <a:buChar char="-"/>
            </a:pPr>
            <a:r>
              <a:rPr lang="cs-CZ" sz="1800" dirty="0" smtClean="0"/>
              <a:t>Faktor závazku, pomalý vývoj</a:t>
            </a:r>
          </a:p>
          <a:p>
            <a:pPr>
              <a:buFontTx/>
              <a:buChar char="-"/>
            </a:pPr>
            <a:r>
              <a:rPr lang="cs-CZ" sz="1800" dirty="0" smtClean="0"/>
              <a:t>Ospravedlnění: já odpovědnost nemám, přikázali mi to.</a:t>
            </a:r>
          </a:p>
          <a:p>
            <a:pPr>
              <a:buNone/>
            </a:pPr>
            <a:endParaRPr lang="cs-CZ" sz="1800" dirty="0" smtClean="0"/>
          </a:p>
          <a:p>
            <a:pPr>
              <a:buNone/>
            </a:pPr>
            <a:endParaRPr lang="cs-CZ" sz="1800" b="1" dirty="0" smtClean="0"/>
          </a:p>
          <a:p>
            <a:pPr>
              <a:buNone/>
            </a:pPr>
            <a:endParaRPr lang="cs-CZ" sz="1800" dirty="0" smtClean="0"/>
          </a:p>
          <a:p>
            <a:pPr>
              <a:buFontTx/>
              <a:buChar char="-"/>
            </a:pPr>
            <a:endParaRPr lang="cs-CZ" sz="1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a:t>
            </a:r>
            <a:endParaRPr lang="cs-CZ" dirty="0"/>
          </a:p>
        </p:txBody>
      </p:sp>
      <p:sp>
        <p:nvSpPr>
          <p:cNvPr id="3" name="Zástupný symbol pro obsah 2"/>
          <p:cNvSpPr>
            <a:spLocks noGrp="1"/>
          </p:cNvSpPr>
          <p:nvPr>
            <p:ph idx="1"/>
          </p:nvPr>
        </p:nvSpPr>
        <p:spPr/>
        <p:txBody>
          <a:bodyPr>
            <a:normAutofit/>
          </a:bodyPr>
          <a:lstStyle/>
          <a:p>
            <a:r>
              <a:rPr lang="cs-CZ" sz="2000" dirty="0" smtClean="0"/>
              <a:t>Ve skupinkách po </a:t>
            </a:r>
            <a:r>
              <a:rPr lang="cs-CZ" sz="2000" dirty="0" smtClean="0"/>
              <a:t>4 </a:t>
            </a:r>
            <a:r>
              <a:rPr lang="cs-CZ" sz="2000" dirty="0" smtClean="0"/>
              <a:t>proberte následující otázky:</a:t>
            </a:r>
          </a:p>
          <a:p>
            <a:endParaRPr lang="cs-CZ" sz="2000" dirty="0" smtClean="0"/>
          </a:p>
          <a:p>
            <a:pPr>
              <a:buNone/>
            </a:pPr>
            <a:r>
              <a:rPr lang="cs-CZ" sz="2000" dirty="0" smtClean="0"/>
              <a:t>Jaké ve Vás experiment zanechal pocity?</a:t>
            </a:r>
          </a:p>
          <a:p>
            <a:pPr>
              <a:buNone/>
            </a:pPr>
            <a:endParaRPr lang="cs-CZ" sz="2000" dirty="0" smtClean="0"/>
          </a:p>
          <a:p>
            <a:pPr>
              <a:buNone/>
            </a:pPr>
            <a:r>
              <a:rPr lang="cs-CZ" sz="2000" dirty="0" smtClean="0"/>
              <a:t>Setkali jste se situací, kdy se „dobrý člověk může chovat zle“?</a:t>
            </a:r>
          </a:p>
          <a:p>
            <a:pPr>
              <a:buNone/>
            </a:pPr>
            <a:r>
              <a:rPr lang="cs-CZ" sz="2000" dirty="0" smtClean="0"/>
              <a:t>Osobně nebo zprostředkovaně (např. v médiích)?</a:t>
            </a:r>
          </a:p>
          <a:p>
            <a:pPr>
              <a:buNone/>
            </a:pPr>
            <a:endParaRPr lang="cs-CZ" sz="20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520</TotalTime>
  <Words>832</Words>
  <Application>Microsoft Office PowerPoint</Application>
  <PresentationFormat>Předvádění na obrazovce (4:3)</PresentationFormat>
  <Paragraphs>99</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Slunovrat</vt:lpstr>
      <vt:lpstr>ZNÁMÉ SOCIÁLNÍ EXPERIMENTY</vt:lpstr>
      <vt:lpstr>Sociální konformita</vt:lpstr>
      <vt:lpstr>Sociální konformita</vt:lpstr>
      <vt:lpstr>Cvičení</vt:lpstr>
      <vt:lpstr>Poslušnost vůči autoritě</vt:lpstr>
      <vt:lpstr>Poslušnost vůči autoritě</vt:lpstr>
      <vt:lpstr>Poslušnost vůči autoritě</vt:lpstr>
      <vt:lpstr>Poslušnost vůči autoritě</vt:lpstr>
      <vt:lpstr>Cvičení</vt:lpstr>
      <vt:lpstr>Deindividuace</vt:lpstr>
      <vt:lpstr>Deindividuace</vt:lpstr>
      <vt:lpstr>Deindividuace</vt:lpstr>
      <vt:lpstr>Cvičení</vt:lpstr>
      <vt:lpstr>Použitá 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VÝZNAM IDENTITY PRO SOCIÁLNÍ PEDAGOGIKU</dc:title>
  <dc:creator>maruska</dc:creator>
  <cp:lastModifiedBy>maruska</cp:lastModifiedBy>
  <cp:revision>89</cp:revision>
  <dcterms:created xsi:type="dcterms:W3CDTF">2023-09-18T08:58:57Z</dcterms:created>
  <dcterms:modified xsi:type="dcterms:W3CDTF">2024-10-15T12:08:24Z</dcterms:modified>
</cp:coreProperties>
</file>