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94" r:id="rId5"/>
    <p:sldId id="291" r:id="rId6"/>
    <p:sldId id="306" r:id="rId7"/>
    <p:sldId id="293" r:id="rId8"/>
    <p:sldId id="295" r:id="rId9"/>
    <p:sldId id="317" r:id="rId10"/>
    <p:sldId id="297" r:id="rId11"/>
    <p:sldId id="298" r:id="rId12"/>
    <p:sldId id="300" r:id="rId13"/>
    <p:sldId id="301" r:id="rId14"/>
    <p:sldId id="302" r:id="rId15"/>
    <p:sldId id="303" r:id="rId16"/>
    <p:sldId id="304" r:id="rId17"/>
    <p:sldId id="307" r:id="rId18"/>
    <p:sldId id="320" r:id="rId19"/>
    <p:sldId id="321" r:id="rId20"/>
    <p:sldId id="319" r:id="rId21"/>
    <p:sldId id="314" r:id="rId22"/>
    <p:sldId id="315" r:id="rId23"/>
    <p:sldId id="323" r:id="rId24"/>
    <p:sldId id="322" r:id="rId25"/>
    <p:sldId id="310" r:id="rId26"/>
    <p:sldId id="316" r:id="rId27"/>
    <p:sldId id="311" r:id="rId28"/>
    <p:sldId id="31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epickova" initials="S" lastIdx="1" clrIdx="0">
    <p:extLst>
      <p:ext uri="{19B8F6BF-5375-455C-9EA6-DF929625EA0E}">
        <p15:presenceInfo xmlns:p15="http://schemas.microsoft.com/office/powerpoint/2012/main" userId="Slepick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660"/>
  </p:normalViewPr>
  <p:slideViewPr>
    <p:cSldViewPr snapToGrid="0">
      <p:cViewPr varScale="1">
        <p:scale>
          <a:sx n="100" d="100"/>
          <a:sy n="100" d="100"/>
        </p:scale>
        <p:origin x="96" y="10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List1!$B$3</c:f>
              <c:strCache>
                <c:ptCount val="1"/>
                <c:pt idx="0">
                  <c:v>Praha</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cat>
            <c:strRef>
              <c:f>List1!$A$4:$A$9</c:f>
              <c:strCache>
                <c:ptCount val="6"/>
                <c:pt idx="0">
                  <c:v>0 až 1 rok</c:v>
                </c:pt>
                <c:pt idx="1">
                  <c:v>2 až 4 roky</c:v>
                </c:pt>
                <c:pt idx="2">
                  <c:v>5 až 9 rok</c:v>
                </c:pt>
                <c:pt idx="3">
                  <c:v>10 až 14 let</c:v>
                </c:pt>
                <c:pt idx="4">
                  <c:v>15 až 19 let</c:v>
                </c:pt>
                <c:pt idx="5">
                  <c:v>20 let a více</c:v>
                </c:pt>
              </c:strCache>
            </c:strRef>
          </c:cat>
          <c:val>
            <c:numRef>
              <c:f>List1!$B$4:$B$9</c:f>
              <c:numCache>
                <c:formatCode>General</c:formatCode>
                <c:ptCount val="6"/>
                <c:pt idx="0">
                  <c:v>77</c:v>
                </c:pt>
                <c:pt idx="1">
                  <c:v>384</c:v>
                </c:pt>
                <c:pt idx="2">
                  <c:v>557</c:v>
                </c:pt>
                <c:pt idx="3">
                  <c:v>486</c:v>
                </c:pt>
                <c:pt idx="4">
                  <c:v>352</c:v>
                </c:pt>
                <c:pt idx="5">
                  <c:v>575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List1!$E$3</c:f>
              <c:strCache>
                <c:ptCount val="1"/>
                <c:pt idx="0">
                  <c:v>Středočeský kraj</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cat>
            <c:strRef>
              <c:f>List1!$D$4:$D$9</c:f>
              <c:strCache>
                <c:ptCount val="6"/>
                <c:pt idx="0">
                  <c:v>0 až 1 rok</c:v>
                </c:pt>
                <c:pt idx="1">
                  <c:v>2 až 4 roky</c:v>
                </c:pt>
                <c:pt idx="2">
                  <c:v>5 až 9 rok</c:v>
                </c:pt>
                <c:pt idx="3">
                  <c:v>10 až 14 let</c:v>
                </c:pt>
                <c:pt idx="4">
                  <c:v>15 až 19 let</c:v>
                </c:pt>
                <c:pt idx="5">
                  <c:v>20 let a více</c:v>
                </c:pt>
              </c:strCache>
            </c:strRef>
          </c:cat>
          <c:val>
            <c:numRef>
              <c:f>List1!$E$4:$E$9</c:f>
              <c:numCache>
                <c:formatCode>General</c:formatCode>
                <c:ptCount val="6"/>
                <c:pt idx="0">
                  <c:v>122</c:v>
                </c:pt>
                <c:pt idx="1">
                  <c:v>472</c:v>
                </c:pt>
                <c:pt idx="2">
                  <c:v>658</c:v>
                </c:pt>
                <c:pt idx="3">
                  <c:v>611</c:v>
                </c:pt>
                <c:pt idx="4">
                  <c:v>512</c:v>
                </c:pt>
                <c:pt idx="5">
                  <c:v>802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
          <c:y val="0.92187445319335082"/>
          <c:w val="0.86953122587617726"/>
          <c:h val="7.131583597297830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Sňatky</a:t>
            </a:r>
            <a:r>
              <a:rPr lang="cs-CZ" baseline="0"/>
              <a:t> a rozvody 1919 - 2021</a:t>
            </a:r>
            <a:endParaRPr lang="en-US"/>
          </a:p>
        </c:rich>
      </c:tx>
      <c:layout/>
      <c:overlay val="0"/>
      <c:spPr>
        <a:noFill/>
        <a:ln>
          <a:noFill/>
        </a:ln>
        <a:effectLst/>
      </c:spPr>
    </c:title>
    <c:autoTitleDeleted val="0"/>
    <c:plotArea>
      <c:layout/>
      <c:lineChart>
        <c:grouping val="standard"/>
        <c:varyColors val="0"/>
        <c:ser>
          <c:idx val="0"/>
          <c:order val="0"/>
          <c:tx>
            <c:strRef>
              <c:f>List1!$I$3</c:f>
              <c:strCache>
                <c:ptCount val="1"/>
                <c:pt idx="0">
                  <c:v>Sňatky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List1!$H$4:$H$106</c:f>
              <c:numCache>
                <c:formatCode>General</c:formatCode>
                <c:ptCount val="103"/>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pt idx="51">
                  <c:v>1970</c:v>
                </c:pt>
                <c:pt idx="52">
                  <c:v>1971</c:v>
                </c:pt>
                <c:pt idx="53">
                  <c:v>1972</c:v>
                </c:pt>
                <c:pt idx="54">
                  <c:v>1973</c:v>
                </c:pt>
                <c:pt idx="55">
                  <c:v>1974</c:v>
                </c:pt>
                <c:pt idx="56">
                  <c:v>1975</c:v>
                </c:pt>
                <c:pt idx="57">
                  <c:v>1976</c:v>
                </c:pt>
                <c:pt idx="58">
                  <c:v>1977</c:v>
                </c:pt>
                <c:pt idx="59">
                  <c:v>1978</c:v>
                </c:pt>
                <c:pt idx="60">
                  <c:v>1979</c:v>
                </c:pt>
                <c:pt idx="61">
                  <c:v>1980</c:v>
                </c:pt>
                <c:pt idx="62">
                  <c:v>1981</c:v>
                </c:pt>
                <c:pt idx="63">
                  <c:v>1982</c:v>
                </c:pt>
                <c:pt idx="64">
                  <c:v>1983</c:v>
                </c:pt>
                <c:pt idx="65">
                  <c:v>1984</c:v>
                </c:pt>
                <c:pt idx="66">
                  <c:v>1985</c:v>
                </c:pt>
                <c:pt idx="67">
                  <c:v>1986</c:v>
                </c:pt>
                <c:pt idx="68">
                  <c:v>1987</c:v>
                </c:pt>
                <c:pt idx="69">
                  <c:v>1988</c:v>
                </c:pt>
                <c:pt idx="70">
                  <c:v>1989</c:v>
                </c:pt>
                <c:pt idx="71">
                  <c:v>1990</c:v>
                </c:pt>
                <c:pt idx="72">
                  <c:v>1991</c:v>
                </c:pt>
                <c:pt idx="73">
                  <c:v>1992</c:v>
                </c:pt>
                <c:pt idx="74">
                  <c:v>1993</c:v>
                </c:pt>
                <c:pt idx="75">
                  <c:v>1994</c:v>
                </c:pt>
                <c:pt idx="76">
                  <c:v>1995</c:v>
                </c:pt>
                <c:pt idx="77">
                  <c:v>1996</c:v>
                </c:pt>
                <c:pt idx="78">
                  <c:v>1997</c:v>
                </c:pt>
                <c:pt idx="79">
                  <c:v>1998</c:v>
                </c:pt>
                <c:pt idx="80">
                  <c:v>1999</c:v>
                </c:pt>
                <c:pt idx="81">
                  <c:v>2000</c:v>
                </c:pt>
                <c:pt idx="82">
                  <c:v>2001</c:v>
                </c:pt>
                <c:pt idx="83">
                  <c:v>2002</c:v>
                </c:pt>
                <c:pt idx="84">
                  <c:v>2003</c:v>
                </c:pt>
                <c:pt idx="85">
                  <c:v>2004</c:v>
                </c:pt>
                <c:pt idx="86">
                  <c:v>2005</c:v>
                </c:pt>
                <c:pt idx="87">
                  <c:v>2006</c:v>
                </c:pt>
                <c:pt idx="88">
                  <c:v>2007</c:v>
                </c:pt>
                <c:pt idx="89">
                  <c:v>2008</c:v>
                </c:pt>
                <c:pt idx="90">
                  <c:v>2009</c:v>
                </c:pt>
                <c:pt idx="91" formatCode="0">
                  <c:v>2010</c:v>
                </c:pt>
                <c:pt idx="92">
                  <c:v>2011</c:v>
                </c:pt>
                <c:pt idx="93" formatCode="0">
                  <c:v>2012</c:v>
                </c:pt>
                <c:pt idx="94">
                  <c:v>2013</c:v>
                </c:pt>
                <c:pt idx="95">
                  <c:v>2014</c:v>
                </c:pt>
                <c:pt idx="96">
                  <c:v>2015</c:v>
                </c:pt>
                <c:pt idx="97">
                  <c:v>2016</c:v>
                </c:pt>
                <c:pt idx="98">
                  <c:v>2017</c:v>
                </c:pt>
                <c:pt idx="99">
                  <c:v>2018</c:v>
                </c:pt>
                <c:pt idx="100">
                  <c:v>2019</c:v>
                </c:pt>
                <c:pt idx="101">
                  <c:v>2020</c:v>
                </c:pt>
                <c:pt idx="102">
                  <c:v>2021</c:v>
                </c:pt>
              </c:numCache>
            </c:numRef>
          </c:cat>
          <c:val>
            <c:numRef>
              <c:f>List1!$I$4:$I$106</c:f>
              <c:numCache>
                <c:formatCode>#,##0</c:formatCode>
                <c:ptCount val="103"/>
                <c:pt idx="0">
                  <c:v>123263</c:v>
                </c:pt>
                <c:pt idx="1">
                  <c:v>135714</c:v>
                </c:pt>
                <c:pt idx="2">
                  <c:v>125417</c:v>
                </c:pt>
                <c:pt idx="3">
                  <c:v>107341</c:v>
                </c:pt>
                <c:pt idx="4">
                  <c:v>98922</c:v>
                </c:pt>
                <c:pt idx="5">
                  <c:v>95786</c:v>
                </c:pt>
                <c:pt idx="6">
                  <c:v>96787</c:v>
                </c:pt>
                <c:pt idx="7">
                  <c:v>96175</c:v>
                </c:pt>
                <c:pt idx="8">
                  <c:v>96294</c:v>
                </c:pt>
                <c:pt idx="9">
                  <c:v>102264</c:v>
                </c:pt>
                <c:pt idx="10">
                  <c:v>104498</c:v>
                </c:pt>
                <c:pt idx="11">
                  <c:v>101158</c:v>
                </c:pt>
                <c:pt idx="12">
                  <c:v>96349</c:v>
                </c:pt>
                <c:pt idx="13">
                  <c:v>95075</c:v>
                </c:pt>
                <c:pt idx="14">
                  <c:v>92433</c:v>
                </c:pt>
                <c:pt idx="15">
                  <c:v>87247</c:v>
                </c:pt>
                <c:pt idx="16">
                  <c:v>85247</c:v>
                </c:pt>
                <c:pt idx="17">
                  <c:v>88486</c:v>
                </c:pt>
                <c:pt idx="18">
                  <c:v>93309</c:v>
                </c:pt>
                <c:pt idx="19">
                  <c:v>90391</c:v>
                </c:pt>
                <c:pt idx="20">
                  <c:v>134582</c:v>
                </c:pt>
                <c:pt idx="21">
                  <c:v>115261</c:v>
                </c:pt>
                <c:pt idx="22">
                  <c:v>95720</c:v>
                </c:pt>
                <c:pt idx="23">
                  <c:v>103008</c:v>
                </c:pt>
                <c:pt idx="24">
                  <c:v>85138</c:v>
                </c:pt>
                <c:pt idx="25">
                  <c:v>74124</c:v>
                </c:pt>
                <c:pt idx="26">
                  <c:v>80133</c:v>
                </c:pt>
                <c:pt idx="27">
                  <c:v>93909</c:v>
                </c:pt>
                <c:pt idx="28">
                  <c:v>97815</c:v>
                </c:pt>
                <c:pt idx="29">
                  <c:v>95844</c:v>
                </c:pt>
                <c:pt idx="30">
                  <c:v>93898</c:v>
                </c:pt>
                <c:pt idx="31">
                  <c:v>95166</c:v>
                </c:pt>
                <c:pt idx="32">
                  <c:v>91333</c:v>
                </c:pt>
                <c:pt idx="33">
                  <c:v>78579</c:v>
                </c:pt>
                <c:pt idx="34">
                  <c:v>70309</c:v>
                </c:pt>
                <c:pt idx="35">
                  <c:v>70720</c:v>
                </c:pt>
                <c:pt idx="36">
                  <c:v>71263</c:v>
                </c:pt>
                <c:pt idx="37">
                  <c:v>80701</c:v>
                </c:pt>
                <c:pt idx="38">
                  <c:v>62760</c:v>
                </c:pt>
                <c:pt idx="39">
                  <c:v>68635</c:v>
                </c:pt>
                <c:pt idx="40">
                  <c:v>71354</c:v>
                </c:pt>
                <c:pt idx="41">
                  <c:v>74173</c:v>
                </c:pt>
                <c:pt idx="42">
                  <c:v>74003</c:v>
                </c:pt>
                <c:pt idx="43">
                  <c:v>77296</c:v>
                </c:pt>
                <c:pt idx="44">
                  <c:v>80118</c:v>
                </c:pt>
                <c:pt idx="45">
                  <c:v>80573</c:v>
                </c:pt>
                <c:pt idx="46">
                  <c:v>81757</c:v>
                </c:pt>
                <c:pt idx="47">
                  <c:v>84807</c:v>
                </c:pt>
                <c:pt idx="48">
                  <c:v>87214</c:v>
                </c:pt>
                <c:pt idx="49">
                  <c:v>89146</c:v>
                </c:pt>
                <c:pt idx="50">
                  <c:v>90408</c:v>
                </c:pt>
                <c:pt idx="51">
                  <c:v>90624</c:v>
                </c:pt>
                <c:pt idx="52">
                  <c:v>91864</c:v>
                </c:pt>
                <c:pt idx="53">
                  <c:v>95337</c:v>
                </c:pt>
                <c:pt idx="54">
                  <c:v>99518</c:v>
                </c:pt>
                <c:pt idx="55">
                  <c:v>98048</c:v>
                </c:pt>
                <c:pt idx="56">
                  <c:v>97373</c:v>
                </c:pt>
                <c:pt idx="57">
                  <c:v>94929</c:v>
                </c:pt>
                <c:pt idx="58">
                  <c:v>93011</c:v>
                </c:pt>
                <c:pt idx="59">
                  <c:v>90338</c:v>
                </c:pt>
                <c:pt idx="60">
                  <c:v>84496</c:v>
                </c:pt>
                <c:pt idx="61">
                  <c:v>78343</c:v>
                </c:pt>
                <c:pt idx="62">
                  <c:v>77453</c:v>
                </c:pt>
                <c:pt idx="63">
                  <c:v>76978</c:v>
                </c:pt>
                <c:pt idx="64">
                  <c:v>80417</c:v>
                </c:pt>
                <c:pt idx="65">
                  <c:v>81714</c:v>
                </c:pt>
                <c:pt idx="66">
                  <c:v>80653</c:v>
                </c:pt>
                <c:pt idx="67">
                  <c:v>81638</c:v>
                </c:pt>
                <c:pt idx="68">
                  <c:v>83773</c:v>
                </c:pt>
                <c:pt idx="69">
                  <c:v>81458</c:v>
                </c:pt>
                <c:pt idx="70">
                  <c:v>81262</c:v>
                </c:pt>
                <c:pt idx="71">
                  <c:v>90953</c:v>
                </c:pt>
                <c:pt idx="72">
                  <c:v>71973</c:v>
                </c:pt>
                <c:pt idx="73">
                  <c:v>74060</c:v>
                </c:pt>
                <c:pt idx="74">
                  <c:v>66033</c:v>
                </c:pt>
                <c:pt idx="75">
                  <c:v>58440</c:v>
                </c:pt>
                <c:pt idx="76">
                  <c:v>54956</c:v>
                </c:pt>
                <c:pt idx="77">
                  <c:v>53896</c:v>
                </c:pt>
                <c:pt idx="78">
                  <c:v>57804</c:v>
                </c:pt>
                <c:pt idx="79">
                  <c:v>55027</c:v>
                </c:pt>
                <c:pt idx="80">
                  <c:v>53523</c:v>
                </c:pt>
                <c:pt idx="81">
                  <c:v>55321</c:v>
                </c:pt>
                <c:pt idx="82">
                  <c:v>52374</c:v>
                </c:pt>
                <c:pt idx="83">
                  <c:v>52732</c:v>
                </c:pt>
                <c:pt idx="84">
                  <c:v>48943</c:v>
                </c:pt>
                <c:pt idx="85">
                  <c:v>51447</c:v>
                </c:pt>
                <c:pt idx="86">
                  <c:v>51829</c:v>
                </c:pt>
                <c:pt idx="87">
                  <c:v>52860</c:v>
                </c:pt>
                <c:pt idx="88">
                  <c:v>57157</c:v>
                </c:pt>
                <c:pt idx="89">
                  <c:v>52457</c:v>
                </c:pt>
                <c:pt idx="90">
                  <c:v>47862</c:v>
                </c:pt>
                <c:pt idx="91">
                  <c:v>46746</c:v>
                </c:pt>
                <c:pt idx="92">
                  <c:v>45137</c:v>
                </c:pt>
                <c:pt idx="93">
                  <c:v>45206</c:v>
                </c:pt>
                <c:pt idx="94">
                  <c:v>43499</c:v>
                </c:pt>
                <c:pt idx="95">
                  <c:v>45575</c:v>
                </c:pt>
                <c:pt idx="96">
                  <c:v>48191</c:v>
                </c:pt>
                <c:pt idx="97">
                  <c:v>50768</c:v>
                </c:pt>
                <c:pt idx="98">
                  <c:v>52567</c:v>
                </c:pt>
                <c:pt idx="99">
                  <c:v>54470</c:v>
                </c:pt>
                <c:pt idx="100">
                  <c:v>54870</c:v>
                </c:pt>
                <c:pt idx="101">
                  <c:v>45415</c:v>
                </c:pt>
                <c:pt idx="102">
                  <c:v>46778</c:v>
                </c:pt>
              </c:numCache>
            </c:numRef>
          </c:val>
          <c:smooth val="0"/>
          <c:extLst xmlns:c16r2="http://schemas.microsoft.com/office/drawing/2015/06/chart">
            <c:ext xmlns:c16="http://schemas.microsoft.com/office/drawing/2014/chart" uri="{C3380CC4-5D6E-409C-BE32-E72D297353CC}">
              <c16:uniqueId val="{00000000-D1AA-49DF-8DE2-A3FDE2EC9B61}"/>
            </c:ext>
          </c:extLst>
        </c:ser>
        <c:ser>
          <c:idx val="1"/>
          <c:order val="1"/>
          <c:tx>
            <c:strRef>
              <c:f>List1!$J$3</c:f>
              <c:strCache>
                <c:ptCount val="1"/>
                <c:pt idx="0">
                  <c:v>Rozvody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List1!$H$4:$H$106</c:f>
              <c:numCache>
                <c:formatCode>General</c:formatCode>
                <c:ptCount val="103"/>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pt idx="51">
                  <c:v>1970</c:v>
                </c:pt>
                <c:pt idx="52">
                  <c:v>1971</c:v>
                </c:pt>
                <c:pt idx="53">
                  <c:v>1972</c:v>
                </c:pt>
                <c:pt idx="54">
                  <c:v>1973</c:v>
                </c:pt>
                <c:pt idx="55">
                  <c:v>1974</c:v>
                </c:pt>
                <c:pt idx="56">
                  <c:v>1975</c:v>
                </c:pt>
                <c:pt idx="57">
                  <c:v>1976</c:v>
                </c:pt>
                <c:pt idx="58">
                  <c:v>1977</c:v>
                </c:pt>
                <c:pt idx="59">
                  <c:v>1978</c:v>
                </c:pt>
                <c:pt idx="60">
                  <c:v>1979</c:v>
                </c:pt>
                <c:pt idx="61">
                  <c:v>1980</c:v>
                </c:pt>
                <c:pt idx="62">
                  <c:v>1981</c:v>
                </c:pt>
                <c:pt idx="63">
                  <c:v>1982</c:v>
                </c:pt>
                <c:pt idx="64">
                  <c:v>1983</c:v>
                </c:pt>
                <c:pt idx="65">
                  <c:v>1984</c:v>
                </c:pt>
                <c:pt idx="66">
                  <c:v>1985</c:v>
                </c:pt>
                <c:pt idx="67">
                  <c:v>1986</c:v>
                </c:pt>
                <c:pt idx="68">
                  <c:v>1987</c:v>
                </c:pt>
                <c:pt idx="69">
                  <c:v>1988</c:v>
                </c:pt>
                <c:pt idx="70">
                  <c:v>1989</c:v>
                </c:pt>
                <c:pt idx="71">
                  <c:v>1990</c:v>
                </c:pt>
                <c:pt idx="72">
                  <c:v>1991</c:v>
                </c:pt>
                <c:pt idx="73">
                  <c:v>1992</c:v>
                </c:pt>
                <c:pt idx="74">
                  <c:v>1993</c:v>
                </c:pt>
                <c:pt idx="75">
                  <c:v>1994</c:v>
                </c:pt>
                <c:pt idx="76">
                  <c:v>1995</c:v>
                </c:pt>
                <c:pt idx="77">
                  <c:v>1996</c:v>
                </c:pt>
                <c:pt idx="78">
                  <c:v>1997</c:v>
                </c:pt>
                <c:pt idx="79">
                  <c:v>1998</c:v>
                </c:pt>
                <c:pt idx="80">
                  <c:v>1999</c:v>
                </c:pt>
                <c:pt idx="81">
                  <c:v>2000</c:v>
                </c:pt>
                <c:pt idx="82">
                  <c:v>2001</c:v>
                </c:pt>
                <c:pt idx="83">
                  <c:v>2002</c:v>
                </c:pt>
                <c:pt idx="84">
                  <c:v>2003</c:v>
                </c:pt>
                <c:pt idx="85">
                  <c:v>2004</c:v>
                </c:pt>
                <c:pt idx="86">
                  <c:v>2005</c:v>
                </c:pt>
                <c:pt idx="87">
                  <c:v>2006</c:v>
                </c:pt>
                <c:pt idx="88">
                  <c:v>2007</c:v>
                </c:pt>
                <c:pt idx="89">
                  <c:v>2008</c:v>
                </c:pt>
                <c:pt idx="90">
                  <c:v>2009</c:v>
                </c:pt>
                <c:pt idx="91" formatCode="0">
                  <c:v>2010</c:v>
                </c:pt>
                <c:pt idx="92">
                  <c:v>2011</c:v>
                </c:pt>
                <c:pt idx="93" formatCode="0">
                  <c:v>2012</c:v>
                </c:pt>
                <c:pt idx="94">
                  <c:v>2013</c:v>
                </c:pt>
                <c:pt idx="95">
                  <c:v>2014</c:v>
                </c:pt>
                <c:pt idx="96">
                  <c:v>2015</c:v>
                </c:pt>
                <c:pt idx="97">
                  <c:v>2016</c:v>
                </c:pt>
                <c:pt idx="98">
                  <c:v>2017</c:v>
                </c:pt>
                <c:pt idx="99">
                  <c:v>2018</c:v>
                </c:pt>
                <c:pt idx="100">
                  <c:v>2019</c:v>
                </c:pt>
                <c:pt idx="101">
                  <c:v>2020</c:v>
                </c:pt>
                <c:pt idx="102">
                  <c:v>2021</c:v>
                </c:pt>
              </c:numCache>
            </c:numRef>
          </c:cat>
          <c:val>
            <c:numRef>
              <c:f>List1!$J$4:$J$106</c:f>
              <c:numCache>
                <c:formatCode>#,##0</c:formatCode>
                <c:ptCount val="103"/>
                <c:pt idx="0">
                  <c:v>2056</c:v>
                </c:pt>
                <c:pt idx="1">
                  <c:v>3618</c:v>
                </c:pt>
                <c:pt idx="2">
                  <c:v>4902</c:v>
                </c:pt>
                <c:pt idx="3">
                  <c:v>5523</c:v>
                </c:pt>
                <c:pt idx="4">
                  <c:v>4683</c:v>
                </c:pt>
                <c:pt idx="5">
                  <c:v>4566</c:v>
                </c:pt>
                <c:pt idx="6">
                  <c:v>4585</c:v>
                </c:pt>
                <c:pt idx="7">
                  <c:v>4448</c:v>
                </c:pt>
                <c:pt idx="8">
                  <c:v>4625</c:v>
                </c:pt>
                <c:pt idx="9">
                  <c:v>4768</c:v>
                </c:pt>
                <c:pt idx="10">
                  <c:v>4650</c:v>
                </c:pt>
                <c:pt idx="11">
                  <c:v>4962</c:v>
                </c:pt>
                <c:pt idx="12">
                  <c:v>5252</c:v>
                </c:pt>
                <c:pt idx="13">
                  <c:v>5171</c:v>
                </c:pt>
                <c:pt idx="14">
                  <c:v>5240</c:v>
                </c:pt>
                <c:pt idx="15">
                  <c:v>6038</c:v>
                </c:pt>
                <c:pt idx="16">
                  <c:v>6359</c:v>
                </c:pt>
                <c:pt idx="17">
                  <c:v>7552</c:v>
                </c:pt>
                <c:pt idx="18">
                  <c:v>7268</c:v>
                </c:pt>
                <c:pt idx="19">
                  <c:v>6690</c:v>
                </c:pt>
                <c:pt idx="20">
                  <c:v>7441</c:v>
                </c:pt>
                <c:pt idx="21">
                  <c:v>7945</c:v>
                </c:pt>
                <c:pt idx="22">
                  <c:v>7668</c:v>
                </c:pt>
                <c:pt idx="23">
                  <c:v>7992</c:v>
                </c:pt>
                <c:pt idx="24">
                  <c:v>8508</c:v>
                </c:pt>
                <c:pt idx="25">
                  <c:v>9554</c:v>
                </c:pt>
                <c:pt idx="26">
                  <c:v>9410</c:v>
                </c:pt>
                <c:pt idx="27">
                  <c:v>11711</c:v>
                </c:pt>
                <c:pt idx="28">
                  <c:v>10409</c:v>
                </c:pt>
                <c:pt idx="29">
                  <c:v>10834</c:v>
                </c:pt>
                <c:pt idx="30">
                  <c:v>10625</c:v>
                </c:pt>
                <c:pt idx="31">
                  <c:v>11312</c:v>
                </c:pt>
                <c:pt idx="32">
                  <c:v>10261</c:v>
                </c:pt>
                <c:pt idx="33">
                  <c:v>11219</c:v>
                </c:pt>
                <c:pt idx="34">
                  <c:v>9897</c:v>
                </c:pt>
                <c:pt idx="35">
                  <c:v>9989</c:v>
                </c:pt>
                <c:pt idx="36">
                  <c:v>12221</c:v>
                </c:pt>
                <c:pt idx="37">
                  <c:v>12809</c:v>
                </c:pt>
                <c:pt idx="38">
                  <c:v>12521</c:v>
                </c:pt>
                <c:pt idx="39">
                  <c:v>13589</c:v>
                </c:pt>
                <c:pt idx="40">
                  <c:v>13222</c:v>
                </c:pt>
                <c:pt idx="41">
                  <c:v>12970</c:v>
                </c:pt>
                <c:pt idx="42">
                  <c:v>13939</c:v>
                </c:pt>
                <c:pt idx="43">
                  <c:v>14137</c:v>
                </c:pt>
                <c:pt idx="44">
                  <c:v>14703</c:v>
                </c:pt>
                <c:pt idx="45">
                  <c:v>14446</c:v>
                </c:pt>
                <c:pt idx="46">
                  <c:v>16196</c:v>
                </c:pt>
                <c:pt idx="47">
                  <c:v>17435</c:v>
                </c:pt>
                <c:pt idx="48">
                  <c:v>17352</c:v>
                </c:pt>
                <c:pt idx="49">
                  <c:v>18647</c:v>
                </c:pt>
                <c:pt idx="50">
                  <c:v>20550</c:v>
                </c:pt>
                <c:pt idx="51">
                  <c:v>21516</c:v>
                </c:pt>
                <c:pt idx="52">
                  <c:v>23616</c:v>
                </c:pt>
                <c:pt idx="53">
                  <c:v>22392</c:v>
                </c:pt>
                <c:pt idx="54">
                  <c:v>25271</c:v>
                </c:pt>
                <c:pt idx="55">
                  <c:v>24970</c:v>
                </c:pt>
                <c:pt idx="56">
                  <c:v>26154</c:v>
                </c:pt>
                <c:pt idx="57">
                  <c:v>25544</c:v>
                </c:pt>
                <c:pt idx="58">
                  <c:v>25442</c:v>
                </c:pt>
                <c:pt idx="59">
                  <c:v>27071</c:v>
                </c:pt>
                <c:pt idx="60">
                  <c:v>26191</c:v>
                </c:pt>
                <c:pt idx="61">
                  <c:v>27218</c:v>
                </c:pt>
                <c:pt idx="62">
                  <c:v>27608</c:v>
                </c:pt>
                <c:pt idx="63">
                  <c:v>27821</c:v>
                </c:pt>
                <c:pt idx="64">
                  <c:v>29319</c:v>
                </c:pt>
                <c:pt idx="65">
                  <c:v>30514</c:v>
                </c:pt>
                <c:pt idx="66">
                  <c:v>30489</c:v>
                </c:pt>
                <c:pt idx="67">
                  <c:v>29560</c:v>
                </c:pt>
                <c:pt idx="68">
                  <c:v>31036</c:v>
                </c:pt>
                <c:pt idx="69">
                  <c:v>30652</c:v>
                </c:pt>
                <c:pt idx="70">
                  <c:v>31376</c:v>
                </c:pt>
                <c:pt idx="71">
                  <c:v>32055</c:v>
                </c:pt>
                <c:pt idx="72">
                  <c:v>29366</c:v>
                </c:pt>
                <c:pt idx="73">
                  <c:v>28572</c:v>
                </c:pt>
                <c:pt idx="74">
                  <c:v>30227</c:v>
                </c:pt>
                <c:pt idx="75">
                  <c:v>30939</c:v>
                </c:pt>
                <c:pt idx="76">
                  <c:v>31135</c:v>
                </c:pt>
                <c:pt idx="77">
                  <c:v>33113</c:v>
                </c:pt>
                <c:pt idx="78">
                  <c:v>32465</c:v>
                </c:pt>
                <c:pt idx="79">
                  <c:v>32363</c:v>
                </c:pt>
                <c:pt idx="80">
                  <c:v>23657</c:v>
                </c:pt>
                <c:pt idx="81">
                  <c:v>29704</c:v>
                </c:pt>
                <c:pt idx="82">
                  <c:v>31586</c:v>
                </c:pt>
                <c:pt idx="83">
                  <c:v>31758</c:v>
                </c:pt>
                <c:pt idx="84">
                  <c:v>32824</c:v>
                </c:pt>
                <c:pt idx="85">
                  <c:v>33060</c:v>
                </c:pt>
                <c:pt idx="86">
                  <c:v>31288</c:v>
                </c:pt>
                <c:pt idx="87">
                  <c:v>31415</c:v>
                </c:pt>
                <c:pt idx="88">
                  <c:v>31129</c:v>
                </c:pt>
                <c:pt idx="89">
                  <c:v>31300</c:v>
                </c:pt>
                <c:pt idx="90">
                  <c:v>29133</c:v>
                </c:pt>
                <c:pt idx="91">
                  <c:v>30783</c:v>
                </c:pt>
                <c:pt idx="92">
                  <c:v>28113</c:v>
                </c:pt>
                <c:pt idx="93">
                  <c:v>26402</c:v>
                </c:pt>
                <c:pt idx="94">
                  <c:v>27895</c:v>
                </c:pt>
                <c:pt idx="95">
                  <c:v>26764</c:v>
                </c:pt>
                <c:pt idx="96">
                  <c:v>26083</c:v>
                </c:pt>
                <c:pt idx="97">
                  <c:v>24996</c:v>
                </c:pt>
                <c:pt idx="98">
                  <c:v>25755</c:v>
                </c:pt>
                <c:pt idx="99">
                  <c:v>24313</c:v>
                </c:pt>
                <c:pt idx="100">
                  <c:v>24141</c:v>
                </c:pt>
                <c:pt idx="101">
                  <c:v>21734</c:v>
                </c:pt>
                <c:pt idx="102">
                  <c:v>21107</c:v>
                </c:pt>
              </c:numCache>
            </c:numRef>
          </c:val>
          <c:smooth val="0"/>
          <c:extLst xmlns:c16r2="http://schemas.microsoft.com/office/drawing/2015/06/chart">
            <c:ext xmlns:c16="http://schemas.microsoft.com/office/drawing/2014/chart" uri="{C3380CC4-5D6E-409C-BE32-E72D297353CC}">
              <c16:uniqueId val="{00000001-D1AA-49DF-8DE2-A3FDE2EC9B61}"/>
            </c:ext>
          </c:extLst>
        </c:ser>
        <c:dLbls>
          <c:showLegendKey val="0"/>
          <c:showVal val="0"/>
          <c:showCatName val="0"/>
          <c:showSerName val="0"/>
          <c:showPercent val="0"/>
          <c:showBubbleSize val="0"/>
        </c:dLbls>
        <c:marker val="1"/>
        <c:smooth val="0"/>
        <c:axId val="410968096"/>
        <c:axId val="410969272"/>
      </c:lineChart>
      <c:catAx>
        <c:axId val="41096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969272"/>
        <c:crosses val="autoZero"/>
        <c:auto val="1"/>
        <c:lblAlgn val="ctr"/>
        <c:lblOffset val="100"/>
        <c:noMultiLvlLbl val="0"/>
      </c:catAx>
      <c:valAx>
        <c:axId val="410969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968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en-US"/>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p>
            <a:fld id="{A1505E8F-0F94-4057-93F5-84398F366068}" type="datetimeFigureOut">
              <a:rPr lang="en-US" smtClean="0"/>
              <a:t>10/23/2024</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794087E0-2EB2-4B2C-92BC-A1A9CAC2A16E}" type="slidenum">
              <a:rPr lang="en-US" smtClean="0"/>
              <a:t>‹#›</a:t>
            </a:fld>
            <a:endParaRPr lang="en-US"/>
          </a:p>
        </p:txBody>
      </p:sp>
    </p:spTree>
    <p:extLst>
      <p:ext uri="{BB962C8B-B14F-4D97-AF65-F5344CB8AC3E}">
        <p14:creationId xmlns:p14="http://schemas.microsoft.com/office/powerpoint/2010/main" val="27403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A1505E8F-0F94-4057-93F5-84398F366068}" type="datetimeFigureOut">
              <a:rPr lang="en-US" smtClean="0"/>
              <a:t>10/23/2024</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794087E0-2EB2-4B2C-92BC-A1A9CAC2A16E}" type="slidenum">
              <a:rPr lang="en-US" smtClean="0"/>
              <a:t>‹#›</a:t>
            </a:fld>
            <a:endParaRPr lang="en-US"/>
          </a:p>
        </p:txBody>
      </p:sp>
    </p:spTree>
    <p:extLst>
      <p:ext uri="{BB962C8B-B14F-4D97-AF65-F5344CB8AC3E}">
        <p14:creationId xmlns:p14="http://schemas.microsoft.com/office/powerpoint/2010/main" val="20234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A1505E8F-0F94-4057-93F5-84398F366068}" type="datetimeFigureOut">
              <a:rPr lang="en-US" smtClean="0"/>
              <a:t>10/23/2024</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794087E0-2EB2-4B2C-92BC-A1A9CAC2A16E}" type="slidenum">
              <a:rPr lang="en-US" smtClean="0"/>
              <a:t>‹#›</a:t>
            </a:fld>
            <a:endParaRPr lang="en-US"/>
          </a:p>
        </p:txBody>
      </p:sp>
    </p:spTree>
    <p:extLst>
      <p:ext uri="{BB962C8B-B14F-4D97-AF65-F5344CB8AC3E}">
        <p14:creationId xmlns:p14="http://schemas.microsoft.com/office/powerpoint/2010/main" val="335160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A1505E8F-0F94-4057-93F5-84398F366068}" type="datetimeFigureOut">
              <a:rPr lang="en-US" smtClean="0"/>
              <a:t>10/23/2024</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794087E0-2EB2-4B2C-92BC-A1A9CAC2A16E}" type="slidenum">
              <a:rPr lang="en-US" smtClean="0"/>
              <a:t>‹#›</a:t>
            </a:fld>
            <a:endParaRPr lang="en-US"/>
          </a:p>
        </p:txBody>
      </p:sp>
    </p:spTree>
    <p:extLst>
      <p:ext uri="{BB962C8B-B14F-4D97-AF65-F5344CB8AC3E}">
        <p14:creationId xmlns:p14="http://schemas.microsoft.com/office/powerpoint/2010/main" val="87024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en-US"/>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A1505E8F-0F94-4057-93F5-84398F366068}" type="datetimeFigureOut">
              <a:rPr lang="en-US" smtClean="0"/>
              <a:t>10/23/2024</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794087E0-2EB2-4B2C-92BC-A1A9CAC2A16E}" type="slidenum">
              <a:rPr lang="en-US" smtClean="0"/>
              <a:t>‹#›</a:t>
            </a:fld>
            <a:endParaRPr lang="en-US"/>
          </a:p>
        </p:txBody>
      </p:sp>
    </p:spTree>
    <p:extLst>
      <p:ext uri="{BB962C8B-B14F-4D97-AF65-F5344CB8AC3E}">
        <p14:creationId xmlns:p14="http://schemas.microsoft.com/office/powerpoint/2010/main" val="4138371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A1505E8F-0F94-4057-93F5-84398F366068}" type="datetimeFigureOut">
              <a:rPr lang="en-US" smtClean="0"/>
              <a:t>10/23/2024</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794087E0-2EB2-4B2C-92BC-A1A9CAC2A16E}" type="slidenum">
              <a:rPr lang="en-US" smtClean="0"/>
              <a:t>‹#›</a:t>
            </a:fld>
            <a:endParaRPr lang="en-US"/>
          </a:p>
        </p:txBody>
      </p:sp>
    </p:spTree>
    <p:extLst>
      <p:ext uri="{BB962C8B-B14F-4D97-AF65-F5344CB8AC3E}">
        <p14:creationId xmlns:p14="http://schemas.microsoft.com/office/powerpoint/2010/main" val="395092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en-US"/>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A1505E8F-0F94-4057-93F5-84398F366068}" type="datetimeFigureOut">
              <a:rPr lang="en-US" smtClean="0"/>
              <a:t>10/23/2024</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794087E0-2EB2-4B2C-92BC-A1A9CAC2A16E}" type="slidenum">
              <a:rPr lang="en-US" smtClean="0"/>
              <a:t>‹#›</a:t>
            </a:fld>
            <a:endParaRPr lang="en-US"/>
          </a:p>
        </p:txBody>
      </p:sp>
    </p:spTree>
    <p:extLst>
      <p:ext uri="{BB962C8B-B14F-4D97-AF65-F5344CB8AC3E}">
        <p14:creationId xmlns:p14="http://schemas.microsoft.com/office/powerpoint/2010/main" val="343414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datum 2"/>
          <p:cNvSpPr>
            <a:spLocks noGrp="1"/>
          </p:cNvSpPr>
          <p:nvPr>
            <p:ph type="dt" sz="half" idx="10"/>
          </p:nvPr>
        </p:nvSpPr>
        <p:spPr/>
        <p:txBody>
          <a:bodyPr/>
          <a:lstStyle/>
          <a:p>
            <a:fld id="{A1505E8F-0F94-4057-93F5-84398F366068}" type="datetimeFigureOut">
              <a:rPr lang="en-US" smtClean="0"/>
              <a:t>10/23/2024</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794087E0-2EB2-4B2C-92BC-A1A9CAC2A16E}" type="slidenum">
              <a:rPr lang="en-US" smtClean="0"/>
              <a:t>‹#›</a:t>
            </a:fld>
            <a:endParaRPr lang="en-US"/>
          </a:p>
        </p:txBody>
      </p:sp>
    </p:spTree>
    <p:extLst>
      <p:ext uri="{BB962C8B-B14F-4D97-AF65-F5344CB8AC3E}">
        <p14:creationId xmlns:p14="http://schemas.microsoft.com/office/powerpoint/2010/main" val="302742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1505E8F-0F94-4057-93F5-84398F366068}" type="datetimeFigureOut">
              <a:rPr lang="en-US" smtClean="0"/>
              <a:t>10/23/2024</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794087E0-2EB2-4B2C-92BC-A1A9CAC2A16E}" type="slidenum">
              <a:rPr lang="en-US" smtClean="0"/>
              <a:t>‹#›</a:t>
            </a:fld>
            <a:endParaRPr lang="en-US"/>
          </a:p>
        </p:txBody>
      </p:sp>
    </p:spTree>
    <p:extLst>
      <p:ext uri="{BB962C8B-B14F-4D97-AF65-F5344CB8AC3E}">
        <p14:creationId xmlns:p14="http://schemas.microsoft.com/office/powerpoint/2010/main" val="285685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1505E8F-0F94-4057-93F5-84398F366068}" type="datetimeFigureOut">
              <a:rPr lang="en-US" smtClean="0"/>
              <a:t>10/23/2024</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794087E0-2EB2-4B2C-92BC-A1A9CAC2A16E}" type="slidenum">
              <a:rPr lang="en-US" smtClean="0"/>
              <a:t>‹#›</a:t>
            </a:fld>
            <a:endParaRPr lang="en-US"/>
          </a:p>
        </p:txBody>
      </p:sp>
    </p:spTree>
    <p:extLst>
      <p:ext uri="{BB962C8B-B14F-4D97-AF65-F5344CB8AC3E}">
        <p14:creationId xmlns:p14="http://schemas.microsoft.com/office/powerpoint/2010/main" val="28770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1505E8F-0F94-4057-93F5-84398F366068}" type="datetimeFigureOut">
              <a:rPr lang="en-US" smtClean="0"/>
              <a:t>10/23/2024</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794087E0-2EB2-4B2C-92BC-A1A9CAC2A16E}" type="slidenum">
              <a:rPr lang="en-US" smtClean="0"/>
              <a:t>‹#›</a:t>
            </a:fld>
            <a:endParaRPr lang="en-US"/>
          </a:p>
        </p:txBody>
      </p:sp>
    </p:spTree>
    <p:extLst>
      <p:ext uri="{BB962C8B-B14F-4D97-AF65-F5344CB8AC3E}">
        <p14:creationId xmlns:p14="http://schemas.microsoft.com/office/powerpoint/2010/main" val="184897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en-US"/>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05E8F-0F94-4057-93F5-84398F366068}" type="datetimeFigureOut">
              <a:rPr lang="en-US" smtClean="0"/>
              <a:t>10/23/2024</a:t>
            </a:fld>
            <a:endParaRPr lang="en-US"/>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087E0-2EB2-4B2C-92BC-A1A9CAC2A16E}" type="slidenum">
              <a:rPr lang="en-US" smtClean="0"/>
              <a:t>‹#›</a:t>
            </a:fld>
            <a:endParaRPr lang="en-US"/>
          </a:p>
        </p:txBody>
      </p:sp>
    </p:spTree>
    <p:extLst>
      <p:ext uri="{BB962C8B-B14F-4D97-AF65-F5344CB8AC3E}">
        <p14:creationId xmlns:p14="http://schemas.microsoft.com/office/powerpoint/2010/main" val="606109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mtClean="0"/>
              <a:t>Sociologie rodiny II</a:t>
            </a:r>
            <a:endParaRPr lang="en-US"/>
          </a:p>
        </p:txBody>
      </p:sp>
    </p:spTree>
    <p:extLst>
      <p:ext uri="{BB962C8B-B14F-4D97-AF65-F5344CB8AC3E}">
        <p14:creationId xmlns:p14="http://schemas.microsoft.com/office/powerpoint/2010/main" val="606777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00" t="31738" r="37670" b="16065"/>
          <a:stretch/>
        </p:blipFill>
        <p:spPr bwMode="auto">
          <a:xfrm>
            <a:off x="2135560" y="1844825"/>
            <a:ext cx="7837476" cy="488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Nadpis 4"/>
          <p:cNvSpPr>
            <a:spLocks noGrp="1"/>
          </p:cNvSpPr>
          <p:nvPr>
            <p:ph type="title"/>
          </p:nvPr>
        </p:nvSpPr>
        <p:spPr/>
        <p:txBody>
          <a:bodyPr>
            <a:normAutofit/>
          </a:bodyPr>
          <a:lstStyle/>
          <a:p>
            <a:r>
              <a:rPr lang="cs-CZ" dirty="0" smtClean="0"/>
              <a:t>Délka trvání manželství před rozvodem</a:t>
            </a:r>
            <a:endParaRPr lang="cs-CZ" dirty="0"/>
          </a:p>
        </p:txBody>
      </p:sp>
    </p:spTree>
    <p:extLst>
      <p:ext uri="{BB962C8B-B14F-4D97-AF65-F5344CB8AC3E}">
        <p14:creationId xmlns:p14="http://schemas.microsoft.com/office/powerpoint/2010/main" val="3071705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3600" smtClean="0"/>
              <a:t>Délka trvání manželství rozvedených v roce 2021 (ČSÚ)</a:t>
            </a:r>
            <a:endParaRPr lang="en-US" sz="3600"/>
          </a:p>
        </p:txBody>
      </p:sp>
      <p:graphicFrame>
        <p:nvGraphicFramePr>
          <p:cNvPr id="5" name="Graf 4"/>
          <p:cNvGraphicFramePr>
            <a:graphicFrameLocks/>
          </p:cNvGraphicFramePr>
          <p:nvPr>
            <p:extLst/>
          </p:nvPr>
        </p:nvGraphicFramePr>
        <p:xfrm>
          <a:off x="369673" y="2222156"/>
          <a:ext cx="4968446" cy="43022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 5"/>
          <p:cNvGraphicFramePr>
            <a:graphicFrameLocks/>
          </p:cNvGraphicFramePr>
          <p:nvPr>
            <p:extLst/>
          </p:nvPr>
        </p:nvGraphicFramePr>
        <p:xfrm>
          <a:off x="5338119" y="2272420"/>
          <a:ext cx="6293708" cy="4153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0875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l="30258" t="24107" r="15735" b="15141"/>
          <a:stretch>
            <a:fillRect/>
          </a:stretch>
        </p:blipFill>
        <p:spPr>
          <a:xfrm>
            <a:off x="2279651" y="404814"/>
            <a:ext cx="7777163" cy="6048375"/>
          </a:xfrm>
        </p:spPr>
      </p:pic>
    </p:spTree>
    <p:extLst>
      <p:ext uri="{BB962C8B-B14F-4D97-AF65-F5344CB8AC3E}">
        <p14:creationId xmlns:p14="http://schemas.microsoft.com/office/powerpoint/2010/main" val="2597191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l="26691" t="12757" r="42190" b="3186"/>
          <a:stretch/>
        </p:blipFill>
        <p:spPr>
          <a:xfrm>
            <a:off x="2075935" y="164757"/>
            <a:ext cx="3575222" cy="6035739"/>
          </a:xfrm>
          <a:prstGeom prst="rect">
            <a:avLst/>
          </a:prstGeom>
        </p:spPr>
      </p:pic>
    </p:spTree>
    <p:extLst>
      <p:ext uri="{BB962C8B-B14F-4D97-AF65-F5344CB8AC3E}">
        <p14:creationId xmlns:p14="http://schemas.microsoft.com/office/powerpoint/2010/main" val="1873025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Jak se liší stejnopohlavní rodiny od ostatních rodin co se týče výsledků ve výchově dětí?</a:t>
            </a:r>
            <a:endParaRPr lang="en-US"/>
          </a:p>
        </p:txBody>
      </p:sp>
      <p:sp>
        <p:nvSpPr>
          <p:cNvPr id="3" name="Zástupný symbol pro obsah 2"/>
          <p:cNvSpPr>
            <a:spLocks noGrp="1"/>
          </p:cNvSpPr>
          <p:nvPr>
            <p:ph idx="1"/>
          </p:nvPr>
        </p:nvSpPr>
        <p:spPr/>
        <p:txBody>
          <a:bodyPr>
            <a:normAutofit fontScale="85000" lnSpcReduction="20000"/>
          </a:bodyPr>
          <a:lstStyle/>
          <a:p>
            <a:pPr marL="0" indent="0">
              <a:buNone/>
            </a:pPr>
            <a:r>
              <a:rPr lang="en-US" smtClean="0"/>
              <a:t>Děti vychovávané rodiči stejného pohlaví </a:t>
            </a:r>
            <a:r>
              <a:rPr lang="cs-CZ" smtClean="0"/>
              <a:t>mají lepší vývojové výsledky (kognitivní funkce, psychologický vývoj, kvalita vztahu rodič-dítě, genderová identita, genderová role, sexuální orientace) než děti </a:t>
            </a:r>
            <a:r>
              <a:rPr lang="en-US" smtClean="0"/>
              <a:t>vychovávan</a:t>
            </a:r>
            <a:r>
              <a:rPr lang="cs-CZ" smtClean="0"/>
              <a:t>é</a:t>
            </a:r>
            <a:r>
              <a:rPr lang="en-US" smtClean="0"/>
              <a:t> heterosexuálními rodiči, jak ukazuje metaanalýza 32 studií.</a:t>
            </a:r>
            <a:endParaRPr lang="cs-CZ" smtClean="0"/>
          </a:p>
          <a:p>
            <a:pPr marL="0" indent="0">
              <a:buNone/>
            </a:pPr>
            <a:r>
              <a:rPr lang="en-US" sz="1900" smtClean="0"/>
              <a:t>Mario, Itzel, Suárez., Elizabeth, W., Stackhouse., Jeffrey, Keese., Christopher, G., Thompson. (2022). A meta-analysis examining the relationship between parents’ sexual orientation and children's developmental outcomes. Journal of Family Studies, 1-22. doi: 10.1080/13229400.2022.2060121</a:t>
            </a:r>
            <a:endParaRPr lang="cs-CZ" sz="1900" smtClean="0"/>
          </a:p>
          <a:p>
            <a:pPr marL="0" indent="0">
              <a:buNone/>
            </a:pPr>
            <a:endParaRPr lang="cs-CZ" smtClean="0"/>
          </a:p>
          <a:p>
            <a:pPr marL="0" indent="0">
              <a:buNone/>
            </a:pPr>
            <a:r>
              <a:rPr lang="en-US" smtClean="0"/>
              <a:t>Většina výsledků týkajících se rodiny je podobná mezi rodinami sexuálních menšin a heterosexuálními rodinami, přičemž rodiny sexuálních menšin vykazují dokonce lepší výsledky v některých oblastech</a:t>
            </a:r>
            <a:r>
              <a:rPr lang="cs-CZ" smtClean="0"/>
              <a:t> (psychologická adaptace dětí, vztahy mezi rodiči a dětmi)</a:t>
            </a:r>
            <a:r>
              <a:rPr lang="en-US" smtClean="0"/>
              <a:t>. Mezi sociální rizikové faktory špatných výsledků v rodinách patřilo stigma a diskriminace, slabá sociální podpora a </a:t>
            </a:r>
            <a:r>
              <a:rPr lang="cs-CZ" smtClean="0"/>
              <a:t>manželský status.</a:t>
            </a:r>
          </a:p>
          <a:p>
            <a:pPr marL="0" indent="0">
              <a:buNone/>
            </a:pPr>
            <a:r>
              <a:rPr lang="en-US" sz="1900"/>
              <a:t>Yun, Feng, Zhang., Haimei, Huang., Min, Wang., Jiawen, Zhu., Su, Ling, Tan., Weiyi, Tian., Jinli, Mo., Li, Jiang., Jieling, Mo., Wei, Pan., Chuanyi, Ning. (2023). Family outcome disparities between sexual minority and heterosexual families: a systematic review and meta-analysis. BMJ Global Health, 8(3):e010556-e010556. doi: 10.1136/bmjgh-2022-010556</a:t>
            </a:r>
          </a:p>
          <a:p>
            <a:pPr marL="0" indent="0">
              <a:buNone/>
            </a:pPr>
            <a:endParaRPr lang="cs-CZ" smtClean="0"/>
          </a:p>
          <a:p>
            <a:pPr marL="0" indent="0">
              <a:buNone/>
            </a:pPr>
            <a:endParaRPr lang="en-US"/>
          </a:p>
        </p:txBody>
      </p:sp>
    </p:spTree>
    <p:extLst>
      <p:ext uri="{BB962C8B-B14F-4D97-AF65-F5344CB8AC3E}">
        <p14:creationId xmlns:p14="http://schemas.microsoft.com/office/powerpoint/2010/main" val="315945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t="20719" b="8544"/>
          <a:stretch/>
        </p:blipFill>
        <p:spPr>
          <a:xfrm>
            <a:off x="184767" y="906162"/>
            <a:ext cx="11552581" cy="5107460"/>
          </a:xfrm>
          <a:prstGeom prst="rect">
            <a:avLst/>
          </a:prstGeom>
        </p:spPr>
      </p:pic>
    </p:spTree>
    <p:extLst>
      <p:ext uri="{BB962C8B-B14F-4D97-AF65-F5344CB8AC3E}">
        <p14:creationId xmlns:p14="http://schemas.microsoft.com/office/powerpoint/2010/main" val="3670923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749643"/>
            <a:ext cx="10515600" cy="5427320"/>
          </a:xfrm>
        </p:spPr>
        <p:txBody>
          <a:bodyPr>
            <a:normAutofit fontScale="92500" lnSpcReduction="10000"/>
          </a:bodyPr>
          <a:lstStyle/>
          <a:p>
            <a:pPr marL="0" indent="0">
              <a:buNone/>
            </a:pPr>
            <a:r>
              <a:rPr lang="en-US"/>
              <a:t>Mnohé studie prokázaly, že na blahobyt dětí má mnohem větší vliv jejich vztah s rodiči, pocit kompetence a jistoty rodičů a přítomnost sociální a ekonomické podpory pro rodinu než pohlaví nebo sexuální orientace jejich rodičů. Nedostatek možnosti uzavřít manželství pro páry stejného pohlaví zvyšuje stres v rodinách, což ovlivňuje zdraví a blahobyt všech členů domácnosti. Protože manželství posiluje rodiny a tím podporuje rozvoj dětí, děti by neměly být zbaveny možnosti, aby jejich rodiče byli sezdaní. Cesty k rodičovství, které zahrnují techniky asistované reprodukce, adopci a pěstounskou péči, by se měly zaměřit na kompetence rodičů, nikoli na jejich sexuální </a:t>
            </a:r>
            <a:r>
              <a:rPr lang="en-US"/>
              <a:t>orientaci</a:t>
            </a:r>
            <a:r>
              <a:rPr lang="en-US" smtClean="0"/>
              <a:t>.</a:t>
            </a:r>
            <a:endParaRPr lang="cs-CZ" smtClean="0"/>
          </a:p>
          <a:p>
            <a:pPr marL="0" indent="0">
              <a:buNone/>
            </a:pPr>
            <a:endParaRPr lang="cs-CZ"/>
          </a:p>
          <a:p>
            <a:pPr marL="0" indent="0">
              <a:buNone/>
            </a:pPr>
            <a:r>
              <a:rPr lang="cs-CZ" smtClean="0"/>
              <a:t>Existuje mnoho faktorů, které jsou rizikem pro zdravý vývoj dětí a jejich budoucnost, jako </a:t>
            </a:r>
            <a:r>
              <a:rPr lang="en-US" smtClean="0"/>
              <a:t>je </a:t>
            </a:r>
            <a:r>
              <a:rPr lang="en-US"/>
              <a:t>chudoba, deprese rodičů, zneužívání návykových látek rodiči, rozvod a domácí násilí, ale sexuální orientace jejich rodičů mezi nimi není.</a:t>
            </a:r>
          </a:p>
        </p:txBody>
      </p:sp>
    </p:spTree>
    <p:extLst>
      <p:ext uri="{BB962C8B-B14F-4D97-AF65-F5344CB8AC3E}">
        <p14:creationId xmlns:p14="http://schemas.microsoft.com/office/powerpoint/2010/main" val="1448379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28153" t="17538" r="14715" b="6426"/>
          <a:stretch/>
        </p:blipFill>
        <p:spPr>
          <a:xfrm>
            <a:off x="815545" y="74140"/>
            <a:ext cx="8056605" cy="6701485"/>
          </a:xfrm>
          <a:prstGeom prst="rect">
            <a:avLst/>
          </a:prstGeom>
        </p:spPr>
      </p:pic>
    </p:spTree>
    <p:extLst>
      <p:ext uri="{BB962C8B-B14F-4D97-AF65-F5344CB8AC3E}">
        <p14:creationId xmlns:p14="http://schemas.microsoft.com/office/powerpoint/2010/main" val="668668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l="28478" t="30854" r="30586" b="16166"/>
          <a:stretch/>
        </p:blipFill>
        <p:spPr>
          <a:xfrm>
            <a:off x="1622738" y="412124"/>
            <a:ext cx="9144000" cy="6653568"/>
          </a:xfrm>
          <a:prstGeom prst="rect">
            <a:avLst/>
          </a:prstGeom>
        </p:spPr>
      </p:pic>
      <mc:AlternateContent xmlns:mc="http://schemas.openxmlformats.org/markup-compatibility/2006">
        <mc:Choice xmlns="" xmlns:pslz="http://schemas.microsoft.com/office/powerpoint/2016/slidezoom" Requires="pslz">
          <p:graphicFrame>
            <p:nvGraphicFramePr>
              <p:cNvPr id="3" name="Náhled snímku 2">
                <a:extLst>
                  <a:ext uri="{FF2B5EF4-FFF2-40B4-BE49-F238E27FC236}">
                    <a16:creationId xmlns:a16="http://schemas.microsoft.com/office/drawing/2014/main" id="{B267CB5E-9C3B-126C-C63B-E1D9D5111645}"/>
                  </a:ext>
                </a:extLst>
              </p:cNvPr>
              <p:cNvGraphicFramePr>
                <a:graphicFrameLocks noChangeAspect="1"/>
              </p:cNvGraphicFramePr>
              <p:nvPr>
                <p:extLst>
                  <p:ext uri="{D42A27DB-BD31-4B8C-83A1-F6EECF244321}">
                    <p14:modId xmlns:p14="http://schemas.microsoft.com/office/powerpoint/2010/main" val="1761813772"/>
                  </p:ext>
                </p:extLst>
              </p:nvPr>
            </p:nvGraphicFramePr>
            <p:xfrm>
              <a:off x="10003971" y="3311979"/>
              <a:ext cx="3048000" cy="1714500"/>
            </p:xfrm>
            <a:graphic>
              <a:graphicData uri="http://schemas.microsoft.com/office/powerpoint/2016/slidezoom">
                <pslz:sldZm>
                  <pslz:sldZmObj sldId="417" cId="2696126859">
                    <pslz:zmPr id="{D13DD9AC-54E2-4374-A52A-7195A7FBACDE}"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3" name="Náhled snímku 2">
                <a:hlinkClick r:id="" action="ppaction://noaction"/>
                <a:extLst>
                  <a:ext uri="{FF2B5EF4-FFF2-40B4-BE49-F238E27FC236}">
                    <a16:creationId xmlns:pslz="http://schemas.microsoft.com/office/powerpoint/2016/slidezoom" xmlns="" xmlns:a16="http://schemas.microsoft.com/office/drawing/2014/main" id="{B267CB5E-9C3B-126C-C63B-E1D9D5111645}"/>
                  </a:ext>
                </a:extLst>
              </p:cNvPr>
              <p:cNvPicPr>
                <a:picLocks noGrp="1" noRot="1" noChangeAspect="1" noMove="1" noResize="1" noEditPoints="1" noAdjustHandles="1" noChangeArrowheads="1" noChangeShapeType="1"/>
              </p:cNvPicPr>
              <p:nvPr/>
            </p:nvPicPr>
            <p:blipFill>
              <a:blip r:embed="rId4"/>
              <a:stretch>
                <a:fillRect/>
              </a:stretch>
            </p:blipFill>
            <p:spPr>
              <a:xfrm>
                <a:off x="10003971" y="3311979"/>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564258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5704" t="30940" r="10211" b="41098"/>
          <a:stretch/>
        </p:blipFill>
        <p:spPr>
          <a:xfrm>
            <a:off x="296213" y="1481071"/>
            <a:ext cx="11902840" cy="2228044"/>
          </a:xfrm>
          <a:prstGeom prst="rect">
            <a:avLst/>
          </a:prstGeom>
        </p:spPr>
      </p:pic>
    </p:spTree>
    <p:extLst>
      <p:ext uri="{BB962C8B-B14F-4D97-AF65-F5344CB8AC3E}">
        <p14:creationId xmlns:p14="http://schemas.microsoft.com/office/powerpoint/2010/main" val="286746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altLang="cs-CZ" smtClean="0"/>
              <a:t>Sňatky podle vzdělání 2013</a:t>
            </a:r>
          </a:p>
        </p:txBody>
      </p:sp>
      <p:graphicFrame>
        <p:nvGraphicFramePr>
          <p:cNvPr id="4" name="Zástupný symbol pro obsah 3"/>
          <p:cNvGraphicFramePr>
            <a:graphicFrameLocks noGrp="1"/>
          </p:cNvGraphicFramePr>
          <p:nvPr>
            <p:ph idx="1"/>
          </p:nvPr>
        </p:nvGraphicFramePr>
        <p:xfrm>
          <a:off x="2590800" y="2209800"/>
          <a:ext cx="6857998" cy="2514600"/>
        </p:xfrm>
        <a:graphic>
          <a:graphicData uri="http://schemas.openxmlformats.org/drawingml/2006/table">
            <a:tbl>
              <a:tblPr>
                <a:tableStyleId>{5C22544A-7EE6-4342-B048-85BDC9FD1C3A}</a:tableStyleId>
              </a:tblPr>
              <a:tblGrid>
                <a:gridCol w="979714"/>
                <a:gridCol w="979714"/>
                <a:gridCol w="979714"/>
                <a:gridCol w="979714"/>
                <a:gridCol w="979714"/>
                <a:gridCol w="979714"/>
                <a:gridCol w="979714"/>
              </a:tblGrid>
              <a:tr h="419100">
                <a:tc>
                  <a:txBody>
                    <a:bodyPr/>
                    <a:lstStyle/>
                    <a:p>
                      <a:pPr algn="ctr" fontAlgn="b"/>
                      <a:r>
                        <a:rPr lang="cs-CZ" sz="1800" u="none" strike="noStrike" dirty="0">
                          <a:solidFill>
                            <a:schemeClr val="tx1"/>
                          </a:solidFill>
                          <a:effectLst/>
                        </a:rPr>
                        <a:t> </a:t>
                      </a:r>
                      <a:endParaRPr lang="cs-CZ" sz="1800" b="1" i="0" u="none" strike="noStrike" dirty="0">
                        <a:solidFill>
                          <a:schemeClr val="tx1"/>
                        </a:solidFill>
                        <a:effectLst/>
                        <a:latin typeface="Calibri"/>
                      </a:endParaRPr>
                    </a:p>
                  </a:txBody>
                  <a:tcPr marL="9525" marR="9525" marT="9525" marB="0" anchor="b">
                    <a:solidFill>
                      <a:schemeClr val="accent2">
                        <a:lumMod val="60000"/>
                        <a:lumOff val="40000"/>
                      </a:schemeClr>
                    </a:solidFill>
                  </a:tcPr>
                </a:tc>
                <a:tc>
                  <a:txBody>
                    <a:bodyPr/>
                    <a:lstStyle/>
                    <a:p>
                      <a:pPr algn="ctr" fontAlgn="b"/>
                      <a:r>
                        <a:rPr lang="cs-CZ" sz="1800" u="none" strike="noStrike" dirty="0">
                          <a:solidFill>
                            <a:schemeClr val="tx1"/>
                          </a:solidFill>
                          <a:effectLst/>
                        </a:rPr>
                        <a:t>CELKEM</a:t>
                      </a:r>
                      <a:endParaRPr lang="cs-CZ" sz="1800" b="1" i="0" u="none" strike="noStrike" dirty="0">
                        <a:solidFill>
                          <a:schemeClr val="tx1"/>
                        </a:solidFill>
                        <a:effectLst/>
                        <a:latin typeface="Calibri"/>
                      </a:endParaRPr>
                    </a:p>
                  </a:txBody>
                  <a:tcPr marL="9525" marR="9525" marT="9525" marB="0" anchor="b">
                    <a:solidFill>
                      <a:srgbClr val="FF0000"/>
                    </a:solidFill>
                  </a:tcPr>
                </a:tc>
                <a:tc>
                  <a:txBody>
                    <a:bodyPr/>
                    <a:lstStyle/>
                    <a:p>
                      <a:pPr algn="ctr" fontAlgn="b"/>
                      <a:r>
                        <a:rPr lang="cs-CZ" sz="1800" u="none" strike="noStrike" dirty="0">
                          <a:solidFill>
                            <a:schemeClr val="tx1"/>
                          </a:solidFill>
                          <a:effectLst/>
                        </a:rPr>
                        <a:t>ZŠ</a:t>
                      </a:r>
                      <a:endParaRPr lang="cs-CZ" sz="1800" b="1" i="0" u="none" strike="noStrike" dirty="0">
                        <a:solidFill>
                          <a:schemeClr val="tx1"/>
                        </a:solidFill>
                        <a:effectLst/>
                        <a:latin typeface="Calibri"/>
                      </a:endParaRPr>
                    </a:p>
                  </a:txBody>
                  <a:tcPr marL="9525" marR="9525" marT="9525" marB="0" anchor="b">
                    <a:solidFill>
                      <a:srgbClr val="FF0000"/>
                    </a:solidFill>
                  </a:tcPr>
                </a:tc>
                <a:tc>
                  <a:txBody>
                    <a:bodyPr/>
                    <a:lstStyle/>
                    <a:p>
                      <a:pPr algn="ctr" fontAlgn="b"/>
                      <a:r>
                        <a:rPr lang="cs-CZ" sz="1800" u="none" strike="noStrike" dirty="0">
                          <a:solidFill>
                            <a:schemeClr val="tx1"/>
                          </a:solidFill>
                          <a:effectLst/>
                        </a:rPr>
                        <a:t>Vyuč</a:t>
                      </a:r>
                      <a:endParaRPr lang="cs-CZ" sz="1800" b="1" i="0" u="none" strike="noStrike" dirty="0">
                        <a:solidFill>
                          <a:schemeClr val="tx1"/>
                        </a:solidFill>
                        <a:effectLst/>
                        <a:latin typeface="Calibri"/>
                      </a:endParaRPr>
                    </a:p>
                  </a:txBody>
                  <a:tcPr marL="9525" marR="9525" marT="9525" marB="0" anchor="b">
                    <a:solidFill>
                      <a:srgbClr val="FF0000"/>
                    </a:solidFill>
                  </a:tcPr>
                </a:tc>
                <a:tc>
                  <a:txBody>
                    <a:bodyPr/>
                    <a:lstStyle/>
                    <a:p>
                      <a:pPr algn="ctr" fontAlgn="b"/>
                      <a:r>
                        <a:rPr lang="cs-CZ" sz="1800" u="none" strike="noStrike" dirty="0">
                          <a:solidFill>
                            <a:schemeClr val="tx1"/>
                          </a:solidFill>
                          <a:effectLst/>
                        </a:rPr>
                        <a:t>SŠ</a:t>
                      </a:r>
                      <a:endParaRPr lang="cs-CZ" sz="1800" b="1" i="0" u="none" strike="noStrike" dirty="0">
                        <a:solidFill>
                          <a:schemeClr val="tx1"/>
                        </a:solidFill>
                        <a:effectLst/>
                        <a:latin typeface="Calibri"/>
                      </a:endParaRPr>
                    </a:p>
                  </a:txBody>
                  <a:tcPr marL="9525" marR="9525" marT="9525" marB="0" anchor="b">
                    <a:solidFill>
                      <a:srgbClr val="FF0000"/>
                    </a:solidFill>
                  </a:tcPr>
                </a:tc>
                <a:tc>
                  <a:txBody>
                    <a:bodyPr/>
                    <a:lstStyle/>
                    <a:p>
                      <a:pPr algn="ctr" fontAlgn="b"/>
                      <a:r>
                        <a:rPr lang="cs-CZ" sz="1800" u="none" strike="noStrike" dirty="0">
                          <a:solidFill>
                            <a:schemeClr val="tx1"/>
                          </a:solidFill>
                          <a:effectLst/>
                        </a:rPr>
                        <a:t>VŠ</a:t>
                      </a:r>
                      <a:endParaRPr lang="cs-CZ" sz="1800" b="1" i="0" u="none" strike="noStrike" dirty="0">
                        <a:solidFill>
                          <a:schemeClr val="tx1"/>
                        </a:solidFill>
                        <a:effectLst/>
                        <a:latin typeface="Calibri"/>
                      </a:endParaRPr>
                    </a:p>
                  </a:txBody>
                  <a:tcPr marL="9525" marR="9525" marT="9525" marB="0" anchor="b">
                    <a:solidFill>
                      <a:srgbClr val="FF0000"/>
                    </a:solidFill>
                  </a:tcPr>
                </a:tc>
                <a:tc>
                  <a:txBody>
                    <a:bodyPr/>
                    <a:lstStyle/>
                    <a:p>
                      <a:pPr algn="ctr" fontAlgn="b"/>
                      <a:r>
                        <a:rPr lang="cs-CZ" sz="1800" u="none" strike="noStrike" dirty="0">
                          <a:solidFill>
                            <a:schemeClr val="tx1"/>
                          </a:solidFill>
                          <a:effectLst/>
                        </a:rPr>
                        <a:t>?</a:t>
                      </a:r>
                      <a:endParaRPr lang="cs-CZ" sz="1800" b="1" i="0" u="none" strike="noStrike" dirty="0">
                        <a:solidFill>
                          <a:schemeClr val="tx1"/>
                        </a:solidFill>
                        <a:effectLst/>
                        <a:latin typeface="Calibri"/>
                      </a:endParaRPr>
                    </a:p>
                  </a:txBody>
                  <a:tcPr marL="9525" marR="9525" marT="9525" marB="0" anchor="b">
                    <a:solidFill>
                      <a:srgbClr val="FF0000"/>
                    </a:solidFill>
                  </a:tcPr>
                </a:tc>
              </a:tr>
              <a:tr h="419100">
                <a:tc>
                  <a:txBody>
                    <a:bodyPr/>
                    <a:lstStyle/>
                    <a:p>
                      <a:pPr algn="ctr" fontAlgn="b"/>
                      <a:r>
                        <a:rPr lang="cs-CZ" sz="1800" u="none" strike="noStrike" dirty="0">
                          <a:solidFill>
                            <a:schemeClr val="tx1"/>
                          </a:solidFill>
                          <a:effectLst/>
                        </a:rPr>
                        <a:t>ZŠ</a:t>
                      </a:r>
                      <a:endParaRPr lang="cs-CZ" sz="1800" b="1" i="0" u="none" strike="noStrike" dirty="0">
                        <a:solidFill>
                          <a:schemeClr val="tx1"/>
                        </a:solidFill>
                        <a:effectLst/>
                        <a:latin typeface="Calibri"/>
                      </a:endParaRPr>
                    </a:p>
                  </a:txBody>
                  <a:tcPr marL="9525" marR="9525" marT="9525" marB="0" anchor="b">
                    <a:solidFill>
                      <a:schemeClr val="accent2">
                        <a:lumMod val="60000"/>
                        <a:lumOff val="40000"/>
                      </a:schemeClr>
                    </a:solidFill>
                  </a:tcPr>
                </a:tc>
                <a:tc>
                  <a:txBody>
                    <a:bodyPr/>
                    <a:lstStyle/>
                    <a:p>
                      <a:pPr algn="r" fontAlgn="b"/>
                      <a:r>
                        <a:rPr lang="cs-CZ" sz="1800" u="none" strike="noStrike" dirty="0">
                          <a:solidFill>
                            <a:schemeClr val="tx1"/>
                          </a:solidFill>
                          <a:effectLst/>
                        </a:rPr>
                        <a:t>1543</a:t>
                      </a:r>
                      <a:endParaRPr lang="cs-CZ" sz="1800" b="1" i="0" u="none" strike="noStrike" dirty="0">
                        <a:solidFill>
                          <a:schemeClr val="tx1"/>
                        </a:solidFill>
                        <a:effectLst/>
                        <a:latin typeface="Calibri"/>
                      </a:endParaRPr>
                    </a:p>
                  </a:txBody>
                  <a:tcPr marL="9525" marR="9525" marT="9525" marB="0" anchor="b"/>
                </a:tc>
                <a:tc>
                  <a:txBody>
                    <a:bodyPr/>
                    <a:lstStyle/>
                    <a:p>
                      <a:pPr algn="r" fontAlgn="b"/>
                      <a:r>
                        <a:rPr lang="cs-CZ" sz="1800" u="none" strike="noStrike" dirty="0">
                          <a:solidFill>
                            <a:srgbClr val="FF0000"/>
                          </a:solidFill>
                          <a:effectLst/>
                        </a:rPr>
                        <a:t>1120</a:t>
                      </a:r>
                      <a:endParaRPr lang="cs-CZ" sz="1800" b="1" i="0" u="none" strike="noStrike" dirty="0">
                        <a:solidFill>
                          <a:srgbClr val="FF0000"/>
                        </a:solidFill>
                        <a:effectLst/>
                        <a:latin typeface="Calibri"/>
                      </a:endParaRPr>
                    </a:p>
                  </a:txBody>
                  <a:tcPr marL="9525" marR="9525" marT="9525" marB="0" anchor="b"/>
                </a:tc>
                <a:tc>
                  <a:txBody>
                    <a:bodyPr/>
                    <a:lstStyle/>
                    <a:p>
                      <a:pPr algn="r" fontAlgn="b"/>
                      <a:r>
                        <a:rPr lang="cs-CZ" sz="1800" u="none" strike="noStrike" dirty="0">
                          <a:solidFill>
                            <a:schemeClr val="tx1"/>
                          </a:solidFill>
                          <a:effectLst/>
                        </a:rPr>
                        <a:t>170</a:t>
                      </a:r>
                      <a:endParaRPr lang="cs-CZ" sz="1800" b="0" i="0" u="none" strike="noStrike" dirty="0">
                        <a:solidFill>
                          <a:schemeClr val="tx1"/>
                        </a:solidFill>
                        <a:effectLst/>
                        <a:latin typeface="Calibri"/>
                      </a:endParaRPr>
                    </a:p>
                  </a:txBody>
                  <a:tcPr marL="9525" marR="9525" marT="9525" marB="0" anchor="b"/>
                </a:tc>
                <a:tc>
                  <a:txBody>
                    <a:bodyPr/>
                    <a:lstStyle/>
                    <a:p>
                      <a:pPr algn="r" fontAlgn="b"/>
                      <a:r>
                        <a:rPr lang="cs-CZ" sz="1800" u="none" strike="noStrike" dirty="0">
                          <a:solidFill>
                            <a:schemeClr val="tx1"/>
                          </a:solidFill>
                          <a:effectLst/>
                        </a:rPr>
                        <a:t>166</a:t>
                      </a:r>
                      <a:endParaRPr lang="cs-CZ" sz="1800" b="0" i="0" u="none" strike="noStrike" dirty="0">
                        <a:solidFill>
                          <a:schemeClr val="tx1"/>
                        </a:solidFill>
                        <a:effectLst/>
                        <a:latin typeface="Calibri"/>
                      </a:endParaRPr>
                    </a:p>
                  </a:txBody>
                  <a:tcPr marL="9525" marR="9525" marT="9525" marB="0" anchor="b"/>
                </a:tc>
                <a:tc>
                  <a:txBody>
                    <a:bodyPr/>
                    <a:lstStyle/>
                    <a:p>
                      <a:pPr algn="r" fontAlgn="b"/>
                      <a:r>
                        <a:rPr lang="cs-CZ" sz="1800" u="none" strike="noStrike" dirty="0">
                          <a:solidFill>
                            <a:schemeClr val="tx1"/>
                          </a:solidFill>
                          <a:effectLst/>
                        </a:rPr>
                        <a:t>55</a:t>
                      </a:r>
                      <a:endParaRPr lang="cs-CZ" sz="1800" b="0" i="0" u="none" strike="noStrike" dirty="0">
                        <a:solidFill>
                          <a:schemeClr val="tx1"/>
                        </a:solidFill>
                        <a:effectLst/>
                        <a:latin typeface="Calibri"/>
                      </a:endParaRPr>
                    </a:p>
                  </a:txBody>
                  <a:tcPr marL="9525" marR="9525" marT="9525" marB="0" anchor="b"/>
                </a:tc>
                <a:tc>
                  <a:txBody>
                    <a:bodyPr/>
                    <a:lstStyle/>
                    <a:p>
                      <a:pPr algn="r" fontAlgn="b"/>
                      <a:r>
                        <a:rPr lang="cs-CZ" sz="1800" u="none" strike="noStrike">
                          <a:solidFill>
                            <a:schemeClr val="tx1"/>
                          </a:solidFill>
                          <a:effectLst/>
                        </a:rPr>
                        <a:t>32</a:t>
                      </a:r>
                      <a:endParaRPr lang="cs-CZ" sz="1800" b="0" i="0" u="none" strike="noStrike">
                        <a:solidFill>
                          <a:schemeClr val="tx1"/>
                        </a:solidFill>
                        <a:effectLst/>
                        <a:latin typeface="Calibri"/>
                      </a:endParaRPr>
                    </a:p>
                  </a:txBody>
                  <a:tcPr marL="9525" marR="9525" marT="9525" marB="0" anchor="b"/>
                </a:tc>
              </a:tr>
              <a:tr h="419100">
                <a:tc>
                  <a:txBody>
                    <a:bodyPr/>
                    <a:lstStyle/>
                    <a:p>
                      <a:pPr algn="ctr" fontAlgn="b"/>
                      <a:r>
                        <a:rPr lang="cs-CZ" sz="1800" u="none" strike="noStrike" dirty="0">
                          <a:solidFill>
                            <a:schemeClr val="tx1"/>
                          </a:solidFill>
                          <a:effectLst/>
                        </a:rPr>
                        <a:t>Vyuč</a:t>
                      </a:r>
                      <a:endParaRPr lang="cs-CZ" sz="1800" b="1" i="0" u="none" strike="noStrike" dirty="0">
                        <a:solidFill>
                          <a:schemeClr val="tx1"/>
                        </a:solidFill>
                        <a:effectLst/>
                        <a:latin typeface="Calibri"/>
                      </a:endParaRPr>
                    </a:p>
                  </a:txBody>
                  <a:tcPr marL="9525" marR="9525" marT="9525" marB="0" anchor="b">
                    <a:solidFill>
                      <a:schemeClr val="accent2">
                        <a:lumMod val="60000"/>
                        <a:lumOff val="40000"/>
                      </a:schemeClr>
                    </a:solidFill>
                  </a:tcPr>
                </a:tc>
                <a:tc>
                  <a:txBody>
                    <a:bodyPr/>
                    <a:lstStyle/>
                    <a:p>
                      <a:pPr algn="r" fontAlgn="b"/>
                      <a:r>
                        <a:rPr lang="cs-CZ" sz="1800" u="none" strike="noStrike" dirty="0">
                          <a:solidFill>
                            <a:schemeClr val="tx1"/>
                          </a:solidFill>
                          <a:effectLst/>
                        </a:rPr>
                        <a:t>5586</a:t>
                      </a:r>
                      <a:endParaRPr lang="cs-CZ" sz="1800" b="1" i="0" u="none" strike="noStrike" dirty="0">
                        <a:solidFill>
                          <a:schemeClr val="tx1"/>
                        </a:solidFill>
                        <a:effectLst/>
                        <a:latin typeface="Calibri"/>
                      </a:endParaRPr>
                    </a:p>
                  </a:txBody>
                  <a:tcPr marL="9525" marR="9525" marT="9525" marB="0" anchor="b"/>
                </a:tc>
                <a:tc>
                  <a:txBody>
                    <a:bodyPr/>
                    <a:lstStyle/>
                    <a:p>
                      <a:pPr algn="r" fontAlgn="b"/>
                      <a:r>
                        <a:rPr lang="cs-CZ" sz="1800" u="none" strike="noStrike">
                          <a:solidFill>
                            <a:schemeClr val="tx1"/>
                          </a:solidFill>
                          <a:effectLst/>
                        </a:rPr>
                        <a:t>396</a:t>
                      </a:r>
                      <a:endParaRPr lang="cs-CZ" sz="1800" b="0" i="0" u="none" strike="noStrike">
                        <a:solidFill>
                          <a:schemeClr val="tx1"/>
                        </a:solidFill>
                        <a:effectLst/>
                        <a:latin typeface="Calibri"/>
                      </a:endParaRPr>
                    </a:p>
                  </a:txBody>
                  <a:tcPr marL="9525" marR="9525" marT="9525" marB="0" anchor="b"/>
                </a:tc>
                <a:tc>
                  <a:txBody>
                    <a:bodyPr/>
                    <a:lstStyle/>
                    <a:p>
                      <a:pPr algn="r" fontAlgn="b"/>
                      <a:r>
                        <a:rPr lang="cs-CZ" sz="1800" u="none" strike="noStrike" dirty="0">
                          <a:solidFill>
                            <a:srgbClr val="FF0000"/>
                          </a:solidFill>
                          <a:effectLst/>
                        </a:rPr>
                        <a:t>2639</a:t>
                      </a:r>
                      <a:endParaRPr lang="cs-CZ" sz="1800" b="1" i="0" u="none" strike="noStrike" dirty="0">
                        <a:solidFill>
                          <a:srgbClr val="FF0000"/>
                        </a:solidFill>
                        <a:effectLst/>
                        <a:latin typeface="Calibri"/>
                      </a:endParaRPr>
                    </a:p>
                  </a:txBody>
                  <a:tcPr marL="9525" marR="9525" marT="9525" marB="0" anchor="b"/>
                </a:tc>
                <a:tc>
                  <a:txBody>
                    <a:bodyPr/>
                    <a:lstStyle/>
                    <a:p>
                      <a:pPr algn="r" fontAlgn="b"/>
                      <a:r>
                        <a:rPr lang="cs-CZ" sz="1800" u="none" strike="noStrike" dirty="0">
                          <a:solidFill>
                            <a:schemeClr val="tx1"/>
                          </a:solidFill>
                          <a:effectLst/>
                        </a:rPr>
                        <a:t>1968</a:t>
                      </a:r>
                      <a:endParaRPr lang="cs-CZ" sz="1800" b="0" i="0" u="none" strike="noStrike" dirty="0">
                        <a:solidFill>
                          <a:schemeClr val="tx1"/>
                        </a:solidFill>
                        <a:effectLst/>
                        <a:latin typeface="Calibri"/>
                      </a:endParaRPr>
                    </a:p>
                  </a:txBody>
                  <a:tcPr marL="9525" marR="9525" marT="9525" marB="0" anchor="b"/>
                </a:tc>
                <a:tc>
                  <a:txBody>
                    <a:bodyPr/>
                    <a:lstStyle/>
                    <a:p>
                      <a:pPr algn="r" fontAlgn="b"/>
                      <a:r>
                        <a:rPr lang="cs-CZ" sz="1800" u="none" strike="noStrike">
                          <a:solidFill>
                            <a:schemeClr val="tx1"/>
                          </a:solidFill>
                          <a:effectLst/>
                        </a:rPr>
                        <a:t>528</a:t>
                      </a:r>
                      <a:endParaRPr lang="cs-CZ" sz="1800" b="0" i="0" u="none" strike="noStrike">
                        <a:solidFill>
                          <a:schemeClr val="tx1"/>
                        </a:solidFill>
                        <a:effectLst/>
                        <a:latin typeface="Calibri"/>
                      </a:endParaRPr>
                    </a:p>
                  </a:txBody>
                  <a:tcPr marL="9525" marR="9525" marT="9525" marB="0" anchor="b"/>
                </a:tc>
                <a:tc>
                  <a:txBody>
                    <a:bodyPr/>
                    <a:lstStyle/>
                    <a:p>
                      <a:pPr algn="r" fontAlgn="b"/>
                      <a:r>
                        <a:rPr lang="cs-CZ" sz="1800" u="none" strike="noStrike">
                          <a:solidFill>
                            <a:schemeClr val="tx1"/>
                          </a:solidFill>
                          <a:effectLst/>
                        </a:rPr>
                        <a:t>55</a:t>
                      </a:r>
                      <a:endParaRPr lang="cs-CZ" sz="1800" b="0" i="0" u="none" strike="noStrike">
                        <a:solidFill>
                          <a:schemeClr val="tx1"/>
                        </a:solidFill>
                        <a:effectLst/>
                        <a:latin typeface="Calibri"/>
                      </a:endParaRPr>
                    </a:p>
                  </a:txBody>
                  <a:tcPr marL="9525" marR="9525" marT="9525" marB="0" anchor="b"/>
                </a:tc>
              </a:tr>
              <a:tr h="419100">
                <a:tc>
                  <a:txBody>
                    <a:bodyPr/>
                    <a:lstStyle/>
                    <a:p>
                      <a:pPr algn="ctr" fontAlgn="b"/>
                      <a:r>
                        <a:rPr lang="cs-CZ" sz="1800" u="none" strike="noStrike" dirty="0">
                          <a:solidFill>
                            <a:schemeClr val="tx1"/>
                          </a:solidFill>
                          <a:effectLst/>
                        </a:rPr>
                        <a:t>SŠ</a:t>
                      </a:r>
                      <a:endParaRPr lang="cs-CZ" sz="1800" b="1" i="0" u="none" strike="noStrike" dirty="0">
                        <a:solidFill>
                          <a:schemeClr val="tx1"/>
                        </a:solidFill>
                        <a:effectLst/>
                        <a:latin typeface="Calibri"/>
                      </a:endParaRPr>
                    </a:p>
                  </a:txBody>
                  <a:tcPr marL="9525" marR="9525" marT="9525" marB="0" anchor="b">
                    <a:solidFill>
                      <a:schemeClr val="accent2">
                        <a:lumMod val="60000"/>
                        <a:lumOff val="40000"/>
                      </a:schemeClr>
                    </a:solidFill>
                  </a:tcPr>
                </a:tc>
                <a:tc>
                  <a:txBody>
                    <a:bodyPr/>
                    <a:lstStyle/>
                    <a:p>
                      <a:pPr algn="r" fontAlgn="b"/>
                      <a:r>
                        <a:rPr lang="cs-CZ" sz="1800" u="none" strike="noStrike">
                          <a:solidFill>
                            <a:schemeClr val="tx1"/>
                          </a:solidFill>
                          <a:effectLst/>
                        </a:rPr>
                        <a:t>8242</a:t>
                      </a:r>
                      <a:endParaRPr lang="cs-CZ" sz="1800" b="1" i="0" u="none" strike="noStrike">
                        <a:solidFill>
                          <a:schemeClr val="tx1"/>
                        </a:solidFill>
                        <a:effectLst/>
                        <a:latin typeface="Calibri"/>
                      </a:endParaRPr>
                    </a:p>
                  </a:txBody>
                  <a:tcPr marL="9525" marR="9525" marT="9525" marB="0" anchor="b"/>
                </a:tc>
                <a:tc>
                  <a:txBody>
                    <a:bodyPr/>
                    <a:lstStyle/>
                    <a:p>
                      <a:pPr algn="r" fontAlgn="b"/>
                      <a:r>
                        <a:rPr lang="cs-CZ" sz="1800" u="none" strike="noStrike" dirty="0">
                          <a:solidFill>
                            <a:schemeClr val="tx1"/>
                          </a:solidFill>
                          <a:effectLst/>
                        </a:rPr>
                        <a:t>185</a:t>
                      </a:r>
                      <a:endParaRPr lang="cs-CZ" sz="1800" b="0" i="0" u="none" strike="noStrike" dirty="0">
                        <a:solidFill>
                          <a:schemeClr val="tx1"/>
                        </a:solidFill>
                        <a:effectLst/>
                        <a:latin typeface="Calibri"/>
                      </a:endParaRPr>
                    </a:p>
                  </a:txBody>
                  <a:tcPr marL="9525" marR="9525" marT="9525" marB="0" anchor="b"/>
                </a:tc>
                <a:tc>
                  <a:txBody>
                    <a:bodyPr/>
                    <a:lstStyle/>
                    <a:p>
                      <a:pPr algn="r" fontAlgn="b"/>
                      <a:r>
                        <a:rPr lang="cs-CZ" sz="1800" u="none" strike="noStrike">
                          <a:solidFill>
                            <a:schemeClr val="tx1"/>
                          </a:solidFill>
                          <a:effectLst/>
                        </a:rPr>
                        <a:t>759</a:t>
                      </a:r>
                      <a:endParaRPr lang="cs-CZ" sz="1800" b="0" i="0" u="none" strike="noStrike">
                        <a:solidFill>
                          <a:schemeClr val="tx1"/>
                        </a:solidFill>
                        <a:effectLst/>
                        <a:latin typeface="Calibri"/>
                      </a:endParaRPr>
                    </a:p>
                  </a:txBody>
                  <a:tcPr marL="9525" marR="9525" marT="9525" marB="0" anchor="b"/>
                </a:tc>
                <a:tc>
                  <a:txBody>
                    <a:bodyPr/>
                    <a:lstStyle/>
                    <a:p>
                      <a:pPr algn="r" fontAlgn="b"/>
                      <a:r>
                        <a:rPr lang="cs-CZ" sz="1800" u="none" strike="noStrike" dirty="0">
                          <a:solidFill>
                            <a:srgbClr val="FF0000"/>
                          </a:solidFill>
                          <a:effectLst/>
                        </a:rPr>
                        <a:t>5190</a:t>
                      </a:r>
                      <a:endParaRPr lang="cs-CZ" sz="1800" b="1" i="0" u="none" strike="noStrike" dirty="0">
                        <a:solidFill>
                          <a:srgbClr val="FF0000"/>
                        </a:solidFill>
                        <a:effectLst/>
                        <a:latin typeface="Calibri"/>
                      </a:endParaRPr>
                    </a:p>
                  </a:txBody>
                  <a:tcPr marL="9525" marR="9525" marT="9525" marB="0" anchor="b"/>
                </a:tc>
                <a:tc>
                  <a:txBody>
                    <a:bodyPr/>
                    <a:lstStyle/>
                    <a:p>
                      <a:pPr algn="r" fontAlgn="b"/>
                      <a:r>
                        <a:rPr lang="cs-CZ" sz="1800" u="none" strike="noStrike" dirty="0">
                          <a:solidFill>
                            <a:schemeClr val="tx1"/>
                          </a:solidFill>
                          <a:effectLst/>
                        </a:rPr>
                        <a:t>1941</a:t>
                      </a:r>
                      <a:endParaRPr lang="cs-CZ" sz="1800" b="0" i="0" u="none" strike="noStrike" dirty="0">
                        <a:solidFill>
                          <a:schemeClr val="tx1"/>
                        </a:solidFill>
                        <a:effectLst/>
                        <a:latin typeface="Calibri"/>
                      </a:endParaRPr>
                    </a:p>
                  </a:txBody>
                  <a:tcPr marL="9525" marR="9525" marT="9525" marB="0" anchor="b"/>
                </a:tc>
                <a:tc>
                  <a:txBody>
                    <a:bodyPr/>
                    <a:lstStyle/>
                    <a:p>
                      <a:pPr algn="r" fontAlgn="b"/>
                      <a:r>
                        <a:rPr lang="cs-CZ" sz="1800" u="none" strike="noStrike" dirty="0">
                          <a:solidFill>
                            <a:schemeClr val="tx1"/>
                          </a:solidFill>
                          <a:effectLst/>
                        </a:rPr>
                        <a:t>167</a:t>
                      </a:r>
                      <a:endParaRPr lang="cs-CZ" sz="1800" b="0" i="0" u="none" strike="noStrike" dirty="0">
                        <a:solidFill>
                          <a:schemeClr val="tx1"/>
                        </a:solidFill>
                        <a:effectLst/>
                        <a:latin typeface="Calibri"/>
                      </a:endParaRPr>
                    </a:p>
                  </a:txBody>
                  <a:tcPr marL="9525" marR="9525" marT="9525" marB="0" anchor="b"/>
                </a:tc>
              </a:tr>
              <a:tr h="419100">
                <a:tc>
                  <a:txBody>
                    <a:bodyPr/>
                    <a:lstStyle/>
                    <a:p>
                      <a:pPr algn="ctr" fontAlgn="b"/>
                      <a:r>
                        <a:rPr lang="cs-CZ" sz="1800" u="none" strike="noStrike" dirty="0">
                          <a:solidFill>
                            <a:schemeClr val="tx1"/>
                          </a:solidFill>
                          <a:effectLst/>
                        </a:rPr>
                        <a:t>VŠ</a:t>
                      </a:r>
                      <a:endParaRPr lang="cs-CZ" sz="1800" b="1" i="0" u="none" strike="noStrike" dirty="0">
                        <a:solidFill>
                          <a:schemeClr val="tx1"/>
                        </a:solidFill>
                        <a:effectLst/>
                        <a:latin typeface="Calibri"/>
                      </a:endParaRPr>
                    </a:p>
                  </a:txBody>
                  <a:tcPr marL="9525" marR="9525" marT="9525" marB="0" anchor="b">
                    <a:solidFill>
                      <a:schemeClr val="accent2">
                        <a:lumMod val="60000"/>
                        <a:lumOff val="40000"/>
                      </a:schemeClr>
                    </a:solidFill>
                  </a:tcPr>
                </a:tc>
                <a:tc>
                  <a:txBody>
                    <a:bodyPr/>
                    <a:lstStyle/>
                    <a:p>
                      <a:pPr algn="r" fontAlgn="b"/>
                      <a:r>
                        <a:rPr lang="cs-CZ" sz="1800" u="none" strike="noStrike">
                          <a:solidFill>
                            <a:schemeClr val="tx1"/>
                          </a:solidFill>
                          <a:effectLst/>
                        </a:rPr>
                        <a:t>5519</a:t>
                      </a:r>
                      <a:endParaRPr lang="cs-CZ" sz="1800" b="1" i="0" u="none" strike="noStrike">
                        <a:solidFill>
                          <a:schemeClr val="tx1"/>
                        </a:solidFill>
                        <a:effectLst/>
                        <a:latin typeface="Calibri"/>
                      </a:endParaRPr>
                    </a:p>
                  </a:txBody>
                  <a:tcPr marL="9525" marR="9525" marT="9525" marB="0" anchor="b"/>
                </a:tc>
                <a:tc>
                  <a:txBody>
                    <a:bodyPr/>
                    <a:lstStyle/>
                    <a:p>
                      <a:pPr algn="r" fontAlgn="b"/>
                      <a:r>
                        <a:rPr lang="cs-CZ" sz="1800" u="none" strike="noStrike">
                          <a:solidFill>
                            <a:schemeClr val="tx1"/>
                          </a:solidFill>
                          <a:effectLst/>
                        </a:rPr>
                        <a:t>36</a:t>
                      </a:r>
                      <a:endParaRPr lang="cs-CZ" sz="1800" b="0" i="0" u="none" strike="noStrike">
                        <a:solidFill>
                          <a:schemeClr val="tx1"/>
                        </a:solidFill>
                        <a:effectLst/>
                        <a:latin typeface="Calibri"/>
                      </a:endParaRPr>
                    </a:p>
                  </a:txBody>
                  <a:tcPr marL="9525" marR="9525" marT="9525" marB="0" anchor="b"/>
                </a:tc>
                <a:tc>
                  <a:txBody>
                    <a:bodyPr/>
                    <a:lstStyle/>
                    <a:p>
                      <a:pPr algn="r" fontAlgn="b"/>
                      <a:r>
                        <a:rPr lang="cs-CZ" sz="1800" u="none" strike="noStrike">
                          <a:solidFill>
                            <a:schemeClr val="tx1"/>
                          </a:solidFill>
                          <a:effectLst/>
                        </a:rPr>
                        <a:t>129</a:t>
                      </a:r>
                      <a:endParaRPr lang="cs-CZ" sz="1800" b="0" i="0" u="none" strike="noStrike">
                        <a:solidFill>
                          <a:schemeClr val="tx1"/>
                        </a:solidFill>
                        <a:effectLst/>
                        <a:latin typeface="Calibri"/>
                      </a:endParaRPr>
                    </a:p>
                  </a:txBody>
                  <a:tcPr marL="9525" marR="9525" marT="9525" marB="0" anchor="b"/>
                </a:tc>
                <a:tc>
                  <a:txBody>
                    <a:bodyPr/>
                    <a:lstStyle/>
                    <a:p>
                      <a:pPr algn="r" fontAlgn="b"/>
                      <a:r>
                        <a:rPr lang="cs-CZ" sz="1800" u="none" strike="noStrike">
                          <a:solidFill>
                            <a:schemeClr val="tx1"/>
                          </a:solidFill>
                          <a:effectLst/>
                        </a:rPr>
                        <a:t>1354</a:t>
                      </a:r>
                      <a:endParaRPr lang="cs-CZ" sz="1800" b="0" i="0" u="none" strike="noStrike">
                        <a:solidFill>
                          <a:schemeClr val="tx1"/>
                        </a:solidFill>
                        <a:effectLst/>
                        <a:latin typeface="Calibri"/>
                      </a:endParaRPr>
                    </a:p>
                  </a:txBody>
                  <a:tcPr marL="9525" marR="9525" marT="9525" marB="0" anchor="b"/>
                </a:tc>
                <a:tc>
                  <a:txBody>
                    <a:bodyPr/>
                    <a:lstStyle/>
                    <a:p>
                      <a:pPr algn="r" fontAlgn="b"/>
                      <a:r>
                        <a:rPr lang="cs-CZ" sz="1800" u="none" strike="noStrike" dirty="0">
                          <a:solidFill>
                            <a:srgbClr val="FF0000"/>
                          </a:solidFill>
                          <a:effectLst/>
                        </a:rPr>
                        <a:t>3807</a:t>
                      </a:r>
                      <a:endParaRPr lang="cs-CZ" sz="1800" b="1" i="0" u="none" strike="noStrike" dirty="0">
                        <a:solidFill>
                          <a:srgbClr val="FF0000"/>
                        </a:solidFill>
                        <a:effectLst/>
                        <a:latin typeface="Calibri"/>
                      </a:endParaRPr>
                    </a:p>
                  </a:txBody>
                  <a:tcPr marL="9525" marR="9525" marT="9525" marB="0" anchor="b"/>
                </a:tc>
                <a:tc>
                  <a:txBody>
                    <a:bodyPr/>
                    <a:lstStyle/>
                    <a:p>
                      <a:pPr algn="r" fontAlgn="b"/>
                      <a:r>
                        <a:rPr lang="cs-CZ" sz="1800" u="none" strike="noStrike" dirty="0">
                          <a:solidFill>
                            <a:schemeClr val="tx1"/>
                          </a:solidFill>
                          <a:effectLst/>
                        </a:rPr>
                        <a:t>193</a:t>
                      </a:r>
                      <a:endParaRPr lang="cs-CZ" sz="1800" b="0" i="0" u="none" strike="noStrike" dirty="0">
                        <a:solidFill>
                          <a:schemeClr val="tx1"/>
                        </a:solidFill>
                        <a:effectLst/>
                        <a:latin typeface="Calibri"/>
                      </a:endParaRPr>
                    </a:p>
                  </a:txBody>
                  <a:tcPr marL="9525" marR="9525" marT="9525" marB="0" anchor="b"/>
                </a:tc>
              </a:tr>
              <a:tr h="419100">
                <a:tc>
                  <a:txBody>
                    <a:bodyPr/>
                    <a:lstStyle/>
                    <a:p>
                      <a:pPr algn="ctr" fontAlgn="b"/>
                      <a:r>
                        <a:rPr lang="cs-CZ" sz="1800" u="none" strike="noStrike" dirty="0">
                          <a:solidFill>
                            <a:schemeClr val="tx1"/>
                          </a:solidFill>
                          <a:effectLst/>
                        </a:rPr>
                        <a:t>?</a:t>
                      </a:r>
                      <a:endParaRPr lang="cs-CZ" sz="1800" b="1" i="0" u="none" strike="noStrike" dirty="0">
                        <a:solidFill>
                          <a:schemeClr val="tx1"/>
                        </a:solidFill>
                        <a:effectLst/>
                        <a:latin typeface="Calibri"/>
                      </a:endParaRPr>
                    </a:p>
                  </a:txBody>
                  <a:tcPr marL="9525" marR="9525" marT="9525" marB="0" anchor="b">
                    <a:solidFill>
                      <a:schemeClr val="accent2">
                        <a:lumMod val="60000"/>
                        <a:lumOff val="40000"/>
                      </a:schemeClr>
                    </a:solidFill>
                  </a:tcPr>
                </a:tc>
                <a:tc>
                  <a:txBody>
                    <a:bodyPr/>
                    <a:lstStyle/>
                    <a:p>
                      <a:pPr algn="r" fontAlgn="b"/>
                      <a:r>
                        <a:rPr lang="cs-CZ" sz="1800" u="none" strike="noStrike" dirty="0">
                          <a:solidFill>
                            <a:schemeClr val="tx1"/>
                          </a:solidFill>
                          <a:effectLst/>
                        </a:rPr>
                        <a:t>22609</a:t>
                      </a:r>
                      <a:endParaRPr lang="cs-CZ" sz="1800" b="1" i="0" u="none" strike="noStrike" dirty="0">
                        <a:solidFill>
                          <a:schemeClr val="tx1"/>
                        </a:solidFill>
                        <a:effectLst/>
                        <a:latin typeface="Calibri"/>
                      </a:endParaRPr>
                    </a:p>
                  </a:txBody>
                  <a:tcPr marL="9525" marR="9525" marT="9525" marB="0" anchor="b"/>
                </a:tc>
                <a:tc>
                  <a:txBody>
                    <a:bodyPr/>
                    <a:lstStyle/>
                    <a:p>
                      <a:pPr algn="r" fontAlgn="b"/>
                      <a:r>
                        <a:rPr lang="cs-CZ" sz="1800" u="none" strike="noStrike">
                          <a:solidFill>
                            <a:schemeClr val="tx1"/>
                          </a:solidFill>
                          <a:effectLst/>
                        </a:rPr>
                        <a:t>48</a:t>
                      </a:r>
                      <a:endParaRPr lang="cs-CZ" sz="1800" b="0" i="0" u="none" strike="noStrike">
                        <a:solidFill>
                          <a:schemeClr val="tx1"/>
                        </a:solidFill>
                        <a:effectLst/>
                        <a:latin typeface="Calibri"/>
                      </a:endParaRPr>
                    </a:p>
                  </a:txBody>
                  <a:tcPr marL="9525" marR="9525" marT="9525" marB="0" anchor="b"/>
                </a:tc>
                <a:tc>
                  <a:txBody>
                    <a:bodyPr/>
                    <a:lstStyle/>
                    <a:p>
                      <a:pPr algn="r" fontAlgn="b"/>
                      <a:r>
                        <a:rPr lang="cs-CZ" sz="1800" u="none" strike="noStrike">
                          <a:solidFill>
                            <a:schemeClr val="tx1"/>
                          </a:solidFill>
                          <a:effectLst/>
                        </a:rPr>
                        <a:t>59</a:t>
                      </a:r>
                      <a:endParaRPr lang="cs-CZ" sz="1800" b="0" i="0" u="none" strike="noStrike">
                        <a:solidFill>
                          <a:schemeClr val="tx1"/>
                        </a:solidFill>
                        <a:effectLst/>
                        <a:latin typeface="Calibri"/>
                      </a:endParaRPr>
                    </a:p>
                  </a:txBody>
                  <a:tcPr marL="9525" marR="9525" marT="9525" marB="0" anchor="b"/>
                </a:tc>
                <a:tc>
                  <a:txBody>
                    <a:bodyPr/>
                    <a:lstStyle/>
                    <a:p>
                      <a:pPr algn="r" fontAlgn="b"/>
                      <a:r>
                        <a:rPr lang="cs-CZ" sz="1800" u="none" strike="noStrike">
                          <a:solidFill>
                            <a:schemeClr val="tx1"/>
                          </a:solidFill>
                          <a:effectLst/>
                        </a:rPr>
                        <a:t>221</a:t>
                      </a:r>
                      <a:endParaRPr lang="cs-CZ" sz="1800" b="0" i="0" u="none" strike="noStrike">
                        <a:solidFill>
                          <a:schemeClr val="tx1"/>
                        </a:solidFill>
                        <a:effectLst/>
                        <a:latin typeface="Calibri"/>
                      </a:endParaRPr>
                    </a:p>
                  </a:txBody>
                  <a:tcPr marL="9525" marR="9525" marT="9525" marB="0" anchor="b"/>
                </a:tc>
                <a:tc>
                  <a:txBody>
                    <a:bodyPr/>
                    <a:lstStyle/>
                    <a:p>
                      <a:pPr algn="r" fontAlgn="b"/>
                      <a:r>
                        <a:rPr lang="cs-CZ" sz="1800" u="none" strike="noStrike">
                          <a:solidFill>
                            <a:schemeClr val="tx1"/>
                          </a:solidFill>
                          <a:effectLst/>
                        </a:rPr>
                        <a:t>194</a:t>
                      </a:r>
                      <a:endParaRPr lang="cs-CZ" sz="1800" b="0" i="0" u="none" strike="noStrike">
                        <a:solidFill>
                          <a:schemeClr val="tx1"/>
                        </a:solidFill>
                        <a:effectLst/>
                        <a:latin typeface="Calibri"/>
                      </a:endParaRPr>
                    </a:p>
                  </a:txBody>
                  <a:tcPr marL="9525" marR="9525" marT="9525" marB="0" anchor="b"/>
                </a:tc>
                <a:tc>
                  <a:txBody>
                    <a:bodyPr/>
                    <a:lstStyle/>
                    <a:p>
                      <a:pPr algn="r" fontAlgn="b"/>
                      <a:r>
                        <a:rPr lang="cs-CZ" sz="1800" u="none" strike="noStrike" dirty="0">
                          <a:solidFill>
                            <a:schemeClr val="tx1"/>
                          </a:solidFill>
                          <a:effectLst/>
                        </a:rPr>
                        <a:t>22087</a:t>
                      </a:r>
                      <a:endParaRPr lang="cs-CZ" sz="1800" b="0" i="0" u="none" strike="noStrike" dirty="0">
                        <a:solidFill>
                          <a:schemeClr val="tx1"/>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49527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sz="half" idx="1"/>
          </p:nvPr>
        </p:nvPicPr>
        <p:blipFill rotWithShape="1">
          <a:blip r:embed="rId2"/>
          <a:srcRect l="21332" t="19869" r="21318" b="27534"/>
          <a:stretch/>
        </p:blipFill>
        <p:spPr>
          <a:xfrm>
            <a:off x="838985" y="424205"/>
            <a:ext cx="10030117" cy="5938887"/>
          </a:xfrm>
          <a:prstGeom prst="rect">
            <a:avLst/>
          </a:prstGeom>
        </p:spPr>
      </p:pic>
    </p:spTree>
    <p:extLst>
      <p:ext uri="{BB962C8B-B14F-4D97-AF65-F5344CB8AC3E}">
        <p14:creationId xmlns:p14="http://schemas.microsoft.com/office/powerpoint/2010/main" val="3203208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87610" y="365126"/>
            <a:ext cx="9566189" cy="590464"/>
          </a:xfrm>
        </p:spPr>
        <p:txBody>
          <a:bodyPr>
            <a:normAutofit fontScale="90000"/>
          </a:bodyPr>
          <a:lstStyle/>
          <a:p>
            <a:r>
              <a:rPr lang="cs-CZ" smtClean="0"/>
              <a:t>Co nás ještě zajímá?</a:t>
            </a:r>
            <a:endParaRPr lang="en-US"/>
          </a:p>
        </p:txBody>
      </p:sp>
      <p:sp>
        <p:nvSpPr>
          <p:cNvPr id="4" name="Zástupný symbol pro obsah 3"/>
          <p:cNvSpPr>
            <a:spLocks noGrp="1"/>
          </p:cNvSpPr>
          <p:nvPr>
            <p:ph sz="half" idx="1"/>
          </p:nvPr>
        </p:nvSpPr>
        <p:spPr/>
        <p:txBody>
          <a:bodyPr>
            <a:normAutofit fontScale="25000" lnSpcReduction="20000"/>
          </a:bodyPr>
          <a:lstStyle/>
          <a:p>
            <a:pPr fontAlgn="base">
              <a:buFont typeface="+mj-lt"/>
              <a:buAutoNum type="arabicPeriod"/>
            </a:pPr>
            <a:r>
              <a:rPr lang="en-US" b="1" u="sng">
                <a:solidFill>
                  <a:srgbClr val="000000"/>
                </a:solidFill>
                <a:latin typeface="Arial" panose="020B0604020202020204" pitchFamily="34" charset="0"/>
              </a:rPr>
              <a:t>Jaké jsou předpoklady do budoucna ohledně plodnosti žen v ČR</a:t>
            </a:r>
          </a:p>
          <a:p>
            <a:pPr fontAlgn="base">
              <a:buFont typeface="+mj-lt"/>
              <a:buAutoNum type="arabicPeriod"/>
            </a:pPr>
            <a:r>
              <a:rPr lang="en-US" b="1" u="sng">
                <a:solidFill>
                  <a:srgbClr val="000000"/>
                </a:solidFill>
                <a:latin typeface="Arial" panose="020B0604020202020204" pitchFamily="34" charset="0"/>
              </a:rPr>
              <a:t>Důvody rozvodů a nevěry</a:t>
            </a:r>
          </a:p>
          <a:p>
            <a:pPr fontAlgn="base">
              <a:buFont typeface="+mj-lt"/>
              <a:buAutoNum type="arabicPeriod"/>
            </a:pPr>
            <a:r>
              <a:rPr lang="en-US">
                <a:solidFill>
                  <a:srgbClr val="000000"/>
                </a:solidFill>
                <a:latin typeface="Arial" panose="020B0604020202020204" pitchFamily="34" charset="0"/>
              </a:rPr>
              <a:t>Vyrovnávaní se smrtí rodiče</a:t>
            </a:r>
          </a:p>
          <a:p>
            <a:pPr fontAlgn="base">
              <a:buFont typeface="+mj-lt"/>
              <a:buAutoNum type="arabicPeriod"/>
            </a:pPr>
            <a:r>
              <a:rPr lang="en-US">
                <a:solidFill>
                  <a:srgbClr val="000000"/>
                </a:solidFill>
                <a:latin typeface="Arial" panose="020B0604020202020204" pitchFamily="34" charset="0"/>
              </a:rPr>
              <a:t>LGBT rodiny a adopce dětí</a:t>
            </a:r>
          </a:p>
          <a:p>
            <a:pPr fontAlgn="base">
              <a:buFont typeface="+mj-lt"/>
              <a:buAutoNum type="arabicPeriod"/>
            </a:pPr>
            <a:r>
              <a:rPr lang="en-US">
                <a:solidFill>
                  <a:srgbClr val="000000"/>
                </a:solidFill>
                <a:latin typeface="Arial" panose="020B0604020202020204" pitchFamily="34" charset="0"/>
              </a:rPr>
              <a:t>Matky samoživitelky</a:t>
            </a:r>
          </a:p>
          <a:p>
            <a:pPr fontAlgn="base">
              <a:buFont typeface="+mj-lt"/>
              <a:buAutoNum type="arabicPeriod"/>
            </a:pPr>
            <a:r>
              <a:rPr lang="en-US">
                <a:solidFill>
                  <a:srgbClr val="000000"/>
                </a:solidFill>
                <a:latin typeface="Arial" panose="020B0604020202020204" pitchFamily="34" charset="0"/>
              </a:rPr>
              <a:t>Vliv psychické nestability rodičů na děti</a:t>
            </a:r>
          </a:p>
          <a:p>
            <a:pPr fontAlgn="base">
              <a:buFont typeface="+mj-lt"/>
              <a:buAutoNum type="arabicPeriod"/>
            </a:pPr>
            <a:r>
              <a:rPr lang="en-US">
                <a:solidFill>
                  <a:srgbClr val="000000"/>
                </a:solidFill>
                <a:latin typeface="Arial" panose="020B0604020202020204" pitchFamily="34" charset="0"/>
              </a:rPr>
              <a:t>Rodiny s členy s nějakým znevýhodněním</a:t>
            </a:r>
          </a:p>
          <a:p>
            <a:pPr fontAlgn="base">
              <a:buFont typeface="+mj-lt"/>
              <a:buAutoNum type="arabicPeriod"/>
            </a:pPr>
            <a:r>
              <a:rPr lang="en-US">
                <a:solidFill>
                  <a:srgbClr val="000000"/>
                </a:solidFill>
                <a:latin typeface="Arial" panose="020B0604020202020204" pitchFamily="34" charset="0"/>
              </a:rPr>
              <a:t>Přístup k rozmanitým rodinám v pedagogické praxi (jak dětem vysvětlovat, že rodina není jen ta klasická)</a:t>
            </a:r>
          </a:p>
          <a:p>
            <a:pPr fontAlgn="base">
              <a:buFont typeface="+mj-lt"/>
              <a:buAutoNum type="arabicPeriod"/>
            </a:pPr>
            <a:r>
              <a:rPr lang="en-US" b="1" u="sng">
                <a:solidFill>
                  <a:srgbClr val="000000"/>
                </a:solidFill>
                <a:latin typeface="Arial" panose="020B0604020202020204" pitchFamily="34" charset="0"/>
              </a:rPr>
              <a:t>Potraty</a:t>
            </a:r>
          </a:p>
          <a:p>
            <a:pPr fontAlgn="base">
              <a:buFont typeface="+mj-lt"/>
              <a:buAutoNum type="arabicPeriod"/>
            </a:pPr>
            <a:r>
              <a:rPr lang="en-US">
                <a:solidFill>
                  <a:srgbClr val="000000"/>
                </a:solidFill>
                <a:latin typeface="Arial" panose="020B0604020202020204" pitchFamily="34" charset="0"/>
              </a:rPr>
              <a:t>Vztahy mezi dětmi a rodiči</a:t>
            </a:r>
          </a:p>
          <a:p>
            <a:pPr fontAlgn="base">
              <a:buFont typeface="+mj-lt"/>
              <a:buAutoNum type="arabicPeriod"/>
            </a:pPr>
            <a:r>
              <a:rPr lang="en-US">
                <a:solidFill>
                  <a:srgbClr val="000000"/>
                </a:solidFill>
                <a:latin typeface="Arial" panose="020B0604020202020204" pitchFamily="34" charset="0"/>
              </a:rPr>
              <a:t>Kariéra žen, jak se zapojit do práce po mateřské</a:t>
            </a:r>
          </a:p>
          <a:p>
            <a:pPr fontAlgn="base">
              <a:buFont typeface="+mj-lt"/>
              <a:buAutoNum type="arabicPeriod"/>
            </a:pPr>
            <a:r>
              <a:rPr lang="en-US">
                <a:solidFill>
                  <a:srgbClr val="000000"/>
                </a:solidFill>
                <a:latin typeface="Arial" panose="020B0604020202020204" pitchFamily="34" charset="0"/>
              </a:rPr>
              <a:t>Možnosti pro studující rodiče</a:t>
            </a:r>
          </a:p>
          <a:p>
            <a:pPr fontAlgn="base">
              <a:buFont typeface="+mj-lt"/>
              <a:buAutoNum type="arabicPeriod"/>
            </a:pPr>
            <a:r>
              <a:rPr lang="en-US">
                <a:solidFill>
                  <a:srgbClr val="000000"/>
                </a:solidFill>
                <a:latin typeface="Arial" panose="020B0604020202020204" pitchFamily="34" charset="0"/>
              </a:rPr>
              <a:t>Jak ovlivňuje psychiku dítěte věk rodičů</a:t>
            </a:r>
          </a:p>
          <a:p>
            <a:pPr fontAlgn="base">
              <a:buFont typeface="+mj-lt"/>
              <a:buAutoNum type="arabicPeriod"/>
            </a:pPr>
            <a:r>
              <a:rPr lang="en-US" b="1" u="sng">
                <a:solidFill>
                  <a:srgbClr val="000000"/>
                </a:solidFill>
                <a:latin typeface="Arial" panose="020B0604020202020204" pitchFamily="34" charset="0"/>
              </a:rPr>
              <a:t>Poměr uzavřených sňatků vs. rozvodu</a:t>
            </a:r>
          </a:p>
          <a:p>
            <a:pPr fontAlgn="base">
              <a:buFont typeface="+mj-lt"/>
              <a:buAutoNum type="arabicPeriod"/>
            </a:pPr>
            <a:r>
              <a:rPr lang="en-US">
                <a:solidFill>
                  <a:srgbClr val="000000"/>
                </a:solidFill>
                <a:latin typeface="Arial" panose="020B0604020202020204" pitchFamily="34" charset="0"/>
              </a:rPr>
              <a:t>Přelidněná planeta, nátlak na ženy</a:t>
            </a:r>
          </a:p>
          <a:p>
            <a:pPr fontAlgn="base">
              <a:buFont typeface="+mj-lt"/>
              <a:buAutoNum type="arabicPeriod"/>
            </a:pPr>
            <a:r>
              <a:rPr lang="en-US">
                <a:solidFill>
                  <a:srgbClr val="000000"/>
                </a:solidFill>
                <a:latin typeface="Arial" panose="020B0604020202020204" pitchFamily="34" charset="0"/>
              </a:rPr>
              <a:t>Kdy je nejlepší mít dítě</a:t>
            </a:r>
          </a:p>
          <a:p>
            <a:pPr fontAlgn="base">
              <a:buFont typeface="+mj-lt"/>
              <a:buAutoNum type="arabicPeriod"/>
            </a:pPr>
            <a:r>
              <a:rPr lang="en-US">
                <a:solidFill>
                  <a:srgbClr val="000000"/>
                </a:solidFill>
                <a:latin typeface="Arial" panose="020B0604020202020204" pitchFamily="34" charset="0"/>
              </a:rPr>
              <a:t>Jak moc je důležité zastoupení role matky a otce ve výchově</a:t>
            </a:r>
          </a:p>
          <a:p>
            <a:pPr fontAlgn="base">
              <a:buFont typeface="+mj-lt"/>
              <a:buAutoNum type="arabicPeriod"/>
            </a:pPr>
            <a:r>
              <a:rPr lang="en-US">
                <a:solidFill>
                  <a:srgbClr val="000000"/>
                </a:solidFill>
                <a:latin typeface="Arial" panose="020B0604020202020204" pitchFamily="34" charset="0"/>
              </a:rPr>
              <a:t>Pokles možnosti otěhotnět</a:t>
            </a:r>
          </a:p>
          <a:p>
            <a:pPr fontAlgn="base">
              <a:buFont typeface="+mj-lt"/>
              <a:buAutoNum type="arabicPeriod"/>
            </a:pPr>
            <a:r>
              <a:rPr lang="en-US">
                <a:solidFill>
                  <a:srgbClr val="000000"/>
                </a:solidFill>
                <a:latin typeface="Arial" panose="020B0604020202020204" pitchFamily="34" charset="0"/>
              </a:rPr>
              <a:t>Jaký dopad má moderní rodina na dítě</a:t>
            </a:r>
          </a:p>
          <a:p>
            <a:pPr fontAlgn="base">
              <a:buFont typeface="+mj-lt"/>
              <a:buAutoNum type="arabicPeriod"/>
            </a:pPr>
            <a:r>
              <a:rPr lang="en-US">
                <a:solidFill>
                  <a:srgbClr val="000000"/>
                </a:solidFill>
                <a:latin typeface="Arial" panose="020B0604020202020204" pitchFamily="34" charset="0"/>
              </a:rPr>
              <a:t> Jsou rodinné terapie populární</a:t>
            </a:r>
          </a:p>
          <a:p>
            <a:endParaRPr lang="en-US"/>
          </a:p>
        </p:txBody>
      </p:sp>
      <p:sp>
        <p:nvSpPr>
          <p:cNvPr id="5" name="Zástupný symbol pro obsah 4"/>
          <p:cNvSpPr>
            <a:spLocks noGrp="1"/>
          </p:cNvSpPr>
          <p:nvPr>
            <p:ph sz="half" idx="2"/>
          </p:nvPr>
        </p:nvSpPr>
        <p:spPr>
          <a:xfrm>
            <a:off x="6172200" y="1532238"/>
            <a:ext cx="5181600" cy="4644725"/>
          </a:xfrm>
        </p:spPr>
        <p:txBody>
          <a:bodyPr>
            <a:normAutofit fontScale="25000" lnSpcReduction="20000"/>
          </a:bodyPr>
          <a:lstStyle/>
          <a:p>
            <a:pPr fontAlgn="base">
              <a:buFont typeface="+mj-lt"/>
              <a:buAutoNum type="arabicPeriod"/>
            </a:pPr>
            <a:endParaRPr lang="en-US">
              <a:solidFill>
                <a:srgbClr val="000000"/>
              </a:solidFill>
              <a:latin typeface="Arial" panose="020B0604020202020204" pitchFamily="34" charset="0"/>
            </a:endParaRPr>
          </a:p>
          <a:p>
            <a:pPr marL="0" indent="0" fontAlgn="base">
              <a:buNone/>
            </a:pPr>
            <a:r>
              <a:rPr lang="cs-CZ" smtClean="0">
                <a:solidFill>
                  <a:srgbClr val="000000"/>
                </a:solidFill>
                <a:latin typeface="Arial" panose="020B0604020202020204" pitchFamily="34" charset="0"/>
              </a:rPr>
              <a:t>21. </a:t>
            </a:r>
            <a:r>
              <a:rPr lang="en-US" b="1" u="sng" smtClean="0">
                <a:solidFill>
                  <a:srgbClr val="000000"/>
                </a:solidFill>
                <a:latin typeface="Arial" panose="020B0604020202020204" pitchFamily="34" charset="0"/>
              </a:rPr>
              <a:t>Výzkum </a:t>
            </a:r>
            <a:r>
              <a:rPr lang="en-US" b="1" u="sng">
                <a:solidFill>
                  <a:srgbClr val="000000"/>
                </a:solidFill>
                <a:latin typeface="Arial" panose="020B0604020202020204" pitchFamily="34" charset="0"/>
              </a:rPr>
              <a:t>mezi spolužáky, zda sami děti plánují a kdy</a:t>
            </a:r>
          </a:p>
          <a:p>
            <a:pPr marL="0" indent="0" fontAlgn="base">
              <a:buNone/>
            </a:pPr>
            <a:r>
              <a:rPr lang="cs-CZ" smtClean="0">
                <a:solidFill>
                  <a:srgbClr val="000000"/>
                </a:solidFill>
                <a:latin typeface="Arial" panose="020B0604020202020204" pitchFamily="34" charset="0"/>
              </a:rPr>
              <a:t>22. </a:t>
            </a:r>
            <a:r>
              <a:rPr lang="en-US" smtClean="0">
                <a:solidFill>
                  <a:srgbClr val="000000"/>
                </a:solidFill>
                <a:latin typeface="Arial" panose="020B0604020202020204" pitchFamily="34" charset="0"/>
              </a:rPr>
              <a:t>Jak </a:t>
            </a:r>
            <a:r>
              <a:rPr lang="en-US">
                <a:solidFill>
                  <a:srgbClr val="000000"/>
                </a:solidFill>
                <a:latin typeface="Arial" panose="020B0604020202020204" pitchFamily="34" charset="0"/>
              </a:rPr>
              <a:t>je to ve světě</a:t>
            </a:r>
          </a:p>
          <a:p>
            <a:pPr marL="0" indent="0" fontAlgn="base">
              <a:buNone/>
            </a:pPr>
            <a:r>
              <a:rPr lang="cs-CZ" smtClean="0">
                <a:solidFill>
                  <a:srgbClr val="000000"/>
                </a:solidFill>
                <a:latin typeface="Arial" panose="020B0604020202020204" pitchFamily="34" charset="0"/>
              </a:rPr>
              <a:t>23. </a:t>
            </a:r>
            <a:r>
              <a:rPr lang="en-US" smtClean="0">
                <a:solidFill>
                  <a:srgbClr val="000000"/>
                </a:solidFill>
                <a:latin typeface="Arial" panose="020B0604020202020204" pitchFamily="34" charset="0"/>
              </a:rPr>
              <a:t>Porovnání </a:t>
            </a:r>
            <a:r>
              <a:rPr lang="en-US">
                <a:solidFill>
                  <a:srgbClr val="000000"/>
                </a:solidFill>
                <a:latin typeface="Arial" panose="020B0604020202020204" pitchFamily="34" charset="0"/>
              </a:rPr>
              <a:t>dětí z rozvedených a nerozvedených rodin</a:t>
            </a:r>
          </a:p>
          <a:p>
            <a:pPr marL="0" indent="0" fontAlgn="base">
              <a:buNone/>
            </a:pPr>
            <a:r>
              <a:rPr lang="cs-CZ" smtClean="0">
                <a:solidFill>
                  <a:srgbClr val="000000"/>
                </a:solidFill>
                <a:latin typeface="Arial" panose="020B0604020202020204" pitchFamily="34" charset="0"/>
              </a:rPr>
              <a:t>24. </a:t>
            </a:r>
            <a:r>
              <a:rPr lang="en-US" smtClean="0">
                <a:solidFill>
                  <a:srgbClr val="000000"/>
                </a:solidFill>
                <a:latin typeface="Arial" panose="020B0604020202020204" pitchFamily="34" charset="0"/>
              </a:rPr>
              <a:t>Finanční </a:t>
            </a:r>
            <a:r>
              <a:rPr lang="en-US">
                <a:solidFill>
                  <a:srgbClr val="000000"/>
                </a:solidFill>
                <a:latin typeface="Arial" panose="020B0604020202020204" pitchFamily="34" charset="0"/>
              </a:rPr>
              <a:t>politika a její dopad na rodinu</a:t>
            </a:r>
          </a:p>
          <a:p>
            <a:pPr marL="0" indent="0" fontAlgn="base">
              <a:buNone/>
            </a:pPr>
            <a:r>
              <a:rPr lang="cs-CZ" smtClean="0">
                <a:solidFill>
                  <a:srgbClr val="000000"/>
                </a:solidFill>
                <a:latin typeface="Arial" panose="020B0604020202020204" pitchFamily="34" charset="0"/>
              </a:rPr>
              <a:t>25. </a:t>
            </a:r>
            <a:r>
              <a:rPr lang="en-US" smtClean="0">
                <a:solidFill>
                  <a:srgbClr val="000000"/>
                </a:solidFill>
                <a:latin typeface="Arial" panose="020B0604020202020204" pitchFamily="34" charset="0"/>
              </a:rPr>
              <a:t>Přístup </a:t>
            </a:r>
            <a:r>
              <a:rPr lang="en-US">
                <a:solidFill>
                  <a:srgbClr val="000000"/>
                </a:solidFill>
                <a:latin typeface="Arial" panose="020B0604020202020204" pitchFamily="34" charset="0"/>
              </a:rPr>
              <a:t>rodičů k dětem pohybově či jinak znevýhodněným</a:t>
            </a:r>
          </a:p>
          <a:p>
            <a:pPr marL="0" indent="0" fontAlgn="base">
              <a:buNone/>
            </a:pPr>
            <a:r>
              <a:rPr lang="cs-CZ" smtClean="0">
                <a:solidFill>
                  <a:srgbClr val="000000"/>
                </a:solidFill>
                <a:latin typeface="Arial" panose="020B0604020202020204" pitchFamily="34" charset="0"/>
              </a:rPr>
              <a:t>26. </a:t>
            </a:r>
            <a:r>
              <a:rPr lang="en-US" smtClean="0">
                <a:solidFill>
                  <a:srgbClr val="000000"/>
                </a:solidFill>
                <a:latin typeface="Arial" panose="020B0604020202020204" pitchFamily="34" charset="0"/>
              </a:rPr>
              <a:t>Manželské </a:t>
            </a:r>
            <a:r>
              <a:rPr lang="en-US">
                <a:solidFill>
                  <a:srgbClr val="000000"/>
                </a:solidFill>
                <a:latin typeface="Arial" panose="020B0604020202020204" pitchFamily="34" charset="0"/>
              </a:rPr>
              <a:t>poradny, náhradní rodiny</a:t>
            </a:r>
          </a:p>
          <a:p>
            <a:pPr marL="0" indent="0" fontAlgn="base">
              <a:buNone/>
            </a:pPr>
            <a:r>
              <a:rPr lang="cs-CZ" smtClean="0">
                <a:solidFill>
                  <a:srgbClr val="000000"/>
                </a:solidFill>
                <a:latin typeface="Arial" panose="020B0604020202020204" pitchFamily="34" charset="0"/>
              </a:rPr>
              <a:t>27. </a:t>
            </a:r>
            <a:r>
              <a:rPr lang="en-US" smtClean="0">
                <a:solidFill>
                  <a:srgbClr val="000000"/>
                </a:solidFill>
                <a:latin typeface="Arial" panose="020B0604020202020204" pitchFamily="34" charset="0"/>
              </a:rPr>
              <a:t>Mezigenerační </a:t>
            </a:r>
            <a:r>
              <a:rPr lang="en-US">
                <a:solidFill>
                  <a:srgbClr val="000000"/>
                </a:solidFill>
                <a:latin typeface="Arial" panose="020B0604020202020204" pitchFamily="34" charset="0"/>
              </a:rPr>
              <a:t>soužití, problémy</a:t>
            </a:r>
          </a:p>
          <a:p>
            <a:pPr marL="0" indent="0" fontAlgn="base">
              <a:buNone/>
            </a:pPr>
            <a:r>
              <a:rPr lang="cs-CZ" smtClean="0">
                <a:solidFill>
                  <a:srgbClr val="000000"/>
                </a:solidFill>
                <a:latin typeface="Arial" panose="020B0604020202020204" pitchFamily="34" charset="0"/>
              </a:rPr>
              <a:t>28. </a:t>
            </a:r>
            <a:r>
              <a:rPr lang="en-US" smtClean="0">
                <a:solidFill>
                  <a:srgbClr val="000000"/>
                </a:solidFill>
                <a:latin typeface="Arial" panose="020B0604020202020204" pitchFamily="34" charset="0"/>
              </a:rPr>
              <a:t>Násilí</a:t>
            </a:r>
            <a:endParaRPr lang="en-US">
              <a:solidFill>
                <a:srgbClr val="000000"/>
              </a:solidFill>
              <a:latin typeface="Arial" panose="020B0604020202020204" pitchFamily="34" charset="0"/>
            </a:endParaRPr>
          </a:p>
          <a:p>
            <a:pPr marL="0" indent="0" fontAlgn="base">
              <a:buNone/>
            </a:pPr>
            <a:r>
              <a:rPr lang="cs-CZ" smtClean="0">
                <a:solidFill>
                  <a:srgbClr val="000000"/>
                </a:solidFill>
                <a:latin typeface="Arial" panose="020B0604020202020204" pitchFamily="34" charset="0"/>
              </a:rPr>
              <a:t>29. </a:t>
            </a:r>
            <a:r>
              <a:rPr lang="en-US" smtClean="0">
                <a:solidFill>
                  <a:srgbClr val="000000"/>
                </a:solidFill>
                <a:latin typeface="Arial" panose="020B0604020202020204" pitchFamily="34" charset="0"/>
              </a:rPr>
              <a:t>Postmoderní </a:t>
            </a:r>
            <a:r>
              <a:rPr lang="en-US">
                <a:solidFill>
                  <a:srgbClr val="000000"/>
                </a:solidFill>
                <a:latin typeface="Arial" panose="020B0604020202020204" pitchFamily="34" charset="0"/>
              </a:rPr>
              <a:t>rodiny - co bude v budoucnu?</a:t>
            </a:r>
          </a:p>
          <a:p>
            <a:pPr marL="0" indent="0" fontAlgn="base">
              <a:buNone/>
            </a:pPr>
            <a:r>
              <a:rPr lang="cs-CZ" smtClean="0">
                <a:solidFill>
                  <a:srgbClr val="000000"/>
                </a:solidFill>
                <a:latin typeface="Arial" panose="020B0604020202020204" pitchFamily="34" charset="0"/>
              </a:rPr>
              <a:t>30. </a:t>
            </a:r>
            <a:r>
              <a:rPr lang="en-US" smtClean="0">
                <a:solidFill>
                  <a:srgbClr val="000000"/>
                </a:solidFill>
                <a:latin typeface="Arial" panose="020B0604020202020204" pitchFamily="34" charset="0"/>
              </a:rPr>
              <a:t>Vliv </a:t>
            </a:r>
            <a:r>
              <a:rPr lang="en-US">
                <a:solidFill>
                  <a:srgbClr val="000000"/>
                </a:solidFill>
                <a:latin typeface="Arial" panose="020B0604020202020204" pitchFamily="34" charset="0"/>
              </a:rPr>
              <a:t>polygamie na děti</a:t>
            </a:r>
          </a:p>
          <a:p>
            <a:pPr marL="0" indent="0" fontAlgn="base">
              <a:buNone/>
            </a:pPr>
            <a:r>
              <a:rPr lang="cs-CZ" smtClean="0">
                <a:solidFill>
                  <a:srgbClr val="000000"/>
                </a:solidFill>
                <a:latin typeface="Arial" panose="020B0604020202020204" pitchFamily="34" charset="0"/>
              </a:rPr>
              <a:t>31. </a:t>
            </a:r>
            <a:r>
              <a:rPr lang="en-US" smtClean="0">
                <a:solidFill>
                  <a:srgbClr val="000000"/>
                </a:solidFill>
                <a:latin typeface="Arial" panose="020B0604020202020204" pitchFamily="34" charset="0"/>
              </a:rPr>
              <a:t>současná </a:t>
            </a:r>
            <a:r>
              <a:rPr lang="en-US">
                <a:solidFill>
                  <a:srgbClr val="000000"/>
                </a:solidFill>
                <a:latin typeface="Arial" panose="020B0604020202020204" pitchFamily="34" charset="0"/>
              </a:rPr>
              <a:t>výchova dětí a její následky</a:t>
            </a:r>
          </a:p>
          <a:p>
            <a:pPr marL="0" indent="0" fontAlgn="base">
              <a:buNone/>
            </a:pPr>
            <a:r>
              <a:rPr lang="cs-CZ" smtClean="0">
                <a:solidFill>
                  <a:srgbClr val="000000"/>
                </a:solidFill>
                <a:latin typeface="Arial" panose="020B0604020202020204" pitchFamily="34" charset="0"/>
              </a:rPr>
              <a:t>32. </a:t>
            </a:r>
            <a:r>
              <a:rPr lang="en-US" smtClean="0">
                <a:solidFill>
                  <a:srgbClr val="000000"/>
                </a:solidFill>
                <a:latin typeface="Arial" panose="020B0604020202020204" pitchFamily="34" charset="0"/>
              </a:rPr>
              <a:t>Sexuální </a:t>
            </a:r>
            <a:r>
              <a:rPr lang="en-US">
                <a:solidFill>
                  <a:srgbClr val="000000"/>
                </a:solidFill>
                <a:latin typeface="Arial" panose="020B0604020202020204" pitchFamily="34" charset="0"/>
              </a:rPr>
              <a:t>výchova</a:t>
            </a:r>
          </a:p>
          <a:p>
            <a:pPr marL="0" indent="0" fontAlgn="base">
              <a:buNone/>
            </a:pPr>
            <a:r>
              <a:rPr lang="cs-CZ" smtClean="0">
                <a:solidFill>
                  <a:srgbClr val="000000"/>
                </a:solidFill>
                <a:latin typeface="Arial" panose="020B0604020202020204" pitchFamily="34" charset="0"/>
              </a:rPr>
              <a:t>33. </a:t>
            </a:r>
            <a:r>
              <a:rPr lang="en-US" smtClean="0">
                <a:solidFill>
                  <a:srgbClr val="000000"/>
                </a:solidFill>
                <a:latin typeface="Arial" panose="020B0604020202020204" pitchFamily="34" charset="0"/>
              </a:rPr>
              <a:t>Fyzické </a:t>
            </a:r>
            <a:r>
              <a:rPr lang="en-US">
                <a:solidFill>
                  <a:srgbClr val="000000"/>
                </a:solidFill>
                <a:latin typeface="Arial" panose="020B0604020202020204" pitchFamily="34" charset="0"/>
              </a:rPr>
              <a:t>tresty</a:t>
            </a:r>
          </a:p>
          <a:p>
            <a:pPr marL="0" indent="0" fontAlgn="base">
              <a:buNone/>
            </a:pPr>
            <a:r>
              <a:rPr lang="cs-CZ" smtClean="0">
                <a:solidFill>
                  <a:srgbClr val="000000"/>
                </a:solidFill>
                <a:latin typeface="Arial" panose="020B0604020202020204" pitchFamily="34" charset="0"/>
              </a:rPr>
              <a:t>34. </a:t>
            </a:r>
            <a:r>
              <a:rPr lang="en-US" smtClean="0">
                <a:solidFill>
                  <a:srgbClr val="000000"/>
                </a:solidFill>
                <a:latin typeface="Arial" panose="020B0604020202020204" pitchFamily="34" charset="0"/>
              </a:rPr>
              <a:t>Alkoholismus </a:t>
            </a:r>
            <a:r>
              <a:rPr lang="en-US">
                <a:solidFill>
                  <a:srgbClr val="000000"/>
                </a:solidFill>
                <a:latin typeface="Arial" panose="020B0604020202020204" pitchFamily="34" charset="0"/>
              </a:rPr>
              <a:t>v rodině</a:t>
            </a:r>
          </a:p>
          <a:p>
            <a:pPr marL="0" indent="0" fontAlgn="base">
              <a:buNone/>
            </a:pPr>
            <a:r>
              <a:rPr lang="cs-CZ" smtClean="0">
                <a:solidFill>
                  <a:srgbClr val="000000"/>
                </a:solidFill>
                <a:latin typeface="Arial" panose="020B0604020202020204" pitchFamily="34" charset="0"/>
              </a:rPr>
              <a:t>35. </a:t>
            </a:r>
            <a:r>
              <a:rPr lang="en-US" smtClean="0">
                <a:solidFill>
                  <a:srgbClr val="000000"/>
                </a:solidFill>
                <a:latin typeface="Arial" panose="020B0604020202020204" pitchFamily="34" charset="0"/>
              </a:rPr>
              <a:t>Jak </a:t>
            </a:r>
            <a:r>
              <a:rPr lang="en-US">
                <a:solidFill>
                  <a:srgbClr val="000000"/>
                </a:solidFill>
                <a:latin typeface="Arial" panose="020B0604020202020204" pitchFamily="34" charset="0"/>
              </a:rPr>
              <a:t>udržet stabilní a šťastnou rodinu</a:t>
            </a:r>
          </a:p>
          <a:p>
            <a:pPr marL="0" indent="0" fontAlgn="base">
              <a:buNone/>
            </a:pPr>
            <a:r>
              <a:rPr lang="cs-CZ" smtClean="0">
                <a:solidFill>
                  <a:srgbClr val="000000"/>
                </a:solidFill>
                <a:latin typeface="Arial" panose="020B0604020202020204" pitchFamily="34" charset="0"/>
              </a:rPr>
              <a:t>36. </a:t>
            </a:r>
            <a:r>
              <a:rPr lang="en-US" smtClean="0">
                <a:solidFill>
                  <a:srgbClr val="000000"/>
                </a:solidFill>
                <a:latin typeface="Arial" panose="020B0604020202020204" pitchFamily="34" charset="0"/>
              </a:rPr>
              <a:t>Znásilnění</a:t>
            </a:r>
            <a:r>
              <a:rPr lang="en-US">
                <a:solidFill>
                  <a:srgbClr val="000000"/>
                </a:solidFill>
                <a:latin typeface="Arial" panose="020B0604020202020204" pitchFamily="34" charset="0"/>
              </a:rPr>
              <a:t>, potraty</a:t>
            </a:r>
          </a:p>
          <a:p>
            <a:pPr marL="0" indent="0" fontAlgn="base">
              <a:buNone/>
            </a:pPr>
            <a:r>
              <a:rPr lang="cs-CZ" smtClean="0">
                <a:solidFill>
                  <a:srgbClr val="000000"/>
                </a:solidFill>
                <a:latin typeface="Arial" panose="020B0604020202020204" pitchFamily="34" charset="0"/>
              </a:rPr>
              <a:t>37. </a:t>
            </a:r>
            <a:r>
              <a:rPr lang="en-US" smtClean="0">
                <a:solidFill>
                  <a:srgbClr val="000000"/>
                </a:solidFill>
                <a:latin typeface="Arial" panose="020B0604020202020204" pitchFamily="34" charset="0"/>
              </a:rPr>
              <a:t>Rodiče </a:t>
            </a:r>
            <a:r>
              <a:rPr lang="en-US">
                <a:solidFill>
                  <a:srgbClr val="000000"/>
                </a:solidFill>
                <a:latin typeface="Arial" panose="020B0604020202020204" pitchFamily="34" charset="0"/>
              </a:rPr>
              <a:t>s postiženými dětmi</a:t>
            </a:r>
          </a:p>
          <a:p>
            <a:pPr marL="0" indent="0" fontAlgn="base">
              <a:buNone/>
            </a:pPr>
            <a:r>
              <a:rPr lang="cs-CZ" smtClean="0">
                <a:solidFill>
                  <a:srgbClr val="000000"/>
                </a:solidFill>
                <a:latin typeface="Arial" panose="020B0604020202020204" pitchFamily="34" charset="0"/>
              </a:rPr>
              <a:t>38: </a:t>
            </a:r>
            <a:r>
              <a:rPr lang="en-US" smtClean="0">
                <a:solidFill>
                  <a:srgbClr val="000000"/>
                </a:solidFill>
                <a:latin typeface="Arial" panose="020B0604020202020204" pitchFamily="34" charset="0"/>
              </a:rPr>
              <a:t>Co </a:t>
            </a:r>
            <a:r>
              <a:rPr lang="en-US">
                <a:solidFill>
                  <a:srgbClr val="000000"/>
                </a:solidFill>
                <a:latin typeface="Arial" panose="020B0604020202020204" pitchFamily="34" charset="0"/>
              </a:rPr>
              <a:t>bylo před tradiční rodinou? Bylo vůbec něco?</a:t>
            </a:r>
          </a:p>
          <a:p>
            <a:pPr marL="0" indent="0" fontAlgn="base">
              <a:buNone/>
            </a:pPr>
            <a:r>
              <a:rPr lang="cs-CZ" smtClean="0">
                <a:solidFill>
                  <a:srgbClr val="000000"/>
                </a:solidFill>
                <a:latin typeface="Arial" panose="020B0604020202020204" pitchFamily="34" charset="0"/>
              </a:rPr>
              <a:t>39: </a:t>
            </a:r>
            <a:r>
              <a:rPr lang="en-US" b="1" u="sng" smtClean="0">
                <a:solidFill>
                  <a:srgbClr val="000000"/>
                </a:solidFill>
                <a:latin typeface="Arial" panose="020B0604020202020204" pitchFamily="34" charset="0"/>
              </a:rPr>
              <a:t>Bezdětnost</a:t>
            </a:r>
            <a:endParaRPr lang="en-US" b="1" u="sng">
              <a:solidFill>
                <a:srgbClr val="000000"/>
              </a:solidFill>
              <a:latin typeface="Arial" panose="020B0604020202020204" pitchFamily="34" charset="0"/>
            </a:endParaRPr>
          </a:p>
          <a:p>
            <a:pPr marL="0" indent="0" fontAlgn="base">
              <a:buNone/>
            </a:pPr>
            <a:r>
              <a:rPr lang="cs-CZ" smtClean="0">
                <a:solidFill>
                  <a:srgbClr val="000000"/>
                </a:solidFill>
                <a:latin typeface="Arial" panose="020B0604020202020204" pitchFamily="34" charset="0"/>
              </a:rPr>
              <a:t>40. </a:t>
            </a:r>
            <a:r>
              <a:rPr lang="en-US" smtClean="0">
                <a:solidFill>
                  <a:srgbClr val="000000"/>
                </a:solidFill>
                <a:latin typeface="Arial" panose="020B0604020202020204" pitchFamily="34" charset="0"/>
              </a:rPr>
              <a:t>Rozdíly </a:t>
            </a:r>
            <a:r>
              <a:rPr lang="en-US">
                <a:solidFill>
                  <a:srgbClr val="000000"/>
                </a:solidFill>
                <a:latin typeface="Arial" panose="020B0604020202020204" pitchFamily="34" charset="0"/>
              </a:rPr>
              <a:t>ve výchově dětí dnes x před převratem</a:t>
            </a:r>
          </a:p>
          <a:p>
            <a:pPr marL="0" indent="0" fontAlgn="base">
              <a:buNone/>
            </a:pPr>
            <a:r>
              <a:rPr lang="cs-CZ" smtClean="0">
                <a:solidFill>
                  <a:srgbClr val="000000"/>
                </a:solidFill>
                <a:latin typeface="Arial" panose="020B0604020202020204" pitchFamily="34" charset="0"/>
              </a:rPr>
              <a:t>41. </a:t>
            </a:r>
            <a:r>
              <a:rPr lang="en-US" b="1" u="sng" smtClean="0">
                <a:solidFill>
                  <a:srgbClr val="000000"/>
                </a:solidFill>
                <a:latin typeface="Arial" panose="020B0604020202020204" pitchFamily="34" charset="0"/>
              </a:rPr>
              <a:t>Jak </a:t>
            </a:r>
            <a:r>
              <a:rPr lang="en-US" b="1" u="sng">
                <a:solidFill>
                  <a:srgbClr val="000000"/>
                </a:solidFill>
                <a:latin typeface="Arial" panose="020B0604020202020204" pitchFamily="34" charset="0"/>
              </a:rPr>
              <a:t>argumentovat v diskusích že ženy mají těžší/lehčí život než muži</a:t>
            </a:r>
          </a:p>
          <a:p>
            <a:endParaRPr lang="en-US"/>
          </a:p>
        </p:txBody>
      </p:sp>
    </p:spTree>
    <p:extLst>
      <p:ext uri="{BB962C8B-B14F-4D97-AF65-F5344CB8AC3E}">
        <p14:creationId xmlns:p14="http://schemas.microsoft.com/office/powerpoint/2010/main" val="2394454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2"/>
          <a:srcRect l="21725" t="27649" r="26696" b="18737"/>
          <a:stretch/>
        </p:blipFill>
        <p:spPr>
          <a:xfrm>
            <a:off x="1703671" y="548640"/>
            <a:ext cx="8864867" cy="5759148"/>
          </a:xfrm>
          <a:prstGeom prst="rect">
            <a:avLst/>
          </a:prstGeom>
        </p:spPr>
      </p:pic>
    </p:spTree>
    <p:extLst>
      <p:ext uri="{BB962C8B-B14F-4D97-AF65-F5344CB8AC3E}">
        <p14:creationId xmlns:p14="http://schemas.microsoft.com/office/powerpoint/2010/main" val="1599750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Plodnost a bezdětnost</a:t>
            </a:r>
            <a:endParaRPr lang="en-US"/>
          </a:p>
        </p:txBody>
      </p:sp>
      <p:sp>
        <p:nvSpPr>
          <p:cNvPr id="3" name="Zástupný symbol pro obsah 2"/>
          <p:cNvSpPr>
            <a:spLocks noGrp="1"/>
          </p:cNvSpPr>
          <p:nvPr>
            <p:ph sz="half" idx="1"/>
          </p:nvPr>
        </p:nvSpPr>
        <p:spPr>
          <a:xfrm>
            <a:off x="838200" y="1825625"/>
            <a:ext cx="8192678" cy="4351338"/>
          </a:xfrm>
        </p:spPr>
        <p:txBody>
          <a:bodyPr>
            <a:normAutofit fontScale="85000" lnSpcReduction="10000"/>
          </a:bodyPr>
          <a:lstStyle/>
          <a:p>
            <a:pPr marL="0" indent="0">
              <a:buNone/>
            </a:pPr>
            <a:r>
              <a:rPr lang="en-US"/>
              <a:t>ČR v minulosti vynikala jedním z nejnižších podílů bezdětných žen v Evropě – u žen narozených v letech 1950–1969 se pohyboval pouze mírně nad 5</a:t>
            </a:r>
            <a:r>
              <a:rPr lang="en-US"/>
              <a:t> </a:t>
            </a:r>
            <a:r>
              <a:rPr lang="en-US" smtClean="0"/>
              <a:t>%</a:t>
            </a:r>
            <a:r>
              <a:rPr lang="cs-CZ" smtClean="0"/>
              <a:t> (ve Švýcarsku nebo v záp. Německu kolem 20 %)</a:t>
            </a:r>
            <a:r>
              <a:rPr lang="en-US" smtClean="0"/>
              <a:t>. </a:t>
            </a:r>
            <a:r>
              <a:rPr lang="en-US"/>
              <a:t>U projektovaných generací by se ovšem tento podíl měl zvýšit až na </a:t>
            </a:r>
            <a:r>
              <a:rPr lang="en-US" b="1" u="sng"/>
              <a:t>18 % pro generace 1982–1986</a:t>
            </a:r>
            <a:r>
              <a:rPr lang="en-US"/>
              <a:t>. Pro generace mladší se očekává pokles na hodnoty okolo 11 %.</a:t>
            </a:r>
            <a:r>
              <a:rPr lang="en-US" smtClean="0"/>
              <a:t/>
            </a:r>
            <a:br>
              <a:rPr lang="en-US" smtClean="0"/>
            </a:br>
            <a:endParaRPr lang="cs-CZ" smtClean="0"/>
          </a:p>
          <a:p>
            <a:pPr marL="0" indent="0">
              <a:buNone/>
            </a:pPr>
            <a:r>
              <a:rPr lang="en-US" smtClean="0"/>
              <a:t>Konečná </a:t>
            </a:r>
            <a:r>
              <a:rPr lang="en-US"/>
              <a:t>plodnost klesla poprvé pod hranici dvou dětí u generace 1960 (podle výsledků Sčítání lidu, domů a bytů 2011) a směrem k mladším ročníkům narození žen se bude podle vložených parametrů plodnosti projekce dále snižovat. Minima o hodnotě 1,64 dítěte na jednu ženu by mělo být dosaženo u generací 1982–1985, poté by se měla konečná plodnost postupně blížit odhadované hodnotě 1,74 dítěte na jednu ženu.</a:t>
            </a:r>
          </a:p>
        </p:txBody>
      </p:sp>
    </p:spTree>
    <p:extLst>
      <p:ext uri="{BB962C8B-B14F-4D97-AF65-F5344CB8AC3E}">
        <p14:creationId xmlns:p14="http://schemas.microsoft.com/office/powerpoint/2010/main" val="2318505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p:cNvGraphicFramePr>
            <a:graphicFrameLocks/>
          </p:cNvGraphicFramePr>
          <p:nvPr/>
        </p:nvGraphicFramePr>
        <p:xfrm>
          <a:off x="2128837" y="1138237"/>
          <a:ext cx="7934325" cy="4581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2197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Nadpis 1"/>
          <p:cNvSpPr>
            <a:spLocks noGrp="1"/>
          </p:cNvSpPr>
          <p:nvPr>
            <p:ph type="title" idx="4294967295"/>
          </p:nvPr>
        </p:nvSpPr>
        <p:spPr/>
        <p:txBody>
          <a:bodyPr/>
          <a:lstStyle/>
          <a:p>
            <a:pPr eaLnBrk="1" hangingPunct="1"/>
            <a:r>
              <a:rPr lang="cs-CZ" smtClean="0"/>
              <a:t>Funkce manželství (a šířeji rodiny)</a:t>
            </a:r>
          </a:p>
        </p:txBody>
      </p:sp>
      <p:sp>
        <p:nvSpPr>
          <p:cNvPr id="3" name="Zástupný obsah 2">
            <a:extLst>
              <a:ext uri="{FF2B5EF4-FFF2-40B4-BE49-F238E27FC236}"/>
            </a:extLst>
          </p:cNvPr>
          <p:cNvSpPr>
            <a:spLocks noGrp="1"/>
          </p:cNvSpPr>
          <p:nvPr>
            <p:ph idx="4294967295"/>
          </p:nvPr>
        </p:nvSpPr>
        <p:spPr/>
        <p:txBody>
          <a:bodyPr rtlCol="0">
            <a:normAutofit lnSpcReduction="10000"/>
          </a:bodyPr>
          <a:lstStyle/>
          <a:p>
            <a:pPr eaLnBrk="1" fontAlgn="auto" hangingPunct="1">
              <a:spcAft>
                <a:spcPts val="0"/>
              </a:spcAft>
              <a:buFont typeface="Arial" panose="020B0604020202020204" pitchFamily="34" charset="0"/>
              <a:buChar char="•"/>
              <a:defRPr/>
            </a:pPr>
            <a:r>
              <a:rPr lang="cs-CZ" dirty="0"/>
              <a:t>Legitimní sex</a:t>
            </a:r>
          </a:p>
          <a:p>
            <a:pPr eaLnBrk="1" fontAlgn="auto" hangingPunct="1">
              <a:spcAft>
                <a:spcPts val="0"/>
              </a:spcAft>
              <a:buFont typeface="Arial" panose="020B0604020202020204" pitchFamily="34" charset="0"/>
              <a:buChar char="•"/>
              <a:defRPr/>
            </a:pPr>
            <a:r>
              <a:rPr lang="cs-CZ" dirty="0"/>
              <a:t>Legitimní potomci</a:t>
            </a:r>
          </a:p>
          <a:p>
            <a:pPr eaLnBrk="1" fontAlgn="auto" hangingPunct="1">
              <a:spcAft>
                <a:spcPts val="0"/>
              </a:spcAft>
              <a:buFont typeface="Arial" panose="020B0604020202020204" pitchFamily="34" charset="0"/>
              <a:buChar char="•"/>
              <a:defRPr/>
            </a:pPr>
            <a:r>
              <a:rPr lang="cs-CZ" dirty="0"/>
              <a:t>Dědictví</a:t>
            </a:r>
          </a:p>
          <a:p>
            <a:pPr eaLnBrk="1" fontAlgn="auto" hangingPunct="1">
              <a:spcAft>
                <a:spcPts val="0"/>
              </a:spcAft>
              <a:buFont typeface="Arial" panose="020B0604020202020204" pitchFamily="34" charset="0"/>
              <a:buChar char="•"/>
              <a:defRPr/>
            </a:pPr>
            <a:r>
              <a:rPr lang="cs-CZ"/>
              <a:t>Zabezpečení </a:t>
            </a:r>
            <a:r>
              <a:rPr lang="cs-CZ" smtClean="0"/>
              <a:t>nepracujících</a:t>
            </a:r>
            <a:endParaRPr lang="cs-CZ" dirty="0"/>
          </a:p>
          <a:p>
            <a:pPr eaLnBrk="1" fontAlgn="auto" hangingPunct="1">
              <a:spcAft>
                <a:spcPts val="0"/>
              </a:spcAft>
              <a:buFont typeface="Arial" panose="020B0604020202020204" pitchFamily="34" charset="0"/>
              <a:buChar char="•"/>
              <a:defRPr/>
            </a:pPr>
            <a:r>
              <a:rPr lang="cs-CZ" dirty="0"/>
              <a:t>Obrana vůči vnějšímu světu</a:t>
            </a:r>
          </a:p>
          <a:p>
            <a:pPr eaLnBrk="1" fontAlgn="auto" hangingPunct="1">
              <a:spcAft>
                <a:spcPts val="0"/>
              </a:spcAft>
              <a:buFont typeface="Arial" panose="020B0604020202020204" pitchFamily="34" charset="0"/>
              <a:buChar char="•"/>
              <a:defRPr/>
            </a:pPr>
            <a:r>
              <a:rPr lang="cs-CZ" dirty="0"/>
              <a:t>Příprava na budoucí práci</a:t>
            </a:r>
          </a:p>
          <a:p>
            <a:pPr eaLnBrk="1" fontAlgn="auto" hangingPunct="1">
              <a:spcAft>
                <a:spcPts val="0"/>
              </a:spcAft>
              <a:buFont typeface="Arial" panose="020B0604020202020204" pitchFamily="34" charset="0"/>
              <a:buChar char="•"/>
              <a:defRPr/>
            </a:pPr>
            <a:r>
              <a:rPr lang="cs-CZ" dirty="0"/>
              <a:t>Výroba všeho, co rodina potřebuje k obživě</a:t>
            </a:r>
          </a:p>
          <a:p>
            <a:pPr eaLnBrk="1" fontAlgn="auto" hangingPunct="1">
              <a:spcAft>
                <a:spcPts val="0"/>
              </a:spcAft>
              <a:buFont typeface="Arial" panose="020B0604020202020204" pitchFamily="34" charset="0"/>
              <a:buChar char="•"/>
              <a:defRPr/>
            </a:pPr>
            <a:r>
              <a:rPr lang="cs-CZ" dirty="0"/>
              <a:t>Emocionální podpora</a:t>
            </a:r>
          </a:p>
          <a:p>
            <a:pPr eaLnBrk="1" fontAlgn="auto" hangingPunct="1">
              <a:spcAft>
                <a:spcPts val="0"/>
              </a:spcAft>
              <a:buFont typeface="Arial" panose="020B0604020202020204" pitchFamily="34" charset="0"/>
              <a:buChar char="•"/>
              <a:defRPr/>
            </a:pPr>
            <a:r>
              <a:rPr lang="cs-CZ" dirty="0"/>
              <a:t>Sebepotvrzení</a:t>
            </a:r>
          </a:p>
          <a:p>
            <a:pPr marL="0" indent="0" eaLnBrk="1" fontAlgn="auto" hangingPunct="1">
              <a:spcAft>
                <a:spcPts val="0"/>
              </a:spcAft>
              <a:buFont typeface="Arial" panose="020B0604020202020204" pitchFamily="34" charset="0"/>
              <a:buNone/>
              <a:defRPr/>
            </a:pPr>
            <a:endParaRPr lang="cs-CZ" dirty="0"/>
          </a:p>
          <a:p>
            <a:pPr marL="0" indent="0" eaLnBrk="1" fontAlgn="auto" hangingPunct="1">
              <a:spcAft>
                <a:spcPts val="0"/>
              </a:spcAft>
              <a:buFont typeface="Arial" panose="020B0604020202020204" pitchFamily="34" charset="0"/>
              <a:buNone/>
              <a:defRPr/>
            </a:pPr>
            <a:endParaRPr lang="cs-CZ" dirty="0"/>
          </a:p>
        </p:txBody>
      </p:sp>
    </p:spTree>
    <p:extLst>
      <p:ext uri="{BB962C8B-B14F-4D97-AF65-F5344CB8AC3E}">
        <p14:creationId xmlns:p14="http://schemas.microsoft.com/office/powerpoint/2010/main" val="1848546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extLst>
          </p:cNvPr>
          <p:cNvSpPr>
            <a:spLocks noGrp="1"/>
          </p:cNvSpPr>
          <p:nvPr>
            <p:ph idx="4294967295"/>
          </p:nvPr>
        </p:nvSpPr>
        <p:spPr>
          <a:xfrm>
            <a:off x="838200" y="228600"/>
            <a:ext cx="10515600" cy="5948363"/>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cs-CZ" dirty="0">
                <a:solidFill>
                  <a:srgbClr val="263238"/>
                </a:solidFill>
                <a:latin typeface="Inter"/>
              </a:rPr>
              <a:t>„Byli jsme požehnáni, že jsme spolu sdíleli téměř tři desetiletí jako manžel a manželka v nádherném, láskyplném manželství. Naše cesta se nyní posouvá a rozhodli jsme se jít od sebe, abychom mohli pokračovat v našem individuálním růstu,“ uvedli manželé ve společném prohlášení.</a:t>
            </a:r>
          </a:p>
          <a:p>
            <a:pPr eaLnBrk="1" fontAlgn="auto" hangingPunct="1">
              <a:spcAft>
                <a:spcPts val="0"/>
              </a:spcAft>
              <a:buFont typeface="Arial" panose="020B0604020202020204" pitchFamily="34" charset="0"/>
              <a:buChar char="•"/>
              <a:defRPr/>
            </a:pPr>
            <a:endParaRPr lang="cs-CZ" dirty="0">
              <a:solidFill>
                <a:srgbClr val="263238"/>
              </a:solidFill>
              <a:latin typeface="Inter"/>
            </a:endParaRPr>
          </a:p>
          <a:p>
            <a:pPr marL="0" indent="0" eaLnBrk="1" fontAlgn="auto" hangingPunct="1">
              <a:spcAft>
                <a:spcPts val="0"/>
              </a:spcAft>
              <a:buFont typeface="Arial" panose="020B0604020202020204" pitchFamily="34" charset="0"/>
              <a:buNone/>
              <a:defRPr/>
            </a:pPr>
            <a:r>
              <a:rPr lang="cs-CZ" dirty="0">
                <a:solidFill>
                  <a:srgbClr val="000000"/>
                </a:solidFill>
                <a:latin typeface="Inter"/>
              </a:rPr>
              <a:t>„Když člověk bilancuje, nemůže se vyhnout ani tomu, aby bilancoval svůj soukromý život. Při tom jsem bohužel zjistil, že jsem se pro své zaujetí prací pro obec a také svou literární činností vyhýbal řešení problémů právě v soukromém životě a je načase uvést jej do relativní harmonie se sebou samým.“</a:t>
            </a:r>
          </a:p>
          <a:p>
            <a:pPr marL="0" indent="0" eaLnBrk="1" fontAlgn="auto" hangingPunct="1">
              <a:spcAft>
                <a:spcPts val="0"/>
              </a:spcAft>
              <a:buFont typeface="Arial" panose="020B0604020202020204" pitchFamily="34" charset="0"/>
              <a:buNone/>
              <a:defRPr/>
            </a:pPr>
            <a:endParaRPr lang="cs-CZ" dirty="0">
              <a:solidFill>
                <a:srgbClr val="000000"/>
              </a:solidFill>
              <a:latin typeface="Inter"/>
            </a:endParaRPr>
          </a:p>
          <a:p>
            <a:pPr marL="0" indent="0" eaLnBrk="1" fontAlgn="auto" hangingPunct="1">
              <a:spcAft>
                <a:spcPts val="0"/>
              </a:spcAft>
              <a:buFont typeface="Arial" panose="020B0604020202020204" pitchFamily="34" charset="0"/>
              <a:buNone/>
              <a:defRPr/>
            </a:pPr>
            <a:r>
              <a:rPr lang="cs-CZ" dirty="0">
                <a:solidFill>
                  <a:srgbClr val="343F4B"/>
                </a:solidFill>
                <a:latin typeface="Arial" panose="020B0604020202020204" pitchFamily="34" charset="0"/>
              </a:rPr>
              <a:t>„Přehodnocuji svůj život. Myslím, že je nezbytné se čas od času, nejen v práci, ale i v soukromí, zastavit, uvědomit si, co doopravdy chcete, co v denním kolotoči můžete nechtěně přehlížet. A i když je to kruté, nemilosrdně zjistit, jak se věci ve skutečnosti mají. Já volím rozchod. Abych se nezpronevěřila sama sobě. Nebo lze přijmout status, že se nic neděje, řešit ne podstatu, jen plášť, povrch, chovat se pokrytecky z jedné strany a z druhé se smířit, a to nechci.“</a:t>
            </a:r>
            <a:endParaRPr lang="cs-CZ" dirty="0"/>
          </a:p>
        </p:txBody>
      </p:sp>
    </p:spTree>
    <p:extLst>
      <p:ext uri="{BB962C8B-B14F-4D97-AF65-F5344CB8AC3E}">
        <p14:creationId xmlns:p14="http://schemas.microsoft.com/office/powerpoint/2010/main" val="4242867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19536" y="188640"/>
            <a:ext cx="8229600" cy="1143000"/>
          </a:xfrm>
        </p:spPr>
        <p:txBody>
          <a:bodyPr>
            <a:normAutofit/>
          </a:bodyPr>
          <a:lstStyle/>
          <a:p>
            <a:r>
              <a:rPr lang="cs-CZ" sz="6000" dirty="0"/>
              <a:t>Rodina v krizi</a:t>
            </a:r>
          </a:p>
        </p:txBody>
      </p:sp>
      <p:sp>
        <p:nvSpPr>
          <p:cNvPr id="3" name="Zástupný symbol pro obsah 2"/>
          <p:cNvSpPr>
            <a:spLocks noGrp="1"/>
          </p:cNvSpPr>
          <p:nvPr>
            <p:ph idx="1"/>
          </p:nvPr>
        </p:nvSpPr>
        <p:spPr>
          <a:xfrm>
            <a:off x="1981200" y="2492897"/>
            <a:ext cx="8229600" cy="3633267"/>
          </a:xfrm>
        </p:spPr>
        <p:txBody>
          <a:bodyPr>
            <a:normAutofit/>
          </a:bodyPr>
          <a:lstStyle/>
          <a:p>
            <a:pPr marL="0" indent="0" algn="ctr">
              <a:buNone/>
            </a:pPr>
            <a:r>
              <a:rPr lang="cs-CZ" sz="4400" b="1" dirty="0"/>
              <a:t>Pracovní podmínky jako vnější faktor individualismu</a:t>
            </a:r>
          </a:p>
        </p:txBody>
      </p:sp>
    </p:spTree>
    <p:extLst>
      <p:ext uri="{BB962C8B-B14F-4D97-AF65-F5344CB8AC3E}">
        <p14:creationId xmlns:p14="http://schemas.microsoft.com/office/powerpoint/2010/main" val="1298330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84" r="11354" b="8197"/>
          <a:stretch/>
        </p:blipFill>
        <p:spPr bwMode="auto">
          <a:xfrm>
            <a:off x="1775521" y="332657"/>
            <a:ext cx="8275957" cy="613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0229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smtClean="0"/>
              <a:t>Pozitivní trendy v současných českých rodinách?</a:t>
            </a:r>
            <a:endParaRPr lang="en-US" sz="3600" b="1"/>
          </a:p>
        </p:txBody>
      </p:sp>
      <p:sp>
        <p:nvSpPr>
          <p:cNvPr id="3" name="Zástupný symbol pro obsah 2"/>
          <p:cNvSpPr>
            <a:spLocks noGrp="1"/>
          </p:cNvSpPr>
          <p:nvPr>
            <p:ph idx="1"/>
          </p:nvPr>
        </p:nvSpPr>
        <p:spPr/>
        <p:txBody>
          <a:bodyPr>
            <a:normAutofit fontScale="25000" lnSpcReduction="20000"/>
          </a:bodyPr>
          <a:lstStyle/>
          <a:p>
            <a:r>
              <a:rPr lang="en-US" sz="4400"/>
              <a:t>Otcové na mateřské, zapojení mužů/otců do výchovy</a:t>
            </a:r>
          </a:p>
          <a:p>
            <a:r>
              <a:rPr lang="en-US" sz="4400"/>
              <a:t>Výpomoc mužů v domácnosti</a:t>
            </a:r>
          </a:p>
          <a:p>
            <a:r>
              <a:rPr lang="en-US" sz="4400"/>
              <a:t>Zrovnoprávnění mužů a žen</a:t>
            </a:r>
          </a:p>
          <a:p>
            <a:r>
              <a:rPr lang="en-US" sz="4400"/>
              <a:t>Alternativní formy soužití</a:t>
            </a:r>
          </a:p>
          <a:p>
            <a:r>
              <a:rPr lang="en-US" sz="4400"/>
              <a:t>Snadné rozvody</a:t>
            </a:r>
          </a:p>
          <a:p>
            <a:r>
              <a:rPr lang="en-US" sz="4400"/>
              <a:t>Důraz na kvalitu vztahů (když už spolu lidé zůstanou, jsou spokojenější), lepší komunikace v  rodině,  využívání terapie</a:t>
            </a:r>
          </a:p>
          <a:p>
            <a:r>
              <a:rPr lang="en-US" sz="4400"/>
              <a:t>Zájem o duševní zdraví</a:t>
            </a:r>
          </a:p>
          <a:p>
            <a:r>
              <a:rPr lang="en-US" sz="4400"/>
              <a:t>Citlivější, svobodnější výchova dětí, odmítání fyzických trestů, vřelejší vztahy mezi rodiči a </a:t>
            </a:r>
            <a:r>
              <a:rPr lang="en-US" sz="4400" smtClean="0"/>
              <a:t>dětmi</a:t>
            </a:r>
            <a:r>
              <a:rPr lang="cs-CZ" sz="4400" smtClean="0"/>
              <a:t>, k</a:t>
            </a:r>
            <a:r>
              <a:rPr lang="en-US" sz="4400" smtClean="0"/>
              <a:t>valitní </a:t>
            </a:r>
            <a:r>
              <a:rPr lang="en-US" sz="4400"/>
              <a:t>trávení volného </a:t>
            </a:r>
            <a:r>
              <a:rPr lang="en-US" sz="4400" smtClean="0"/>
              <a:t>času</a:t>
            </a:r>
            <a:endParaRPr lang="en-US" sz="4400"/>
          </a:p>
          <a:p>
            <a:r>
              <a:rPr lang="en-US" sz="4400"/>
              <a:t>Tolerance různých podob rodiny</a:t>
            </a:r>
          </a:p>
          <a:p>
            <a:r>
              <a:rPr lang="en-US" sz="4400"/>
              <a:t>Netolerance domácího násilí</a:t>
            </a:r>
          </a:p>
          <a:p>
            <a:r>
              <a:rPr lang="en-US" sz="4400" smtClean="0"/>
              <a:t>Genderová </a:t>
            </a:r>
            <a:r>
              <a:rPr lang="en-US" sz="4400"/>
              <a:t>různorodost</a:t>
            </a:r>
          </a:p>
          <a:p>
            <a:r>
              <a:rPr lang="en-US" sz="4400"/>
              <a:t>Svobodný výběr partnera a dalších věcí</a:t>
            </a:r>
          </a:p>
          <a:p>
            <a:r>
              <a:rPr lang="en-US" sz="4400"/>
              <a:t>Méně dětí v rodině, možnost víc se jim věnovat</a:t>
            </a:r>
          </a:p>
          <a:p>
            <a:r>
              <a:rPr lang="en-US" sz="4400"/>
              <a:t>Ženy nejsou odsuzovány za mimomanželské děti</a:t>
            </a:r>
          </a:p>
          <a:p>
            <a:r>
              <a:rPr lang="en-US" sz="4400"/>
              <a:t>Rodičovství homosexuálních párů</a:t>
            </a:r>
          </a:p>
          <a:p>
            <a:r>
              <a:rPr lang="en-US" sz="4400"/>
              <a:t>Lidé jsou zodpovědní, připravují se na rodičovství (terapie, finanční zabezpečení)</a:t>
            </a:r>
          </a:p>
          <a:p>
            <a:r>
              <a:rPr lang="en-US" sz="4400" smtClean="0"/>
              <a:t>Větší </a:t>
            </a:r>
            <a:r>
              <a:rPr lang="en-US" sz="4400"/>
              <a:t>možnosti medicíny</a:t>
            </a:r>
          </a:p>
          <a:p>
            <a:r>
              <a:rPr lang="en-US" sz="4400"/>
              <a:t>Přínos technologií - možnost komunikovat na dálku</a:t>
            </a:r>
          </a:p>
          <a:p>
            <a:pPr marL="0" indent="0">
              <a:buNone/>
            </a:pPr>
            <a:r>
              <a:rPr lang="en-US"/>
              <a:t/>
            </a:r>
            <a:br>
              <a:rPr lang="en-US"/>
            </a:br>
            <a:endParaRPr lang="en-US"/>
          </a:p>
        </p:txBody>
      </p:sp>
    </p:spTree>
    <p:extLst>
      <p:ext uri="{BB962C8B-B14F-4D97-AF65-F5344CB8AC3E}">
        <p14:creationId xmlns:p14="http://schemas.microsoft.com/office/powerpoint/2010/main" val="161542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Zástupný obsah 3"/>
          <p:cNvPicPr>
            <a:picLocks noGrp="1" noChangeAspect="1"/>
          </p:cNvPicPr>
          <p:nvPr>
            <p:ph idx="4294967295"/>
          </p:nvPr>
        </p:nvPicPr>
        <p:blipFill>
          <a:blip r:embed="rId2"/>
          <a:srcRect l="25819" t="19760" r="14954" b="8569"/>
          <a:stretch>
            <a:fillRect/>
          </a:stretch>
        </p:blipFill>
        <p:spPr>
          <a:xfrm>
            <a:off x="836613" y="317500"/>
            <a:ext cx="9067800" cy="6172200"/>
          </a:xfrm>
        </p:spPr>
      </p:pic>
      <p:sp>
        <p:nvSpPr>
          <p:cNvPr id="62466" name="TextovéPole 4"/>
          <p:cNvSpPr txBox="1">
            <a:spLocks noChangeArrowheads="1"/>
          </p:cNvSpPr>
          <p:nvPr/>
        </p:nvSpPr>
        <p:spPr bwMode="auto">
          <a:xfrm>
            <a:off x="9336088" y="5967413"/>
            <a:ext cx="2349500" cy="369887"/>
          </a:xfrm>
          <a:prstGeom prst="rect">
            <a:avLst/>
          </a:prstGeom>
          <a:noFill/>
          <a:ln w="9525">
            <a:noFill/>
            <a:miter lim="800000"/>
            <a:headEnd/>
            <a:tailEnd/>
          </a:ln>
        </p:spPr>
        <p:txBody>
          <a:bodyPr>
            <a:spAutoFit/>
          </a:bodyPr>
          <a:lstStyle/>
          <a:p>
            <a:r>
              <a:rPr lang="cs-CZ" i="1">
                <a:latin typeface="Calibri" pitchFamily="34" charset="0"/>
              </a:rPr>
              <a:t>Vohlídalová, 2012</a:t>
            </a:r>
          </a:p>
        </p:txBody>
      </p:sp>
    </p:spTree>
    <p:extLst>
      <p:ext uri="{BB962C8B-B14F-4D97-AF65-F5344CB8AC3E}">
        <p14:creationId xmlns:p14="http://schemas.microsoft.com/office/powerpoint/2010/main" val="11858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Grp="1" noChangeAspect="1" noChangeArrowheads="1"/>
          </p:cNvPicPr>
          <p:nvPr>
            <p:ph idx="4294967295"/>
          </p:nvPr>
        </p:nvPicPr>
        <p:blipFill>
          <a:blip r:embed="rId2"/>
          <a:srcRect/>
          <a:stretch>
            <a:fillRect/>
          </a:stretch>
        </p:blipFill>
        <p:spPr>
          <a:xfrm>
            <a:off x="1338263" y="93663"/>
            <a:ext cx="9075737" cy="6556375"/>
          </a:xfrm>
        </p:spPr>
      </p:pic>
      <p:sp>
        <p:nvSpPr>
          <p:cNvPr id="2" name="Ovál 1"/>
          <p:cNvSpPr/>
          <p:nvPr/>
        </p:nvSpPr>
        <p:spPr>
          <a:xfrm>
            <a:off x="7673419" y="1225485"/>
            <a:ext cx="94268" cy="942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ál 3"/>
          <p:cNvSpPr/>
          <p:nvPr/>
        </p:nvSpPr>
        <p:spPr>
          <a:xfrm>
            <a:off x="7929514" y="1613555"/>
            <a:ext cx="94268" cy="942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ál 4"/>
          <p:cNvSpPr/>
          <p:nvPr/>
        </p:nvSpPr>
        <p:spPr>
          <a:xfrm>
            <a:off x="8023782" y="2001625"/>
            <a:ext cx="94268" cy="942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ál 5"/>
          <p:cNvSpPr/>
          <p:nvPr/>
        </p:nvSpPr>
        <p:spPr>
          <a:xfrm>
            <a:off x="6215407" y="2380268"/>
            <a:ext cx="94268" cy="942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ál 6"/>
          <p:cNvSpPr/>
          <p:nvPr/>
        </p:nvSpPr>
        <p:spPr>
          <a:xfrm>
            <a:off x="6309675" y="2796618"/>
            <a:ext cx="94268" cy="942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ál 7"/>
          <p:cNvSpPr/>
          <p:nvPr/>
        </p:nvSpPr>
        <p:spPr>
          <a:xfrm>
            <a:off x="6537489" y="3214539"/>
            <a:ext cx="80128" cy="848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ál 8"/>
          <p:cNvSpPr/>
          <p:nvPr/>
        </p:nvSpPr>
        <p:spPr>
          <a:xfrm>
            <a:off x="5509968" y="3608894"/>
            <a:ext cx="94268" cy="942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ál 9"/>
          <p:cNvSpPr/>
          <p:nvPr/>
        </p:nvSpPr>
        <p:spPr>
          <a:xfrm>
            <a:off x="5698504" y="3995393"/>
            <a:ext cx="94268" cy="942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ál 10"/>
          <p:cNvSpPr/>
          <p:nvPr/>
        </p:nvSpPr>
        <p:spPr>
          <a:xfrm>
            <a:off x="5604236" y="4411743"/>
            <a:ext cx="94268" cy="942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03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1895" y="365125"/>
            <a:ext cx="10631905" cy="2984467"/>
          </a:xfrm>
        </p:spPr>
        <p:txBody>
          <a:bodyPr>
            <a:noAutofit/>
          </a:bodyPr>
          <a:lstStyle/>
          <a:p>
            <a:r>
              <a:rPr lang="en-US" sz="3600"/>
              <a:t>https://www.nytimes.com/interactive/2015/01/06/upshot/how-nonemployed-americans-spend-their-weekdays-men-vs-women.html?rref=upshot&amp;abt=0002&amp;abg=1&amp;_r=1</a:t>
            </a:r>
          </a:p>
        </p:txBody>
      </p:sp>
    </p:spTree>
    <p:extLst>
      <p:ext uri="{BB962C8B-B14F-4D97-AF65-F5344CB8AC3E}">
        <p14:creationId xmlns:p14="http://schemas.microsoft.com/office/powerpoint/2010/main" val="199911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Obrázek 1"/>
          <p:cNvPicPr>
            <a:picLocks noChangeAspect="1"/>
          </p:cNvPicPr>
          <p:nvPr/>
        </p:nvPicPr>
        <p:blipFill>
          <a:blip r:embed="rId2"/>
          <a:srcRect l="16434" t="27673" r="31535" b="14958"/>
          <a:stretch>
            <a:fillRect/>
          </a:stretch>
        </p:blipFill>
        <p:spPr bwMode="auto">
          <a:xfrm>
            <a:off x="1520825" y="319088"/>
            <a:ext cx="8645525" cy="5956300"/>
          </a:xfrm>
          <a:prstGeom prst="rect">
            <a:avLst/>
          </a:prstGeom>
          <a:noFill/>
          <a:ln w="9525">
            <a:noFill/>
            <a:miter lim="800000"/>
            <a:headEnd/>
            <a:tailEnd/>
          </a:ln>
        </p:spPr>
      </p:pic>
    </p:spTree>
    <p:extLst>
      <p:ext uri="{BB962C8B-B14F-4D97-AF65-F5344CB8AC3E}">
        <p14:creationId xmlns:p14="http://schemas.microsoft.com/office/powerpoint/2010/main" val="200703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980303" y="1935892"/>
            <a:ext cx="9737124" cy="1446550"/>
          </a:xfrm>
          <a:prstGeom prst="rect">
            <a:avLst/>
          </a:prstGeom>
          <a:noFill/>
        </p:spPr>
        <p:txBody>
          <a:bodyPr wrap="square" rtlCol="0">
            <a:spAutoFit/>
          </a:bodyPr>
          <a:lstStyle/>
          <a:p>
            <a:r>
              <a:rPr lang="cs-CZ" sz="8800" smtClean="0"/>
              <a:t>KvIS</a:t>
            </a:r>
            <a:endParaRPr lang="en-US" sz="8800"/>
          </a:p>
        </p:txBody>
      </p:sp>
    </p:spTree>
    <p:extLst>
      <p:ext uri="{BB962C8B-B14F-4D97-AF65-F5344CB8AC3E}">
        <p14:creationId xmlns:p14="http://schemas.microsoft.com/office/powerpoint/2010/main" val="155830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Nadpis 1"/>
          <p:cNvSpPr>
            <a:spLocks noGrp="1"/>
          </p:cNvSpPr>
          <p:nvPr>
            <p:ph type="title" idx="4294967295"/>
          </p:nvPr>
        </p:nvSpPr>
        <p:spPr/>
        <p:txBody>
          <a:bodyPr/>
          <a:lstStyle/>
          <a:p>
            <a:pPr eaLnBrk="1" hangingPunct="1"/>
            <a:r>
              <a:rPr lang="cs-CZ" smtClean="0"/>
              <a:t>Zpráva o rodině 2023</a:t>
            </a:r>
          </a:p>
        </p:txBody>
      </p:sp>
      <p:sp>
        <p:nvSpPr>
          <p:cNvPr id="79874" name="Zástupný obsah 2"/>
          <p:cNvSpPr>
            <a:spLocks noGrp="1"/>
          </p:cNvSpPr>
          <p:nvPr>
            <p:ph idx="4294967295"/>
          </p:nvPr>
        </p:nvSpPr>
        <p:spPr/>
        <p:txBody>
          <a:bodyPr/>
          <a:lstStyle/>
          <a:p>
            <a:pPr marL="0" indent="0" eaLnBrk="1" hangingPunct="1">
              <a:buFont typeface="Arial" charset="0"/>
              <a:buNone/>
            </a:pPr>
            <a:r>
              <a:rPr lang="cs-CZ" sz="3600" smtClean="0">
                <a:solidFill>
                  <a:srgbClr val="000000"/>
                </a:solidFill>
              </a:rPr>
              <a:t>V 61 % rozvádějících se manželství byly v roce 2021 nezletilé děti, což je nevyšší podíl od roku 2006 (od počátku desetiletí kolísal tento podíl mezi 56 % a 59 %). Celkem se rozvod v roce 2021 dotkl 20 444 dětí.</a:t>
            </a:r>
            <a:endParaRPr lang="cs-CZ" sz="3600" smtClean="0"/>
          </a:p>
          <a:p>
            <a:pPr marL="0" indent="0" eaLnBrk="1" hangingPunct="1">
              <a:buFont typeface="Arial" charset="0"/>
              <a:buNone/>
            </a:pPr>
            <a:endParaRPr lang="cs-CZ" smtClean="0"/>
          </a:p>
        </p:txBody>
      </p:sp>
    </p:spTree>
    <p:extLst>
      <p:ext uri="{BB962C8B-B14F-4D97-AF65-F5344CB8AC3E}">
        <p14:creationId xmlns:p14="http://schemas.microsoft.com/office/powerpoint/2010/main" val="399590871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1022</Words>
  <Application>Microsoft Office PowerPoint</Application>
  <PresentationFormat>Širokoúhlá obrazovka</PresentationFormat>
  <Paragraphs>146</Paragraphs>
  <Slides>28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Calibri Light</vt:lpstr>
      <vt:lpstr>Inter</vt:lpstr>
      <vt:lpstr>Motiv Office</vt:lpstr>
      <vt:lpstr>Sociologie rodiny II</vt:lpstr>
      <vt:lpstr>Sňatky podle vzdělání 2013</vt:lpstr>
      <vt:lpstr>Pozitivní trendy v současných českých rodinách?</vt:lpstr>
      <vt:lpstr>Prezentace aplikace PowerPoint</vt:lpstr>
      <vt:lpstr>Prezentace aplikace PowerPoint</vt:lpstr>
      <vt:lpstr>https://www.nytimes.com/interactive/2015/01/06/upshot/how-nonemployed-americans-spend-their-weekdays-men-vs-women.html?rref=upshot&amp;abt=0002&amp;abg=1&amp;_r=1</vt:lpstr>
      <vt:lpstr>Prezentace aplikace PowerPoint</vt:lpstr>
      <vt:lpstr>Prezentace aplikace PowerPoint</vt:lpstr>
      <vt:lpstr>Zpráva o rodině 2023</vt:lpstr>
      <vt:lpstr>Délka trvání manželství před rozvodem</vt:lpstr>
      <vt:lpstr>Délka trvání manželství rozvedených v roce 2021 (ČSÚ)</vt:lpstr>
      <vt:lpstr>Prezentace aplikace PowerPoint</vt:lpstr>
      <vt:lpstr>Prezentace aplikace PowerPoint</vt:lpstr>
      <vt:lpstr>Jak se liší stejnopohlavní rodiny od ostatních rodin co se týče výsledků ve výchově dětí?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 nás ještě zajímá?</vt:lpstr>
      <vt:lpstr>Prezentace aplikace PowerPoint</vt:lpstr>
      <vt:lpstr>Plodnost a bezdětnost</vt:lpstr>
      <vt:lpstr>Prezentace aplikace PowerPoint</vt:lpstr>
      <vt:lpstr>Funkce manželství (a šířeji rodiny)</vt:lpstr>
      <vt:lpstr>Prezentace aplikace PowerPoint</vt:lpstr>
      <vt:lpstr>Rodina v krizi</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Sociologie rodiny II</dc:title>
  <dc:creator>Slepickova</dc:creator>
  <cp:lastModifiedBy>Slepickova</cp:lastModifiedBy>
  <cp:revision>4</cp:revision>
  <dcterms:created xsi:type="dcterms:W3CDTF">2024-10-23T12:36:07Z</dcterms:created>
  <dcterms:modified xsi:type="dcterms:W3CDTF">2024-10-23T13:04:52Z</dcterms:modified>
</cp:coreProperties>
</file>