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75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6" r:id="rId20"/>
    <p:sldId id="277" r:id="rId21"/>
    <p:sldId id="271" r:id="rId22"/>
    <p:sldId id="278" r:id="rId23"/>
    <p:sldId id="280" r:id="rId24"/>
    <p:sldId id="279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3384" y="16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B95641-23C6-4801-B326-FBECF87AAC0A}" type="datetimeFigureOut">
              <a:rPr lang="cs-CZ" smtClean="0"/>
              <a:pPr/>
              <a:t>14.10.2024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5F1072-9D76-49A9-BD28-E200C11A827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asociace@snoezelen-koncept.cz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SNOEZELEN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Ilona Fialová,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Nestrukturovaná a nepromyšlená práce, nesprávné použití místnosti a neodbornost vede k pasivitě, chaosu, </a:t>
            </a:r>
            <a:r>
              <a:rPr lang="cs-CZ" dirty="0" err="1"/>
              <a:t>podnětové</a:t>
            </a:r>
            <a:r>
              <a:rPr lang="cs-CZ" dirty="0"/>
              <a:t> dezorientaci nebo dokonce zahlcení vjemy.</a:t>
            </a:r>
          </a:p>
          <a:p>
            <a:r>
              <a:rPr lang="cs-CZ" dirty="0"/>
              <a:t> Uživatelé se pak stáhnou, začnou být apatičtí, agresivní nebo zaujmou jiné nechtěné postoje. </a:t>
            </a:r>
          </a:p>
          <a:p>
            <a:r>
              <a:rPr lang="cs-CZ" b="1" dirty="0"/>
              <a:t>Práce v </a:t>
            </a:r>
            <a:r>
              <a:rPr lang="cs-CZ" b="1" dirty="0" err="1"/>
              <a:t>multismyslových</a:t>
            </a:r>
            <a:r>
              <a:rPr lang="cs-CZ" b="1" dirty="0"/>
              <a:t> místnostech musí být jasná, smysluplná, musí mít svůj řád a cíl.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Úskalí 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Největší výhodou </a:t>
            </a:r>
            <a:r>
              <a:rPr lang="cs-CZ" dirty="0" err="1"/>
              <a:t>Snoezelenu</a:t>
            </a:r>
            <a:r>
              <a:rPr lang="cs-CZ" dirty="0"/>
              <a:t> je jeho </a:t>
            </a:r>
            <a:r>
              <a:rPr lang="cs-CZ" b="1" dirty="0"/>
              <a:t>multifunkčnost</a:t>
            </a:r>
            <a:r>
              <a:rPr lang="cs-CZ" dirty="0"/>
              <a:t>, která jej odlišuje od ostatních podobných metod. </a:t>
            </a:r>
          </a:p>
          <a:p>
            <a:r>
              <a:rPr lang="cs-CZ" dirty="0"/>
              <a:t>Místnosti </a:t>
            </a:r>
            <a:r>
              <a:rPr lang="cs-CZ" dirty="0" err="1"/>
              <a:t>Snoezelen</a:t>
            </a:r>
            <a:r>
              <a:rPr lang="cs-CZ" dirty="0"/>
              <a:t> je možné využívat jako pozitivně laděné prostředí k relaxaci, poznávání a vytváření zkušeností, interakci a dalším cílům podle individuálních potřeb a přání uživatele.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Snoezelen</a:t>
            </a:r>
            <a:r>
              <a:rPr lang="cs-CZ" dirty="0"/>
              <a:t> je v současné době využíván především na základních školách, v mateřských školách, denních stacionářích, hospicích, nemocnicích, rehabilitačních zařízeních, </a:t>
            </a:r>
            <a:r>
              <a:rPr lang="cs-CZ" dirty="0" err="1"/>
              <a:t>zařízeních</a:t>
            </a:r>
            <a:r>
              <a:rPr lang="cs-CZ" dirty="0"/>
              <a:t> pro krizovou a včasnou intervenci, centrech pro osoby se zdravotním, mentálním nebo kombinovaným postižením, domovech pro seniory, domovech se zvláštním režimem aj.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Individuální přístup - s ohledem na diagnózu klienta a jeho potřeby, schopnosti a vstupní předpoklady. </a:t>
            </a:r>
          </a:p>
          <a:p>
            <a:r>
              <a:rPr lang="cs-CZ" dirty="0"/>
              <a:t>Zde je velmi podstatná schopnost empatie, dokázat se vcítit do situace klienta, dívat se na svět jeho očima.</a:t>
            </a:r>
          </a:p>
          <a:p>
            <a:r>
              <a:rPr lang="cs-CZ" dirty="0"/>
              <a:t> Jedině tak je možné vytvořit příjemné prostředí, ve kterém se bude cítit dobře.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         Principy </a:t>
            </a:r>
            <a:r>
              <a:rPr lang="cs-CZ" dirty="0" err="1"/>
              <a:t>Snoezelenu</a:t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Nedirektivní přístup - je naprosto nevhodné vnucovat klientovi naše představy a pocity, naopak je velmi důležité, aby měl klient dostatek prostoru ke zkoumání prostředí a nabízených podnětů a mohl je nechat na sebe působit.</a:t>
            </a:r>
          </a:p>
          <a:p>
            <a:r>
              <a:rPr lang="cs-CZ" dirty="0"/>
              <a:t>Možnost volby - zde je velmi důležitý vztah mezi klientem a </a:t>
            </a:r>
            <a:r>
              <a:rPr lang="cs-CZ" dirty="0" err="1"/>
              <a:t>terapuetem</a:t>
            </a:r>
            <a:r>
              <a:rPr lang="cs-CZ" dirty="0"/>
              <a:t>, prostředí důvěry, klient má mít možnost rozhodnout se, jaký druh podnětů je mu příjemný, jak dlouho chce setrvat u které činnosti.</a:t>
            </a:r>
          </a:p>
          <a:p>
            <a:r>
              <a:rPr lang="cs-CZ" dirty="0"/>
              <a:t>Terapeut je zde jako prostředník, který klienta respektuje a přizpůsobuje se jeho volbě.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Principy 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Časové rozmezí - ideální délka pobytu ve </a:t>
            </a:r>
            <a:r>
              <a:rPr lang="cs-CZ" dirty="0" err="1"/>
              <a:t>Snoezelenu</a:t>
            </a:r>
            <a:r>
              <a:rPr lang="cs-CZ" dirty="0"/>
              <a:t> je 30-45 minut.</a:t>
            </a:r>
          </a:p>
          <a:p>
            <a:r>
              <a:rPr lang="cs-CZ" dirty="0"/>
              <a:t>Při skupinové aktivitě je možné prodloužit délku lekce na 45 - 60 minut. </a:t>
            </a:r>
          </a:p>
          <a:p>
            <a:r>
              <a:rPr lang="cs-CZ" dirty="0"/>
              <a:t>Vždy je však důležité respektovat individuální potřeby klienta. </a:t>
            </a:r>
          </a:p>
          <a:p>
            <a:r>
              <a:rPr lang="cs-CZ" dirty="0"/>
              <a:t>Čas strávený ve </a:t>
            </a:r>
            <a:r>
              <a:rPr lang="cs-CZ" dirty="0" err="1"/>
              <a:t>Snoezelenu</a:t>
            </a:r>
            <a:r>
              <a:rPr lang="cs-CZ" dirty="0"/>
              <a:t> může být i kratší. Na délce pobytu až tolik nezáleží, důležitá je pravidelnost.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Principy 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Tento pojem je rozšířen po celém světě a jeho blahodárné působení zažívají nejen tělesně a duševně postižení lidé, ale slouží celé řadě potřebných jako metoda </a:t>
            </a:r>
            <a:r>
              <a:rPr lang="cs-CZ" dirty="0" err="1"/>
              <a:t>multismyslové</a:t>
            </a:r>
            <a:r>
              <a:rPr lang="cs-CZ" dirty="0"/>
              <a:t> stimulace v prostředí důvěry, radosti a setkávání ke zkvalitnění jejich života.</a:t>
            </a:r>
          </a:p>
          <a:p>
            <a:r>
              <a:rPr lang="cs-CZ" dirty="0"/>
              <a:t>Každý z nás zažívá denně množství jevů a podnětů. Dáváme je i přijímáme především prostřednictvím našich smyslů. Bez toho, co vidíme, slyšíme, cítíme i jíme, bychom nebyli tím, čím jsme.</a:t>
            </a:r>
          </a:p>
          <a:p>
            <a:r>
              <a:rPr lang="cs-CZ" dirty="0"/>
              <a:t> Bez adekvátního prožívání bychom nemohli kvalitně poznávat a obohacovat náš život.</a:t>
            </a:r>
          </a:p>
          <a:p>
            <a:r>
              <a:rPr lang="cs-CZ" dirty="0"/>
              <a:t>Požadavky na nás kladené, chaotičnost a uspěchanost jsou hlavními kritérii doby - ten kdo nezvládá, je zahlcen léky, které mu mají pomoci.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Současnost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Snoezelen</a:t>
            </a:r>
            <a:r>
              <a:rPr lang="cs-CZ" dirty="0"/>
              <a:t> je místo pro radost a setkávání, uspořádané prostředí, ve kterém jsou osloveny selektivně nebo najednou všechny smysly, místo odpočinku, relaxace, ale i aktivity, oslovení našich smyslů, klid, uspořádanost, útěk od okolních, často stresujících podnětů, uvolnění, kontakt, sounáležitost, potěšení, sdílení, a mnoho dalších.</a:t>
            </a:r>
          </a:p>
          <a:p>
            <a:r>
              <a:rPr lang="cs-CZ" dirty="0"/>
              <a:t>To jsou jen některé vyjmenované atributy účinku a dopadu </a:t>
            </a:r>
            <a:r>
              <a:rPr lang="cs-CZ" dirty="0" err="1"/>
              <a:t>Snoezelenu</a:t>
            </a:r>
            <a:r>
              <a:rPr lang="cs-CZ" dirty="0"/>
              <a:t>.</a:t>
            </a:r>
          </a:p>
          <a:p>
            <a:r>
              <a:rPr lang="cs-CZ" dirty="0"/>
              <a:t>Je na každém jedinci co preferuje, co potřebuje, co chce, co cítí.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Současnost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Každý, kdo má zájem, kdo chce. Především však osoby trpící důsledky moderní společnosti, s psychiatrickými diagnózami, osoby s problémy v komunikaci atd. </a:t>
            </a:r>
          </a:p>
          <a:p>
            <a:r>
              <a:rPr lang="cs-CZ" dirty="0"/>
              <a:t>Z účinků </a:t>
            </a:r>
            <a:r>
              <a:rPr lang="cs-CZ" dirty="0" err="1"/>
              <a:t>Snoezelenu</a:t>
            </a:r>
            <a:r>
              <a:rPr lang="cs-CZ" dirty="0"/>
              <a:t> čerpají nejen pacienti, klienti, žáci, ale i ošetřující personál, vychovatelé, rodiče, terapeuti atd.</a:t>
            </a:r>
          </a:p>
          <a:p>
            <a:r>
              <a:rPr lang="cs-CZ" dirty="0" err="1"/>
              <a:t>Snoezelen</a:t>
            </a:r>
            <a:r>
              <a:rPr lang="cs-CZ" dirty="0"/>
              <a:t> terapie se uplatňuje ve školách, nemocnicích, ústavech, domovech pro seniory, dětských domovech, a všude tam, kde chceme život sobě i jiným zkvalitnit.(PhDr. Hana Stachová).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může využívat 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Mají velmi rozmanitý charakter a hrají výjimečnou roli v terapeutickém procesu. Nejčastěji je v místnosti zabudováno </a:t>
            </a:r>
            <a:r>
              <a:rPr lang="cs-CZ" dirty="0">
                <a:solidFill>
                  <a:srgbClr val="FF0000"/>
                </a:solidFill>
              </a:rPr>
              <a:t>vodní lůžko</a:t>
            </a:r>
            <a:r>
              <a:rPr lang="cs-CZ" dirty="0"/>
              <a:t>, pohodlné sedačky, lehátka, relaxační vaky, zavěšená síť, trampolína, pružinové desky, polštářky, deky, masážní koberečky, hmatové desky, nádoby s přírodninami, misky s jídlem, plyšové hračky, flakónky různých vůní atd.</a:t>
            </a:r>
          </a:p>
          <a:p>
            <a:r>
              <a:rPr lang="cs-CZ" dirty="0"/>
              <a:t>K technickému vybavení patří různé </a:t>
            </a:r>
            <a:r>
              <a:rPr lang="cs-CZ" dirty="0">
                <a:solidFill>
                  <a:srgbClr val="FF0000"/>
                </a:solidFill>
              </a:rPr>
              <a:t>zvukové aparatury, mikrofony, sluchátka a světelné efekty, které jsou tvořeny různými projektory (olejový, bodový), reflektory, fosforeskujícími vlákny, UV světlem, různými lampami, vodními válci </a:t>
            </a:r>
            <a:r>
              <a:rPr lang="cs-CZ" dirty="0"/>
              <a:t>apod. Jak uvádí R. </a:t>
            </a:r>
            <a:r>
              <a:rPr lang="cs-CZ" dirty="0" err="1"/>
              <a:t>Filatová</a:t>
            </a:r>
            <a:r>
              <a:rPr lang="cs-CZ" dirty="0"/>
              <a:t>, K. Janků (2010), každá místnost </a:t>
            </a:r>
            <a:r>
              <a:rPr lang="cs-CZ" dirty="0" err="1"/>
              <a:t>snoezelenu</a:t>
            </a:r>
            <a:r>
              <a:rPr lang="cs-CZ" dirty="0"/>
              <a:t> je jiná, je vytvořena na základě požadavků uživatele a jeho potřeb. </a:t>
            </a: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/>
              <a:t>Pomůcky</a:t>
            </a:r>
            <a:r>
              <a:rPr lang="cs-CZ" dirty="0"/>
              <a:t> a </a:t>
            </a:r>
            <a:r>
              <a:rPr lang="cs-CZ" i="1" dirty="0"/>
              <a:t>technické prostředky</a:t>
            </a: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 70. letech vznikla celá řada </a:t>
            </a:r>
            <a:r>
              <a:rPr lang="cs-CZ" dirty="0" err="1"/>
              <a:t>multismyslových</a:t>
            </a:r>
            <a:r>
              <a:rPr lang="cs-CZ" dirty="0"/>
              <a:t> místností po celém světě.</a:t>
            </a:r>
          </a:p>
          <a:p>
            <a:r>
              <a:rPr lang="cs-CZ" dirty="0"/>
              <a:t> Byly vytvořeny na podporu smyslového vnímání.</a:t>
            </a:r>
          </a:p>
          <a:p>
            <a:r>
              <a:rPr lang="cs-CZ" dirty="0"/>
              <a:t> Samotný koncept </a:t>
            </a:r>
            <a:r>
              <a:rPr lang="cs-CZ" dirty="0" err="1">
                <a:solidFill>
                  <a:srgbClr val="FF0000"/>
                </a:solidFill>
              </a:rPr>
              <a:t>Snoezelen</a:t>
            </a:r>
            <a:r>
              <a:rPr lang="cs-CZ" dirty="0"/>
              <a:t> vznikl na základě teorie dvou amerických psychologů </a:t>
            </a:r>
            <a:r>
              <a:rPr lang="cs-CZ" dirty="0" err="1"/>
              <a:t>Clelanda</a:t>
            </a:r>
            <a:r>
              <a:rPr lang="cs-CZ" dirty="0"/>
              <a:t> a </a:t>
            </a:r>
            <a:r>
              <a:rPr lang="cs-CZ" dirty="0" err="1"/>
              <a:t>Clarka</a:t>
            </a:r>
            <a:r>
              <a:rPr lang="cs-CZ" dirty="0"/>
              <a:t> (1966), kteří založili místnost "</a:t>
            </a:r>
            <a:r>
              <a:rPr lang="cs-CZ" dirty="0" err="1"/>
              <a:t>Sensory</a:t>
            </a:r>
            <a:r>
              <a:rPr lang="cs-CZ" dirty="0"/>
              <a:t> </a:t>
            </a:r>
            <a:r>
              <a:rPr lang="cs-CZ" dirty="0" err="1"/>
              <a:t>cafeteria</a:t>
            </a:r>
            <a:r>
              <a:rPr lang="cs-CZ" dirty="0"/>
              <a:t>" (přeloženo jako "Smyslová samoobsluha"). </a:t>
            </a:r>
          </a:p>
          <a:p>
            <a:r>
              <a:rPr lang="cs-CZ" dirty="0"/>
              <a:t>Prováděli zde výzkum u osob s vývojovými vadami, hyperaktivitou, mentální retardací a autismem, jehož cílem byla podpora a rozvoj komunikačních schopností člověka a změny chování způsobené aplikací vybraných smyslových podnětů.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i="1" dirty="0"/>
              <a:t>Umožnění hlubokých diferencovaných a izolovaných pocitů a vjemů.</a:t>
            </a:r>
          </a:p>
          <a:p>
            <a:pPr lvl="0"/>
            <a:r>
              <a:rPr lang="cs-CZ" i="1" dirty="0"/>
              <a:t>Uvědomění si vlastního těla a smyslových zážitků.</a:t>
            </a:r>
          </a:p>
          <a:p>
            <a:pPr lvl="0"/>
            <a:r>
              <a:rPr lang="cs-CZ" i="1" dirty="0"/>
              <a:t>Nabídka probíhá ve stavu relaxace, v příjemné poloze.</a:t>
            </a:r>
          </a:p>
          <a:p>
            <a:pPr lvl="0"/>
            <a:r>
              <a:rPr lang="cs-CZ" i="1" dirty="0"/>
              <a:t>Poskytují se strukturované podněty, ze kterých si jedinec sám vybere.</a:t>
            </a:r>
          </a:p>
          <a:p>
            <a:pPr lvl="0"/>
            <a:r>
              <a:rPr lang="cs-CZ" i="1" dirty="0"/>
              <a:t>Dobrovolnost. </a:t>
            </a:r>
          </a:p>
          <a:p>
            <a:pPr lvl="0"/>
            <a:r>
              <a:rPr lang="cs-CZ" i="1" dirty="0"/>
              <a:t>Zdůrazňuje se hodnota volného času a zotavení.</a:t>
            </a:r>
          </a:p>
          <a:p>
            <a:pPr lvl="0"/>
            <a:r>
              <a:rPr lang="cs-CZ" i="1" dirty="0"/>
              <a:t>Udržuje mezilidský kontakt k osobám s těžkým postižením.</a:t>
            </a:r>
          </a:p>
          <a:p>
            <a:r>
              <a:rPr lang="cs-CZ" dirty="0"/>
              <a:t>Vychází z celostního pohledu (holistický přístup).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Podstata </a:t>
            </a:r>
            <a:r>
              <a:rPr lang="cs-CZ" dirty="0" err="1"/>
              <a:t>snoezelenu</a:t>
            </a:r>
            <a:r>
              <a:rPr lang="cs-CZ" dirty="0"/>
              <a:t> - shrnutí</a:t>
            </a:r>
            <a:br>
              <a:rPr lang="cs-CZ" i="1" dirty="0"/>
            </a:b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název: SNOEZELEN</a:t>
            </a:r>
            <a:endParaRPr lang="cs-CZ" dirty="0"/>
          </a:p>
          <a:p>
            <a:r>
              <a:rPr lang="cs-CZ" b="1" dirty="0"/>
              <a:t>Autorky: Renáta </a:t>
            </a:r>
            <a:r>
              <a:rPr lang="cs-CZ" b="1" dirty="0" err="1"/>
              <a:t>Filatova</a:t>
            </a:r>
            <a:r>
              <a:rPr lang="cs-CZ" b="1" dirty="0"/>
              <a:t> a Kateřina Janků</a:t>
            </a:r>
            <a:endParaRPr lang="cs-CZ" dirty="0"/>
          </a:p>
          <a:p>
            <a:r>
              <a:rPr lang="cs-CZ" b="1" dirty="0"/>
              <a:t>Vydavatelství: Tiskárna </a:t>
            </a:r>
            <a:r>
              <a:rPr lang="cs-CZ" b="1" dirty="0" err="1"/>
              <a:t>Kleinwächter</a:t>
            </a:r>
            <a:endParaRPr lang="cs-CZ" dirty="0"/>
          </a:p>
          <a:p>
            <a:r>
              <a:rPr lang="cs-CZ" b="1" dirty="0"/>
              <a:t>Tisk: Tiskárna </a:t>
            </a:r>
            <a:r>
              <a:rPr lang="cs-CZ" b="1" dirty="0" err="1"/>
              <a:t>Kleinwächter</a:t>
            </a:r>
            <a:endParaRPr lang="cs-CZ" dirty="0"/>
          </a:p>
          <a:p>
            <a:r>
              <a:rPr lang="cs-CZ" b="1" dirty="0"/>
              <a:t>Vydání: první</a:t>
            </a:r>
            <a:endParaRPr lang="cs-CZ" dirty="0"/>
          </a:p>
          <a:p>
            <a:r>
              <a:rPr lang="cs-CZ" b="1" dirty="0"/>
              <a:t>ISBN: 978-80-260-0115-7</a:t>
            </a:r>
          </a:p>
          <a:p>
            <a:r>
              <a:rPr lang="cs-CZ" b="1" dirty="0"/>
              <a:t>FILATOVA, R. </a:t>
            </a:r>
            <a:r>
              <a:rPr lang="cs-CZ" b="1" dirty="0" err="1"/>
              <a:t>Snoezelen</a:t>
            </a:r>
            <a:r>
              <a:rPr lang="cs-CZ" b="1" dirty="0"/>
              <a:t>-MSE. ISBN 978-80905419-3-1.</a:t>
            </a:r>
            <a:endParaRPr lang="cs-CZ" dirty="0"/>
          </a:p>
          <a:p>
            <a:r>
              <a:rPr lang="cs-CZ" dirty="0"/>
              <a:t>Knihy si můžete objednat mailem:  </a:t>
            </a:r>
            <a:r>
              <a:rPr lang="cs-CZ" b="1" u="sng" dirty="0">
                <a:hlinkClick r:id="rId2"/>
              </a:rPr>
              <a:t>asociace@snoezelen-mse.cz</a:t>
            </a:r>
            <a:endParaRPr lang="cs-CZ" b="1" u="sng" dirty="0"/>
          </a:p>
          <a:p>
            <a:r>
              <a:rPr lang="cs-CZ" dirty="0"/>
              <a:t>https://snoezelen-mse.cz/o-nas/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publikace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E338F70E-B35C-E52B-2992-A3F92D124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9"/>
            <a:ext cx="6768752" cy="3802880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A5ED130C-6FA3-B9A3-BC26-4D214E13CA70}"/>
              </a:ext>
            </a:extLst>
          </p:cNvPr>
          <p:cNvSpPr txBox="1"/>
          <p:nvPr/>
        </p:nvSpPr>
        <p:spPr>
          <a:xfrm>
            <a:off x="323528" y="2427929"/>
            <a:ext cx="799288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0" i="0" dirty="0">
                <a:solidFill>
                  <a:srgbClr val="686868"/>
                </a:solidFill>
                <a:effectLst/>
                <a:latin typeface="Raleway" pitchFamily="2" charset="-18"/>
              </a:rPr>
              <a:t>Publikace SNOEZELEN-MSE, 2. přepracované vydání byla pokřtěna zakladatelem </a:t>
            </a:r>
            <a:r>
              <a:rPr lang="cs-CZ" sz="2400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Snoezelen</a:t>
            </a:r>
            <a:r>
              <a:rPr lang="cs-CZ" sz="2400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konceptu Adem </a:t>
            </a:r>
            <a:r>
              <a:rPr lang="cs-CZ" sz="2400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Verheulem</a:t>
            </a:r>
            <a:r>
              <a:rPr lang="cs-CZ" sz="2400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a prof. P. </a:t>
            </a:r>
            <a:r>
              <a:rPr lang="cs-CZ" sz="2400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Paglianim</a:t>
            </a:r>
            <a:r>
              <a:rPr lang="cs-CZ" sz="2400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na III. mezinárodní konferenci „Terapie z rukou odborníků znamená luxus pro všechny 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smysly“.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4377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2A88E4F-3DA8-1A3D-C498-7352BB05C87D}"/>
              </a:ext>
            </a:extLst>
          </p:cNvPr>
          <p:cNvSpPr txBox="1"/>
          <p:nvPr/>
        </p:nvSpPr>
        <p:spPr>
          <a:xfrm>
            <a:off x="467544" y="1558533"/>
            <a:ext cx="85689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b="1" i="0" dirty="0">
                <a:solidFill>
                  <a:srgbClr val="686868"/>
                </a:solidFill>
                <a:effectLst/>
                <a:latin typeface="Raleway" pitchFamily="2" charset="-18"/>
              </a:rPr>
              <a:t>SNOEZELEN-MSE</a:t>
            </a:r>
          </a:p>
          <a:p>
            <a:pPr algn="l"/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Renáta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Filatova</a:t>
            </a:r>
            <a:endParaRPr lang="cs-CZ" b="0" i="0" dirty="0">
              <a:solidFill>
                <a:srgbClr val="686868"/>
              </a:solidFill>
              <a:effectLst/>
              <a:latin typeface="Raleway" pitchFamily="2" charset="-18"/>
            </a:endParaRPr>
          </a:p>
          <a:p>
            <a:pPr algn="l"/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SNOEZELEN-MSE, FILATOVA, R., Ostrava: Tiskárna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Kleinwächter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, 2014, ISBN 978–80–905419–3–1, která byla pokřtěna zakladatelem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Snoezelen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konceptu Adem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Verheulem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a prof. P.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Paglianim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na III. mezinárodní konferenci „Terapie z rukou odborníků znamená luxus pro všechny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smysly“.Konferenci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pořádala Asociace konceptu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Snoezelen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ve spolupráci s Katedrou speciální pedagogiky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PdF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MU v Brně.</a:t>
            </a:r>
          </a:p>
        </p:txBody>
      </p:sp>
    </p:spTree>
    <p:extLst>
      <p:ext uri="{BB962C8B-B14F-4D97-AF65-F5344CB8AC3E}">
        <p14:creationId xmlns:p14="http://schemas.microsoft.com/office/powerpoint/2010/main" val="137221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B6D3A04-D1DE-17B9-4D6E-4EF970E45D20}"/>
              </a:ext>
            </a:extLst>
          </p:cNvPr>
          <p:cNvSpPr txBox="1"/>
          <p:nvPr/>
        </p:nvSpPr>
        <p:spPr>
          <a:xfrm>
            <a:off x="899592" y="1340768"/>
            <a:ext cx="79208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rgbClr val="686868"/>
                </a:solidFill>
                <a:effectLst/>
                <a:latin typeface="Raleway" pitchFamily="2" charset="-18"/>
              </a:rPr>
              <a:t>Metodické listy 1</a:t>
            </a:r>
          </a:p>
          <a:p>
            <a:pPr algn="l"/>
            <a:r>
              <a:rPr lang="it-IT" b="0" i="0" dirty="0">
                <a:solidFill>
                  <a:srgbClr val="686868"/>
                </a:solidFill>
                <a:effectLst/>
                <a:latin typeface="Raleway" pitchFamily="2" charset="-18"/>
              </a:rPr>
              <a:t>Renáta Filatova</a:t>
            </a:r>
            <a:endParaRPr lang="cs-CZ" b="0" i="0" dirty="0">
              <a:solidFill>
                <a:srgbClr val="686868"/>
              </a:solidFill>
              <a:effectLst/>
              <a:latin typeface="Raleway" pitchFamily="2" charset="-18"/>
            </a:endParaRPr>
          </a:p>
          <a:p>
            <a:pPr algn="l"/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EDIČNÍ ŘADA METODICKÝCH LISTŮ z proškolených a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supervidovaných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 pracovišť, které vytvářejí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Snoezelen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-MSE strukturované hodiny. První METODICKÉ LISTY – číslo 1 (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Filatova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, R., 2015) vycházejí na základě poznatků s konceptem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Snoezelen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-MSE z prostředí Dětského domova </a:t>
            </a:r>
            <a:r>
              <a:rPr lang="cs-CZ" b="0" i="0" dirty="0" err="1">
                <a:solidFill>
                  <a:srgbClr val="686868"/>
                </a:solidFill>
                <a:effectLst/>
                <a:latin typeface="Raleway" pitchFamily="2" charset="-18"/>
              </a:rPr>
              <a:t>bl</a:t>
            </a:r>
            <a:r>
              <a:rPr lang="cs-CZ" b="0" i="0" dirty="0">
                <a:solidFill>
                  <a:srgbClr val="686868"/>
                </a:solidFill>
                <a:effectLst/>
                <a:latin typeface="Raleway" pitchFamily="2" charset="-18"/>
              </a:rPr>
              <a:t>. M. A. Kratochvílové v Řepišti.</a:t>
            </a:r>
            <a:endParaRPr lang="it-IT" b="0" i="0" dirty="0">
              <a:solidFill>
                <a:srgbClr val="686868"/>
              </a:solidFill>
              <a:effectLst/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15170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Nizozemští odborníci Ad </a:t>
            </a:r>
            <a:r>
              <a:rPr lang="cs-CZ" dirty="0" err="1"/>
              <a:t>Verheul</a:t>
            </a:r>
            <a:r>
              <a:rPr lang="cs-CZ" dirty="0"/>
              <a:t> (čti </a:t>
            </a:r>
            <a:r>
              <a:rPr lang="cs-CZ" dirty="0" err="1"/>
              <a:t>ed</a:t>
            </a:r>
            <a:r>
              <a:rPr lang="cs-CZ" dirty="0"/>
              <a:t> </a:t>
            </a:r>
            <a:r>
              <a:rPr lang="cs-CZ" dirty="0" err="1"/>
              <a:t>verhol</a:t>
            </a:r>
            <a:r>
              <a:rPr lang="cs-CZ" dirty="0"/>
              <a:t>),1 /5. a 16.10.2014, byl v Brně/ a Jan </a:t>
            </a:r>
            <a:r>
              <a:rPr lang="cs-CZ" dirty="0" err="1"/>
              <a:t>Hulsegge</a:t>
            </a:r>
            <a:r>
              <a:rPr lang="cs-CZ" dirty="0"/>
              <a:t> pak z tohoto výzkumného materiálu čerpali při rozvoji senzorické činnosti (spontánní volnočasové aktivity) v podmínkách ústavní péče pro osoby s těžším mentálním a kombinovaným postižením. </a:t>
            </a:r>
          </a:p>
          <a:p>
            <a:r>
              <a:rPr lang="cs-CZ" dirty="0" err="1"/>
              <a:t>Snoezelen</a:t>
            </a:r>
            <a:r>
              <a:rPr lang="cs-CZ" dirty="0"/>
              <a:t>  pojem, který vznikl v 70letech spojením dvou nizozemských slov </a:t>
            </a:r>
            <a:r>
              <a:rPr lang="cs-CZ" dirty="0" err="1"/>
              <a:t>snuffelen</a:t>
            </a:r>
            <a:r>
              <a:rPr lang="cs-CZ" dirty="0"/>
              <a:t> (čichat, slídit) a </a:t>
            </a:r>
            <a:r>
              <a:rPr lang="cs-CZ" dirty="0" err="1"/>
              <a:t>doezelen</a:t>
            </a:r>
            <a:r>
              <a:rPr lang="cs-CZ" dirty="0"/>
              <a:t> (dřímat).</a:t>
            </a:r>
          </a:p>
          <a:p>
            <a:r>
              <a:rPr lang="cs-CZ" dirty="0"/>
              <a:t>Hlavní myšlenkou a cílem zůstalo i zde zlepšení komunikačního kanálu mezi lidmi s postižením a bez něj. </a:t>
            </a:r>
          </a:p>
          <a:p>
            <a:r>
              <a:rPr lang="cs-CZ" dirty="0" err="1"/>
              <a:t>Verheul</a:t>
            </a:r>
            <a:r>
              <a:rPr lang="cs-CZ" dirty="0"/>
              <a:t> a </a:t>
            </a:r>
            <a:r>
              <a:rPr lang="cs-CZ" dirty="0" err="1"/>
              <a:t>Hulsegge</a:t>
            </a:r>
            <a:r>
              <a:rPr lang="cs-CZ" dirty="0"/>
              <a:t> začali s tím, že v ústavním zařízení vybudovali tzv. "</a:t>
            </a:r>
            <a:r>
              <a:rPr lang="cs-CZ" dirty="0">
                <a:solidFill>
                  <a:srgbClr val="FF0000"/>
                </a:solidFill>
              </a:rPr>
              <a:t>senzorický stan</a:t>
            </a:r>
            <a:r>
              <a:rPr lang="cs-CZ" dirty="0"/>
              <a:t>", který vybavili pro rozvoj smyslových podnětů (zejména zrakových, sluchových a čichových).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Tento krok byl přijat blízkými příbuznými všech osob umístěných v zařízení a finančně podpořen vedením zařízení. </a:t>
            </a:r>
          </a:p>
          <a:p>
            <a:r>
              <a:rPr lang="cs-CZ" dirty="0"/>
              <a:t>S úspěchem začali vytvářet další speciální místnosti, pod jejich vedením nakonec vzniklo "</a:t>
            </a:r>
            <a:r>
              <a:rPr lang="cs-CZ" dirty="0">
                <a:solidFill>
                  <a:srgbClr val="FF0000"/>
                </a:solidFill>
              </a:rPr>
              <a:t>Centrum </a:t>
            </a:r>
            <a:r>
              <a:rPr lang="cs-CZ" dirty="0" err="1">
                <a:solidFill>
                  <a:srgbClr val="FF0000"/>
                </a:solidFill>
              </a:rPr>
              <a:t>Snoezelenu</a:t>
            </a:r>
            <a:r>
              <a:rPr lang="cs-CZ" dirty="0"/>
              <a:t>" s mnoha místnostmi o rozloze cca 350 m². </a:t>
            </a:r>
          </a:p>
          <a:p>
            <a:r>
              <a:rPr lang="cs-CZ" dirty="0"/>
              <a:t>Celé zařízení bývalého ústavu je přeměněno v duchu </a:t>
            </a:r>
            <a:r>
              <a:rPr lang="cs-CZ" dirty="0" err="1"/>
              <a:t>Snoezelen</a:t>
            </a:r>
            <a:r>
              <a:rPr lang="cs-CZ" dirty="0"/>
              <a:t> - postižení lidé zde žijí, pracují i relaxují. </a:t>
            </a:r>
          </a:p>
          <a:p>
            <a:r>
              <a:rPr lang="cs-CZ" dirty="0"/>
              <a:t>Stalo se také významným místem pro setkávání odborníků, místem konání konferencí, výzkumných záměrů a alternativních programů.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Pojetí první koncepce bylo založeno na předpokladu, že primární vjemy a aktuální zážitek jsou velmi silným prostředkem k navazování kontaktu s osobami s těžkým postižením. </a:t>
            </a:r>
          </a:p>
          <a:p>
            <a:r>
              <a:rPr lang="cs-CZ" dirty="0" err="1"/>
              <a:t>Snoezelen</a:t>
            </a:r>
            <a:r>
              <a:rPr lang="cs-CZ" dirty="0"/>
              <a:t> měl ale v tomto podání pouze "rekreační a relaxační" hodnotu. Důraz byl kladen pouze na libost a nelibost a chtění klienta. </a:t>
            </a:r>
          </a:p>
          <a:p>
            <a:r>
              <a:rPr lang="cs-CZ" dirty="0"/>
              <a:t>Učení a výchova měla až sekundární význam.</a:t>
            </a:r>
          </a:p>
          <a:p>
            <a:r>
              <a:rPr lang="cs-CZ" dirty="0"/>
              <a:t> Sami autoři si uvědomovali, že jejich koncepce potřebuje teoretický základ a jednotnost ve vedení, stejně tak jako odborné zázemí pozorovatelů a terapeutů.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svého vzniku zažila metoda </a:t>
            </a:r>
            <a:r>
              <a:rPr lang="cs-CZ" dirty="0" err="1"/>
              <a:t>Snoezelen</a:t>
            </a:r>
            <a:r>
              <a:rPr lang="cs-CZ" dirty="0"/>
              <a:t> mnoho proměn. </a:t>
            </a:r>
          </a:p>
          <a:p>
            <a:r>
              <a:rPr lang="cs-CZ" dirty="0"/>
              <a:t>Aktuálně je svými zástupci po celém světě považována jednak za původní </a:t>
            </a:r>
            <a:r>
              <a:rPr lang="cs-CZ" b="1" dirty="0"/>
              <a:t>volnočasovou aktivitu</a:t>
            </a:r>
            <a:r>
              <a:rPr lang="cs-CZ" dirty="0"/>
              <a:t>, je také propracována jako </a:t>
            </a:r>
            <a:r>
              <a:rPr lang="cs-CZ" b="1" dirty="0"/>
              <a:t>podpůrná edukační metoda </a:t>
            </a:r>
            <a:r>
              <a:rPr lang="cs-CZ" dirty="0"/>
              <a:t>s primárním důrazem na vzdělávání a v neposlední řadě je pojímána jako právoplatná </a:t>
            </a:r>
            <a:r>
              <a:rPr lang="cs-CZ" b="1" dirty="0"/>
              <a:t>terapeutická metoda</a:t>
            </a:r>
            <a:r>
              <a:rPr lang="cs-CZ" dirty="0"/>
              <a:t>, která má svůj řád, systém i pravidla.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/>
              <a:t>Snoezelen</a:t>
            </a:r>
            <a:r>
              <a:rPr lang="cs-CZ" b="1" dirty="0"/>
              <a:t> je určen pro jedince s nejtěžšími formami postižení, který umožňuje zvláštní nabídku přiměřených aktivit. Jedná se o osoby, které jen velmi málo využívají jiné aktivity a tráví převážnou část dne na pokoji, ať už ve speciálním zařízení nebo v domácím prostředí. U osob s těžkým zdravotním postižením se vychází z toho, že při vnímání a poznávání svého okolí jsou odkázáni na primární smyslové vjemy a odpovídající doprovodné pocity a pohyby, proto tato metoda předpokládá rozvoj vnímání vázané výlučně na tělo.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Určení 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Většina takto postižených jedinců není schopna verbální komunikace, není schopna nám sdělit svoje pocity, tužby a přání. Komunikace se většinou odehrává na úrovni řeči těla, kdy subtilními tělesnými reakcemi se pokouší nám něco sdělit. Proniknout do způsobů vnímání a prožívání lidí s nejtěžšími formami postižení je velmi složité, proto </a:t>
            </a:r>
            <a:r>
              <a:rPr lang="cs-CZ" dirty="0" err="1"/>
              <a:t>edukátor</a:t>
            </a:r>
            <a:r>
              <a:rPr lang="cs-CZ" dirty="0"/>
              <a:t> musí mít nejen velkou dávku empatie, ale i schopnost pozorovat, rozlišovat a hodnotit (srov. </a:t>
            </a:r>
            <a:r>
              <a:rPr lang="cs-CZ" dirty="0" err="1"/>
              <a:t>Opatřilová</a:t>
            </a:r>
            <a:r>
              <a:rPr lang="cs-CZ" dirty="0"/>
              <a:t>, D. 2005; 2010).</a:t>
            </a: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Určení 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Snoezelen</a:t>
            </a:r>
            <a:r>
              <a:rPr lang="cs-CZ" dirty="0"/>
              <a:t> lze využívat u všech věkových kategorií (od raného věku až po období stáří) a u osob s různými typy postižení (tělesné, mentální, zrakové, kombinované ad.) či onemocnění (např. psychózy, deprese, schizofrenie ad.).</a:t>
            </a: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 koho je 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</TotalTime>
  <Words>1750</Words>
  <Application>Microsoft Office PowerPoint</Application>
  <PresentationFormat>Předvádění na obrazovce (4:3)</PresentationFormat>
  <Paragraphs>95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Arial</vt:lpstr>
      <vt:lpstr>Lucida Sans Unicode</vt:lpstr>
      <vt:lpstr>Raleway</vt:lpstr>
      <vt:lpstr>Verdana</vt:lpstr>
      <vt:lpstr>Wingdings 2</vt:lpstr>
      <vt:lpstr>Wingdings 3</vt:lpstr>
      <vt:lpstr>Shluk</vt:lpstr>
      <vt:lpstr>SNOEZELEN</vt:lpstr>
      <vt:lpstr>Historie S</vt:lpstr>
      <vt:lpstr>Historie S</vt:lpstr>
      <vt:lpstr>Historie S</vt:lpstr>
      <vt:lpstr>Historie S</vt:lpstr>
      <vt:lpstr>Historie S</vt:lpstr>
      <vt:lpstr>Určení S</vt:lpstr>
      <vt:lpstr>Určení S</vt:lpstr>
      <vt:lpstr>Pro koho je S</vt:lpstr>
      <vt:lpstr>Úskalí S</vt:lpstr>
      <vt:lpstr>Výhody S</vt:lpstr>
      <vt:lpstr>Výhody S</vt:lpstr>
      <vt:lpstr>          Principy Snoezelenu </vt:lpstr>
      <vt:lpstr>Principy S</vt:lpstr>
      <vt:lpstr>Principy S</vt:lpstr>
      <vt:lpstr>Současnost</vt:lpstr>
      <vt:lpstr>Současnost</vt:lpstr>
      <vt:lpstr>Kdo může využívat S</vt:lpstr>
      <vt:lpstr>Pomůcky a technické prostředky </vt:lpstr>
      <vt:lpstr> Podstata snoezelenu - shrnutí </vt:lpstr>
      <vt:lpstr>Doporučená publikace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SNOEZELEN</dc:title>
  <dc:creator>Doma</dc:creator>
  <cp:lastModifiedBy>Ilona Fialová</cp:lastModifiedBy>
  <cp:revision>10</cp:revision>
  <dcterms:created xsi:type="dcterms:W3CDTF">2014-02-23T10:30:07Z</dcterms:created>
  <dcterms:modified xsi:type="dcterms:W3CDTF">2024-10-14T14:57:06Z</dcterms:modified>
</cp:coreProperties>
</file>