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7"/>
  </p:notesMasterIdLst>
  <p:sldIdLst>
    <p:sldId id="256" r:id="rId2"/>
    <p:sldId id="282" r:id="rId3"/>
    <p:sldId id="257" r:id="rId4"/>
    <p:sldId id="258" r:id="rId5"/>
    <p:sldId id="259" r:id="rId6"/>
    <p:sldId id="276" r:id="rId7"/>
    <p:sldId id="260" r:id="rId8"/>
    <p:sldId id="261" r:id="rId9"/>
    <p:sldId id="262" r:id="rId10"/>
    <p:sldId id="277" r:id="rId11"/>
    <p:sldId id="278" r:id="rId12"/>
    <p:sldId id="263" r:id="rId13"/>
    <p:sldId id="265" r:id="rId14"/>
    <p:sldId id="264" r:id="rId15"/>
    <p:sldId id="266" r:id="rId16"/>
    <p:sldId id="267" r:id="rId17"/>
    <p:sldId id="268" r:id="rId18"/>
    <p:sldId id="269" r:id="rId19"/>
    <p:sldId id="271" r:id="rId20"/>
    <p:sldId id="270" r:id="rId21"/>
    <p:sldId id="272" r:id="rId22"/>
    <p:sldId id="279" r:id="rId23"/>
    <p:sldId id="273" r:id="rId24"/>
    <p:sldId id="281" r:id="rId25"/>
    <p:sldId id="280"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KYZ7ramGd2Gzq66zJiil/8+JF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9D6B7-0BA7-45A8-B955-D95F063B2D1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85E87D-A70B-4FFA-99A3-B040601D7772}">
      <dgm:prSet custT="1"/>
      <dgm:spPr/>
      <dgm:t>
        <a:bodyPr/>
        <a:lstStyle/>
        <a:p>
          <a:pPr algn="ctr">
            <a:lnSpc>
              <a:spcPct val="100000"/>
            </a:lnSpc>
          </a:pPr>
          <a:r>
            <a:rPr lang="cs-CZ" sz="3200" dirty="0"/>
            <a:t>Sdílení vašich témat a výzkumných otázek </a:t>
          </a:r>
          <a:endParaRPr lang="en-US" sz="3200" dirty="0"/>
        </a:p>
      </dgm:t>
    </dgm:pt>
    <dgm:pt modelId="{3894F906-1017-4A7C-B6E3-C62A8D00DE46}" type="parTrans" cxnId="{AC54714E-76F2-4E36-9601-BE3996655814}">
      <dgm:prSet/>
      <dgm:spPr/>
      <dgm:t>
        <a:bodyPr/>
        <a:lstStyle/>
        <a:p>
          <a:endParaRPr lang="en-US"/>
        </a:p>
      </dgm:t>
    </dgm:pt>
    <dgm:pt modelId="{F986128F-ECD8-46AD-9C5A-0042283517F2}" type="sibTrans" cxnId="{AC54714E-76F2-4E36-9601-BE3996655814}">
      <dgm:prSet/>
      <dgm:spPr/>
      <dgm:t>
        <a:bodyPr/>
        <a:lstStyle/>
        <a:p>
          <a:endParaRPr lang="en-US"/>
        </a:p>
      </dgm:t>
    </dgm:pt>
    <dgm:pt modelId="{4854263D-B054-4B09-9C5F-A6EF87C1FFEF}">
      <dgm:prSet custT="1"/>
      <dgm:spPr/>
      <dgm:t>
        <a:bodyPr/>
        <a:lstStyle/>
        <a:p>
          <a:pPr>
            <a:lnSpc>
              <a:spcPct val="100000"/>
            </a:lnSpc>
          </a:pPr>
          <a:endParaRPr lang="en-US" sz="2000" dirty="0"/>
        </a:p>
      </dgm:t>
    </dgm:pt>
    <dgm:pt modelId="{90E3E756-08C0-42FF-BA85-6C5231AF6635}" type="parTrans" cxnId="{95F2D68B-B982-4861-9105-4EFF314E4332}">
      <dgm:prSet/>
      <dgm:spPr/>
      <dgm:t>
        <a:bodyPr/>
        <a:lstStyle/>
        <a:p>
          <a:endParaRPr lang="en-US"/>
        </a:p>
      </dgm:t>
    </dgm:pt>
    <dgm:pt modelId="{EC9C1D77-B474-447C-87D7-E310563869B4}" type="sibTrans" cxnId="{95F2D68B-B982-4861-9105-4EFF314E4332}">
      <dgm:prSet/>
      <dgm:spPr/>
      <dgm:t>
        <a:bodyPr/>
        <a:lstStyle/>
        <a:p>
          <a:endParaRPr lang="en-US"/>
        </a:p>
      </dgm:t>
    </dgm:pt>
    <dgm:pt modelId="{8C648DB5-FA85-4730-BA4B-E4537E2CB2AB}" type="pres">
      <dgm:prSet presAssocID="{D9F9D6B7-0BA7-45A8-B955-D95F063B2D1B}" presName="root" presStyleCnt="0">
        <dgm:presLayoutVars>
          <dgm:dir/>
          <dgm:resizeHandles val="exact"/>
        </dgm:presLayoutVars>
      </dgm:prSet>
      <dgm:spPr/>
    </dgm:pt>
    <dgm:pt modelId="{FF4619FD-BD16-40E4-8D78-A41F8615028C}" type="pres">
      <dgm:prSet presAssocID="{7E85E87D-A70B-4FFA-99A3-B040601D7772}" presName="compNode" presStyleCnt="0"/>
      <dgm:spPr/>
    </dgm:pt>
    <dgm:pt modelId="{FD6775EB-D77D-4253-9A08-E4B655710284}" type="pres">
      <dgm:prSet presAssocID="{7E85E87D-A70B-4FFA-99A3-B040601D7772}" presName="bgRect" presStyleLbl="bgShp" presStyleIdx="0" presStyleCnt="2" custScaleX="100000" custScaleY="91165"/>
      <dgm:spPr/>
    </dgm:pt>
    <dgm:pt modelId="{7157155D-B662-404F-8AC7-0360EC1551C7}" type="pres">
      <dgm:prSet presAssocID="{7E85E87D-A70B-4FFA-99A3-B040601D77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8579AA0-A5B5-4CF9-BF28-51A790E1FB98}" type="pres">
      <dgm:prSet presAssocID="{7E85E87D-A70B-4FFA-99A3-B040601D7772}" presName="spaceRect" presStyleCnt="0"/>
      <dgm:spPr/>
    </dgm:pt>
    <dgm:pt modelId="{5C7C7DA6-CE31-469E-BC9B-7A332182996E}" type="pres">
      <dgm:prSet presAssocID="{7E85E87D-A70B-4FFA-99A3-B040601D7772}" presName="parTx" presStyleLbl="revTx" presStyleIdx="0" presStyleCnt="2" custScaleX="116741" custScaleY="150857" custLinFactNeighborX="-4270">
        <dgm:presLayoutVars>
          <dgm:chMax val="0"/>
          <dgm:chPref val="0"/>
        </dgm:presLayoutVars>
      </dgm:prSet>
      <dgm:spPr/>
    </dgm:pt>
    <dgm:pt modelId="{F7748AF3-1B75-4528-A5A5-0A3D030CBAFB}" type="pres">
      <dgm:prSet presAssocID="{F986128F-ECD8-46AD-9C5A-0042283517F2}" presName="sibTrans" presStyleCnt="0"/>
      <dgm:spPr/>
    </dgm:pt>
    <dgm:pt modelId="{AE2A04B9-9BBC-4821-8410-C0313549F76E}" type="pres">
      <dgm:prSet presAssocID="{4854263D-B054-4B09-9C5F-A6EF87C1FFEF}" presName="compNode" presStyleCnt="0"/>
      <dgm:spPr/>
    </dgm:pt>
    <dgm:pt modelId="{CE645D76-BFFA-4332-9930-F334659715DB}" type="pres">
      <dgm:prSet presAssocID="{4854263D-B054-4B09-9C5F-A6EF87C1FFEF}" presName="bgRect" presStyleLbl="bgShp" presStyleIdx="1" presStyleCnt="2" custLinFactNeighborX="3262" custLinFactNeighborY="-14829"/>
      <dgm:spPr/>
    </dgm:pt>
    <dgm:pt modelId="{E488B9CC-3E55-4225-BB66-067B2E2E2746}" type="pres">
      <dgm:prSet presAssocID="{4854263D-B054-4B09-9C5F-A6EF87C1FFE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ýzkum"/>
        </a:ext>
      </dgm:extLst>
    </dgm:pt>
    <dgm:pt modelId="{E7C292C9-DC42-4EF7-94DE-8744FE2034D0}" type="pres">
      <dgm:prSet presAssocID="{4854263D-B054-4B09-9C5F-A6EF87C1FFEF}" presName="spaceRect" presStyleCnt="0"/>
      <dgm:spPr/>
    </dgm:pt>
    <dgm:pt modelId="{D2FC0FBD-5F77-4E93-904B-1B3DB73D392C}" type="pres">
      <dgm:prSet presAssocID="{4854263D-B054-4B09-9C5F-A6EF87C1FFEF}" presName="parTx" presStyleLbl="revTx" presStyleIdx="1" presStyleCnt="2" custLinFactNeighborX="-6811" custLinFactNeighborY="5002">
        <dgm:presLayoutVars>
          <dgm:chMax val="0"/>
          <dgm:chPref val="0"/>
        </dgm:presLayoutVars>
      </dgm:prSet>
      <dgm:spPr/>
    </dgm:pt>
  </dgm:ptLst>
  <dgm:cxnLst>
    <dgm:cxn modelId="{EACB8D3D-D66C-49A2-B938-D377706C8033}" type="presOf" srcId="{4854263D-B054-4B09-9C5F-A6EF87C1FFEF}" destId="{D2FC0FBD-5F77-4E93-904B-1B3DB73D392C}" srcOrd="0" destOrd="0" presId="urn:microsoft.com/office/officeart/2018/2/layout/IconVerticalSolidList"/>
    <dgm:cxn modelId="{4B23F164-06FD-42E6-B76C-F22D73C52E6D}" type="presOf" srcId="{7E85E87D-A70B-4FFA-99A3-B040601D7772}" destId="{5C7C7DA6-CE31-469E-BC9B-7A332182996E}" srcOrd="0" destOrd="0" presId="urn:microsoft.com/office/officeart/2018/2/layout/IconVerticalSolidList"/>
    <dgm:cxn modelId="{AC54714E-76F2-4E36-9601-BE3996655814}" srcId="{D9F9D6B7-0BA7-45A8-B955-D95F063B2D1B}" destId="{7E85E87D-A70B-4FFA-99A3-B040601D7772}" srcOrd="0" destOrd="0" parTransId="{3894F906-1017-4A7C-B6E3-C62A8D00DE46}" sibTransId="{F986128F-ECD8-46AD-9C5A-0042283517F2}"/>
    <dgm:cxn modelId="{95F2D68B-B982-4861-9105-4EFF314E4332}" srcId="{D9F9D6B7-0BA7-45A8-B955-D95F063B2D1B}" destId="{4854263D-B054-4B09-9C5F-A6EF87C1FFEF}" srcOrd="1" destOrd="0" parTransId="{90E3E756-08C0-42FF-BA85-6C5231AF6635}" sibTransId="{EC9C1D77-B474-447C-87D7-E310563869B4}"/>
    <dgm:cxn modelId="{151E4AC5-818D-4DFB-BFB5-BE5DD4D34657}" type="presOf" srcId="{D9F9D6B7-0BA7-45A8-B955-D95F063B2D1B}" destId="{8C648DB5-FA85-4730-BA4B-E4537E2CB2AB}" srcOrd="0" destOrd="0" presId="urn:microsoft.com/office/officeart/2018/2/layout/IconVerticalSolidList"/>
    <dgm:cxn modelId="{BDC57BAE-2BD7-415D-A7A5-0DA9E72C0B35}" type="presParOf" srcId="{8C648DB5-FA85-4730-BA4B-E4537E2CB2AB}" destId="{FF4619FD-BD16-40E4-8D78-A41F8615028C}" srcOrd="0" destOrd="0" presId="urn:microsoft.com/office/officeart/2018/2/layout/IconVerticalSolidList"/>
    <dgm:cxn modelId="{5CA1FC43-F0A7-45F4-96AF-F74C72D1975C}" type="presParOf" srcId="{FF4619FD-BD16-40E4-8D78-A41F8615028C}" destId="{FD6775EB-D77D-4253-9A08-E4B655710284}" srcOrd="0" destOrd="0" presId="urn:microsoft.com/office/officeart/2018/2/layout/IconVerticalSolidList"/>
    <dgm:cxn modelId="{1B7073C8-A927-4625-A0F9-C067892AC961}" type="presParOf" srcId="{FF4619FD-BD16-40E4-8D78-A41F8615028C}" destId="{7157155D-B662-404F-8AC7-0360EC1551C7}" srcOrd="1" destOrd="0" presId="urn:microsoft.com/office/officeart/2018/2/layout/IconVerticalSolidList"/>
    <dgm:cxn modelId="{64C8F888-2F47-4EF2-AB6E-3280168D2FD9}" type="presParOf" srcId="{FF4619FD-BD16-40E4-8D78-A41F8615028C}" destId="{28579AA0-A5B5-4CF9-BF28-51A790E1FB98}" srcOrd="2" destOrd="0" presId="urn:microsoft.com/office/officeart/2018/2/layout/IconVerticalSolidList"/>
    <dgm:cxn modelId="{7294EFA6-8A1A-4A52-A979-D2860408CF49}" type="presParOf" srcId="{FF4619FD-BD16-40E4-8D78-A41F8615028C}" destId="{5C7C7DA6-CE31-469E-BC9B-7A332182996E}" srcOrd="3" destOrd="0" presId="urn:microsoft.com/office/officeart/2018/2/layout/IconVerticalSolidList"/>
    <dgm:cxn modelId="{953859EF-DFB7-49C0-A70B-5AE04875D8B5}" type="presParOf" srcId="{8C648DB5-FA85-4730-BA4B-E4537E2CB2AB}" destId="{F7748AF3-1B75-4528-A5A5-0A3D030CBAFB}" srcOrd="1" destOrd="0" presId="urn:microsoft.com/office/officeart/2018/2/layout/IconVerticalSolidList"/>
    <dgm:cxn modelId="{7CE04F1F-3A81-4476-9A82-8BB09B40B462}" type="presParOf" srcId="{8C648DB5-FA85-4730-BA4B-E4537E2CB2AB}" destId="{AE2A04B9-9BBC-4821-8410-C0313549F76E}" srcOrd="2" destOrd="0" presId="urn:microsoft.com/office/officeart/2018/2/layout/IconVerticalSolidList"/>
    <dgm:cxn modelId="{AF5317DB-E116-426F-9141-842C2F0A5912}" type="presParOf" srcId="{AE2A04B9-9BBC-4821-8410-C0313549F76E}" destId="{CE645D76-BFFA-4332-9930-F334659715DB}" srcOrd="0" destOrd="0" presId="urn:microsoft.com/office/officeart/2018/2/layout/IconVerticalSolidList"/>
    <dgm:cxn modelId="{056FD52D-D457-4C15-8DBE-0503109285F1}" type="presParOf" srcId="{AE2A04B9-9BBC-4821-8410-C0313549F76E}" destId="{E488B9CC-3E55-4225-BB66-067B2E2E2746}" srcOrd="1" destOrd="0" presId="urn:microsoft.com/office/officeart/2018/2/layout/IconVerticalSolidList"/>
    <dgm:cxn modelId="{76273CBA-8B29-4908-BFDE-A9E5C8162844}" type="presParOf" srcId="{AE2A04B9-9BBC-4821-8410-C0313549F76E}" destId="{E7C292C9-DC42-4EF7-94DE-8744FE2034D0}" srcOrd="2" destOrd="0" presId="urn:microsoft.com/office/officeart/2018/2/layout/IconVerticalSolidList"/>
    <dgm:cxn modelId="{4A49AA71-B377-472C-B02F-E090E11FEC82}" type="presParOf" srcId="{AE2A04B9-9BBC-4821-8410-C0313549F76E}" destId="{D2FC0FBD-5F77-4E93-904B-1B3DB73D39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775EB-D77D-4253-9A08-E4B655710284}">
      <dsp:nvSpPr>
        <dsp:cNvPr id="0" name=""/>
        <dsp:cNvSpPr/>
      </dsp:nvSpPr>
      <dsp:spPr>
        <a:xfrm>
          <a:off x="-200818" y="993675"/>
          <a:ext cx="6797675" cy="14059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7155D-B662-404F-8AC7-0360EC1551C7}">
      <dsp:nvSpPr>
        <dsp:cNvPr id="0" name=""/>
        <dsp:cNvSpPr/>
      </dsp:nvSpPr>
      <dsp:spPr>
        <a:xfrm>
          <a:off x="309911" y="1232351"/>
          <a:ext cx="928599" cy="928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7C7DA6-CE31-469E-BC9B-7A332182996E}">
      <dsp:nvSpPr>
        <dsp:cNvPr id="0" name=""/>
        <dsp:cNvSpPr/>
      </dsp:nvSpPr>
      <dsp:spPr>
        <a:xfrm>
          <a:off x="1136959" y="496223"/>
          <a:ext cx="5654703" cy="254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ctr" defTabSz="1422400">
            <a:lnSpc>
              <a:spcPct val="100000"/>
            </a:lnSpc>
            <a:spcBef>
              <a:spcPct val="0"/>
            </a:spcBef>
            <a:spcAft>
              <a:spcPct val="35000"/>
            </a:spcAft>
            <a:buNone/>
          </a:pPr>
          <a:r>
            <a:rPr lang="cs-CZ" sz="3200" kern="1200" dirty="0"/>
            <a:t>Sdílení vašich témat a výzkumných otázek </a:t>
          </a:r>
          <a:endParaRPr lang="en-US" sz="3200" kern="1200" dirty="0"/>
        </a:p>
      </dsp:txBody>
      <dsp:txXfrm>
        <a:off x="1136959" y="496223"/>
        <a:ext cx="5654703" cy="2547012"/>
      </dsp:txXfrm>
    </dsp:sp>
    <dsp:sp modelId="{CE645D76-BFFA-4332-9930-F334659715DB}">
      <dsp:nvSpPr>
        <dsp:cNvPr id="0" name=""/>
        <dsp:cNvSpPr/>
      </dsp:nvSpPr>
      <dsp:spPr>
        <a:xfrm>
          <a:off x="0" y="3214959"/>
          <a:ext cx="6797675" cy="16883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8B9CC-3E55-4225-BB66-067B2E2E2746}">
      <dsp:nvSpPr>
        <dsp:cNvPr id="0" name=""/>
        <dsp:cNvSpPr/>
      </dsp:nvSpPr>
      <dsp:spPr>
        <a:xfrm>
          <a:off x="309911" y="3845208"/>
          <a:ext cx="928599" cy="928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FC0FBD-5F77-4E93-904B-1B3DB73D392C}">
      <dsp:nvSpPr>
        <dsp:cNvPr id="0" name=""/>
        <dsp:cNvSpPr/>
      </dsp:nvSpPr>
      <dsp:spPr>
        <a:xfrm>
          <a:off x="1419329" y="3549778"/>
          <a:ext cx="4843802"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889000">
            <a:lnSpc>
              <a:spcPct val="100000"/>
            </a:lnSpc>
            <a:spcBef>
              <a:spcPct val="0"/>
            </a:spcBef>
            <a:spcAft>
              <a:spcPct val="35000"/>
            </a:spcAft>
            <a:buNone/>
          </a:pPr>
          <a:endParaRPr lang="en-US" sz="2000" kern="1200" dirty="0"/>
        </a:p>
      </dsp:txBody>
      <dsp:txXfrm>
        <a:off x="1419329" y="3549778"/>
        <a:ext cx="4843802" cy="16883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2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215942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891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10880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7924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24110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9728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92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317735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48906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406194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85707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40540914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1655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d.muni.cz/pedagogika/studujici/zaverecne-prace/bc-mg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s.muni.cz/do/sukb/kuk/materialy/cze/citace/pages/APA_articl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800"/>
              <a:buFont typeface="Century Gothic"/>
              <a:buNone/>
            </a:pPr>
            <a:r>
              <a:rPr lang="cs-CZ"/>
              <a:t>VÝZKUM V PEDAGOGICKÉ PRAXI</a:t>
            </a:r>
            <a:endParaRPr/>
          </a:p>
        </p:txBody>
      </p:sp>
      <p:sp>
        <p:nvSpPr>
          <p:cNvPr id="140" name="Google Shape;140;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80"/>
              <a:buNone/>
            </a:pPr>
            <a:r>
              <a:rPr lang="cs-CZ" b="1" dirty="0"/>
              <a:t>Seminář II.</a:t>
            </a:r>
            <a:endParaRPr b="1" dirty="0"/>
          </a:p>
          <a:p>
            <a:pPr marL="0" lvl="0" indent="0" algn="l" rtl="0">
              <a:spcBef>
                <a:spcPts val="1020"/>
              </a:spcBef>
              <a:spcAft>
                <a:spcPts val="0"/>
              </a:spcAft>
              <a:buSzPts val="1680"/>
              <a:buNone/>
            </a:pPr>
            <a:r>
              <a:rPr lang="cs-CZ" b="1" dirty="0"/>
              <a:t>Mgr. Jana Obrovská, Ph.D.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BFB982-94AF-B333-C530-3951D9864499}"/>
              </a:ext>
            </a:extLst>
          </p:cNvPr>
          <p:cNvSpPr>
            <a:spLocks noGrp="1"/>
          </p:cNvSpPr>
          <p:nvPr>
            <p:ph type="title"/>
          </p:nvPr>
        </p:nvSpPr>
        <p:spPr>
          <a:xfrm>
            <a:off x="5090161" y="88921"/>
            <a:ext cx="6368142" cy="1450757"/>
          </a:xfrm>
        </p:spPr>
        <p:txBody>
          <a:bodyPr>
            <a:normAutofit/>
          </a:bodyPr>
          <a:lstStyle/>
          <a:p>
            <a:r>
              <a:rPr lang="cs-CZ" b="1" dirty="0"/>
              <a:t>KVALITATIVNÍ ROZHOVOR</a:t>
            </a:r>
          </a:p>
        </p:txBody>
      </p:sp>
      <p:pic>
        <p:nvPicPr>
          <p:cNvPr id="5" name="Picture 4" descr="Ruka, který se dostane na slunce">
            <a:extLst>
              <a:ext uri="{FF2B5EF4-FFF2-40B4-BE49-F238E27FC236}">
                <a16:creationId xmlns:a16="http://schemas.microsoft.com/office/drawing/2014/main" id="{78E19B6E-C8CB-5F0C-6D98-F5EB746B0AAA}"/>
              </a:ext>
            </a:extLst>
          </p:cNvPr>
          <p:cNvPicPr>
            <a:picLocks noChangeAspect="1"/>
          </p:cNvPicPr>
          <p:nvPr/>
        </p:nvPicPr>
        <p:blipFill rotWithShape="1">
          <a:blip r:embed="rId2"/>
          <a:srcRect l="36499" r="18112"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6C3FB346-1CAB-57B1-ADAF-E63B8A9825FF}"/>
              </a:ext>
            </a:extLst>
          </p:cNvPr>
          <p:cNvSpPr>
            <a:spLocks noGrp="1"/>
          </p:cNvSpPr>
          <p:nvPr>
            <p:ph idx="1"/>
          </p:nvPr>
        </p:nvSpPr>
        <p:spPr>
          <a:xfrm>
            <a:off x="4861125" y="2085703"/>
            <a:ext cx="7330875" cy="4861217"/>
          </a:xfrm>
        </p:spPr>
        <p:txBody>
          <a:bodyPr>
            <a:normAutofit/>
          </a:bodyPr>
          <a:lstStyle/>
          <a:p>
            <a:pPr>
              <a:buFont typeface="Arial" panose="020B0604020202020204" pitchFamily="34" charset="0"/>
              <a:buChar char="•"/>
            </a:pPr>
            <a:r>
              <a:rPr lang="cs-CZ" b="0" i="0" dirty="0">
                <a:effectLst/>
                <a:latin typeface="Open Sans" panose="020B0606030504020204" pitchFamily="34" charset="0"/>
              </a:rPr>
              <a:t>Nejpoužívanější metoda kvalitativního designu je rozhovor</a:t>
            </a:r>
            <a:r>
              <a:rPr lang="cs-CZ" dirty="0">
                <a:latin typeface="Open Sans" panose="020B0606030504020204" pitchFamily="34" charset="0"/>
              </a:rPr>
              <a:t> nebo také </a:t>
            </a:r>
            <a:r>
              <a:rPr lang="cs-CZ" b="1" i="0" dirty="0">
                <a:effectLst/>
                <a:latin typeface="Open Sans" panose="020B0606030504020204" pitchFamily="34" charset="0"/>
              </a:rPr>
              <a:t>hloubkový rozhovor</a:t>
            </a:r>
            <a:r>
              <a:rPr lang="cs-CZ" b="0" i="0" dirty="0">
                <a:effectLst/>
                <a:latin typeface="Open Sans" panose="020B0606030504020204" pitchFamily="34" charset="0"/>
              </a:rPr>
              <a:t> (angl. </a:t>
            </a:r>
            <a:r>
              <a:rPr lang="cs-CZ" b="0" i="1" dirty="0" err="1">
                <a:effectLst/>
                <a:latin typeface="Open Sans" panose="020B0606030504020204" pitchFamily="34" charset="0"/>
              </a:rPr>
              <a:t>indepth</a:t>
            </a:r>
            <a:r>
              <a:rPr lang="cs-CZ" b="0" i="1" dirty="0">
                <a:effectLst/>
                <a:latin typeface="Open Sans" panose="020B0606030504020204" pitchFamily="34" charset="0"/>
              </a:rPr>
              <a:t> interview</a:t>
            </a:r>
            <a:r>
              <a:rPr lang="cs-CZ" b="0" i="0" dirty="0">
                <a:effectLst/>
                <a:latin typeface="Open Sans" panose="020B0606030504020204" pitchFamily="34" charset="0"/>
              </a:rPr>
              <a:t>). </a:t>
            </a:r>
          </a:p>
          <a:p>
            <a:pPr>
              <a:buFont typeface="Arial" panose="020B0604020202020204" pitchFamily="34" charset="0"/>
              <a:buChar char="•"/>
            </a:pPr>
            <a:r>
              <a:rPr lang="cs-CZ" b="0" i="0" dirty="0">
                <a:effectLst/>
                <a:latin typeface="Open Sans" panose="020B0606030504020204" pitchFamily="34" charset="0"/>
              </a:rPr>
              <a:t>Nestandardizované dotazování jednoho respondenta zpravidla jedním tazatelem za užití několika otevřených otázek.</a:t>
            </a:r>
          </a:p>
          <a:p>
            <a:pPr>
              <a:buFont typeface="Arial" panose="020B0604020202020204" pitchFamily="34" charset="0"/>
              <a:buChar char="•"/>
            </a:pPr>
            <a:r>
              <a:rPr lang="cs-CZ" b="0" i="0" dirty="0">
                <a:effectLst/>
                <a:latin typeface="Open Sans" panose="020B0606030504020204" pitchFamily="34" charset="0"/>
              </a:rPr>
              <a:t>Zkoumáme příslušníky nějakého prostředí, určitou sociální skupinu, abychom získali vhled do dějů a jednání</a:t>
            </a:r>
            <a:r>
              <a:rPr lang="cs-CZ" dirty="0">
                <a:latin typeface="Open Sans" panose="020B0606030504020204" pitchFamily="34" charset="0"/>
              </a:rPr>
              <a:t> </a:t>
            </a:r>
            <a:r>
              <a:rPr lang="cs-CZ" b="0" i="0" dirty="0">
                <a:effectLst/>
                <a:latin typeface="Open Sans" panose="020B0606030504020204" pitchFamily="34" charset="0"/>
              </a:rPr>
              <a:t>členů dané skupiny. </a:t>
            </a:r>
          </a:p>
          <a:p>
            <a:pPr>
              <a:buFont typeface="Arial" panose="020B0604020202020204" pitchFamily="34" charset="0"/>
              <a:buChar char="•"/>
            </a:pPr>
            <a:r>
              <a:rPr lang="cs-CZ" b="1" i="0" dirty="0">
                <a:effectLst/>
                <a:latin typeface="Open Sans" panose="020B0606030504020204" pitchFamily="34" charset="0"/>
              </a:rPr>
              <a:t>Otevřené otázky </a:t>
            </a:r>
            <a:r>
              <a:rPr lang="cs-CZ" b="0" i="0" dirty="0">
                <a:effectLst/>
                <a:latin typeface="Open Sans" panose="020B0606030504020204" pitchFamily="34" charset="0"/>
              </a:rPr>
              <a:t>nám pomáhají lépe pochopit úhel pohledu jiných lidí, aniž bychom jejich perspektivu omezovali výběrem položek z dotazníku.</a:t>
            </a:r>
          </a:p>
          <a:p>
            <a:pPr>
              <a:buFont typeface="Arial" panose="020B0604020202020204" pitchFamily="34" charset="0"/>
              <a:buChar char="•"/>
            </a:pPr>
            <a:r>
              <a:rPr lang="cs-CZ" dirty="0">
                <a:latin typeface="Open Sans" panose="020B0606030504020204" pitchFamily="34" charset="0"/>
              </a:rPr>
              <a:t>Trvá zpravidla 60-90 minut, je-li respondentem žák základní školy, tak max. 30 minut.</a:t>
            </a:r>
            <a:endParaRPr lang="cs-CZ" dirty="0"/>
          </a:p>
        </p:txBody>
      </p:sp>
    </p:spTree>
    <p:extLst>
      <p:ext uri="{BB962C8B-B14F-4D97-AF65-F5344CB8AC3E}">
        <p14:creationId xmlns:p14="http://schemas.microsoft.com/office/powerpoint/2010/main" val="271028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9870F101-4556-D74F-CD7A-5C57D9FCB0DA}"/>
              </a:ext>
            </a:extLst>
          </p:cNvPr>
          <p:cNvSpPr>
            <a:spLocks noGrp="1"/>
          </p:cNvSpPr>
          <p:nvPr>
            <p:ph type="title"/>
          </p:nvPr>
        </p:nvSpPr>
        <p:spPr>
          <a:xfrm>
            <a:off x="492370" y="605896"/>
            <a:ext cx="3084844" cy="5646208"/>
          </a:xfrm>
        </p:spPr>
        <p:txBody>
          <a:bodyPr anchor="ctr">
            <a:normAutofit/>
          </a:bodyPr>
          <a:lstStyle/>
          <a:p>
            <a:r>
              <a:rPr lang="cs-CZ" sz="3300" dirty="0">
                <a:solidFill>
                  <a:srgbClr val="FFFFFF"/>
                </a:solidFill>
              </a:rPr>
              <a:t>TYPY KVALITATIVNÍHO ROZHOVORU</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F32A37F9-120E-9266-22BD-790CB5D23D1F}"/>
              </a:ext>
            </a:extLst>
          </p:cNvPr>
          <p:cNvSpPr>
            <a:spLocks noGrp="1"/>
          </p:cNvSpPr>
          <p:nvPr>
            <p:ph idx="1"/>
          </p:nvPr>
        </p:nvSpPr>
        <p:spPr>
          <a:xfrm>
            <a:off x="4513664" y="326571"/>
            <a:ext cx="6642015" cy="5925533"/>
          </a:xfrm>
        </p:spPr>
        <p:txBody>
          <a:bodyPr anchor="ctr">
            <a:normAutofit fontScale="92500" lnSpcReduction="10000"/>
          </a:bodyPr>
          <a:lstStyle/>
          <a:p>
            <a:pPr>
              <a:buFont typeface="Arial" panose="020B0604020202020204" pitchFamily="34" charset="0"/>
              <a:buChar char="•"/>
            </a:pPr>
            <a:r>
              <a:rPr lang="cs-CZ" sz="2400" b="1" i="0" dirty="0">
                <a:effectLst/>
                <a:latin typeface="Open Sans" panose="020B0606030504020204" pitchFamily="34" charset="0"/>
              </a:rPr>
              <a:t>polostrukturovaný </a:t>
            </a:r>
            <a:r>
              <a:rPr lang="cs-CZ" sz="2400" b="0" i="0" dirty="0">
                <a:effectLst/>
                <a:latin typeface="Open Sans" panose="020B0606030504020204" pitchFamily="34" charset="0"/>
              </a:rPr>
              <a:t>- vychází z předem připraveného seznamu témat a otázek. Používá se třeba v případové studii či zakotvené teorii. </a:t>
            </a:r>
            <a:br>
              <a:rPr lang="cs-CZ" sz="2400" b="0" i="0" dirty="0">
                <a:effectLst/>
                <a:latin typeface="Open Sans" panose="020B0606030504020204" pitchFamily="34" charset="0"/>
              </a:rPr>
            </a:br>
            <a:endParaRPr lang="cs-CZ" sz="2400" b="0" i="0" dirty="0">
              <a:effectLst/>
              <a:latin typeface="Open Sans" panose="020B0606030504020204" pitchFamily="34" charset="0"/>
            </a:endParaRPr>
          </a:p>
          <a:p>
            <a:pPr>
              <a:buFont typeface="Arial" panose="020B0604020202020204" pitchFamily="34" charset="0"/>
              <a:buChar char="•"/>
            </a:pPr>
            <a:r>
              <a:rPr lang="cs-CZ" sz="2400" b="1" i="0" dirty="0">
                <a:effectLst/>
                <a:latin typeface="Open Sans" panose="020B0606030504020204" pitchFamily="34" charset="0"/>
              </a:rPr>
              <a:t>nestrukturovaný</a:t>
            </a:r>
            <a:r>
              <a:rPr lang="cs-CZ" sz="2400" b="0" i="0" dirty="0">
                <a:effectLst/>
                <a:latin typeface="Open Sans" panose="020B0606030504020204" pitchFamily="34" charset="0"/>
              </a:rPr>
              <a:t> - jinak též narativní rozhovor se zakládá třeba jen na jediné předpřipravené otázce, kterou tazatel průběžně rozvíjí na základě informací poskytnutých respondentem při rozhovoru. Uplatňuje se v biografickém designu.</a:t>
            </a:r>
          </a:p>
          <a:p>
            <a:pPr>
              <a:buFont typeface="Arial" panose="020B0604020202020204" pitchFamily="34" charset="0"/>
              <a:buChar char="•"/>
            </a:pPr>
            <a:endParaRPr lang="cs-CZ" sz="2400" b="0" i="0" dirty="0">
              <a:effectLst/>
              <a:latin typeface="Open Sans" panose="020B0606030504020204" pitchFamily="34" charset="0"/>
            </a:endParaRPr>
          </a:p>
          <a:p>
            <a:pPr>
              <a:buFont typeface="Arial" panose="020B0604020202020204" pitchFamily="34" charset="0"/>
              <a:buChar char="•"/>
            </a:pPr>
            <a:r>
              <a:rPr lang="cs-CZ" sz="2400" b="1" dirty="0" err="1">
                <a:latin typeface="Open Sans" panose="020B0606030504020204" pitchFamily="34" charset="0"/>
              </a:rPr>
              <a:t>focus</a:t>
            </a:r>
            <a:r>
              <a:rPr lang="cs-CZ" sz="2400" b="1" dirty="0">
                <a:latin typeface="Open Sans" panose="020B0606030504020204" pitchFamily="34" charset="0"/>
              </a:rPr>
              <a:t> </a:t>
            </a:r>
            <a:r>
              <a:rPr lang="cs-CZ" sz="2400" b="1" dirty="0" err="1">
                <a:latin typeface="Open Sans" panose="020B0606030504020204" pitchFamily="34" charset="0"/>
              </a:rPr>
              <a:t>group</a:t>
            </a:r>
            <a:r>
              <a:rPr lang="cs-CZ" sz="2400" b="1" dirty="0">
                <a:latin typeface="Open Sans" panose="020B0606030504020204" pitchFamily="34" charset="0"/>
              </a:rPr>
              <a:t> (ohnisková skupina) </a:t>
            </a:r>
            <a:r>
              <a:rPr lang="cs-CZ" sz="2400" dirty="0">
                <a:latin typeface="Open Sans" panose="020B0606030504020204" pitchFamily="34" charset="0"/>
              </a:rPr>
              <a:t>– důraz je zde položen na interakce mezi členy skupiny, kteří sami přinášejí témata relevantní z hlediska zkoumaného jevu.</a:t>
            </a:r>
          </a:p>
          <a:p>
            <a:pPr>
              <a:buFont typeface="Arial" panose="020B0604020202020204" pitchFamily="34" charset="0"/>
              <a:buChar char="•"/>
            </a:pPr>
            <a:endParaRPr lang="cs-CZ" sz="2400" b="1" dirty="0">
              <a:latin typeface="Open Sans" panose="020B0606030504020204" pitchFamily="34" charset="0"/>
            </a:endParaRPr>
          </a:p>
          <a:p>
            <a:pPr>
              <a:buFont typeface="Arial" panose="020B0604020202020204" pitchFamily="34" charset="0"/>
              <a:buChar char="•"/>
            </a:pPr>
            <a:r>
              <a:rPr lang="cs-CZ" sz="2400" b="1" dirty="0">
                <a:latin typeface="Open Sans" panose="020B0606030504020204" pitchFamily="34" charset="0"/>
              </a:rPr>
              <a:t>skupinový rozhovor </a:t>
            </a:r>
            <a:r>
              <a:rPr lang="cs-CZ" sz="2400" dirty="0">
                <a:latin typeface="Open Sans" panose="020B0606030504020204" pitchFamily="34" charset="0"/>
              </a:rPr>
              <a:t>- </a:t>
            </a:r>
            <a:r>
              <a:rPr lang="cs-CZ" sz="2400" b="0" i="0" dirty="0">
                <a:effectLst/>
                <a:latin typeface="Open Sans" panose="020B0606030504020204" pitchFamily="34" charset="0"/>
              </a:rPr>
              <a:t>metoda provádění strukturovaného interview s více jak třemi lidmi najednou.</a:t>
            </a:r>
            <a:endParaRPr lang="cs-CZ" sz="2400" b="1" dirty="0">
              <a:latin typeface="Open Sans" panose="020B0606030504020204" pitchFamily="34" charset="0"/>
            </a:endParaRPr>
          </a:p>
          <a:p>
            <a:endParaRPr lang="cs-CZ" sz="1900" dirty="0"/>
          </a:p>
        </p:txBody>
      </p:sp>
    </p:spTree>
    <p:extLst>
      <p:ext uri="{BB962C8B-B14F-4D97-AF65-F5344CB8AC3E}">
        <p14:creationId xmlns:p14="http://schemas.microsoft.com/office/powerpoint/2010/main" val="72761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1329190" y="213176"/>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cs-CZ" sz="4400" b="1" dirty="0"/>
              <a:t>JAK FORMULOVAT OTÁZKY KE KVALITATIVNÍMU ROZHOVORU?</a:t>
            </a:r>
            <a:endParaRPr sz="4400" b="1" dirty="0"/>
          </a:p>
        </p:txBody>
      </p:sp>
      <p:sp>
        <p:nvSpPr>
          <p:cNvPr id="182" name="Google Shape;182;p8"/>
          <p:cNvSpPr txBox="1">
            <a:spLocks noGrp="1"/>
          </p:cNvSpPr>
          <p:nvPr>
            <p:ph idx="1"/>
          </p:nvPr>
        </p:nvSpPr>
        <p:spPr>
          <a:xfrm>
            <a:off x="293913" y="1593849"/>
            <a:ext cx="11767457" cy="4717144"/>
          </a:xfrm>
          <a:prstGeom prst="rect">
            <a:avLst/>
          </a:prstGeom>
          <a:noFill/>
          <a:ln>
            <a:noFill/>
          </a:ln>
        </p:spPr>
        <p:txBody>
          <a:bodyPr spcFirstLastPara="1" wrap="square" lIns="91425" tIns="45700" rIns="91425" bIns="45700" anchor="ctr" anchorCtr="0">
            <a:normAutofit lnSpcReduction="10000"/>
          </a:bodyPr>
          <a:lstStyle/>
          <a:p>
            <a:pPr marL="285750" lvl="0" indent="-285750" algn="l" rtl="0">
              <a:spcBef>
                <a:spcPts val="0"/>
              </a:spcBef>
              <a:spcAft>
                <a:spcPts val="0"/>
              </a:spcAft>
              <a:buSzPts val="1600"/>
              <a:buChar char="▶"/>
            </a:pPr>
            <a:endParaRPr lang="cs-CZ" sz="2800" u="sng" dirty="0"/>
          </a:p>
          <a:p>
            <a:pPr marL="285750" lvl="0" indent="-285750" algn="l" rtl="0">
              <a:spcBef>
                <a:spcPts val="0"/>
              </a:spcBef>
              <a:spcAft>
                <a:spcPts val="0"/>
              </a:spcAft>
              <a:buSzPts val="1600"/>
              <a:buChar char="▶"/>
            </a:pPr>
            <a:r>
              <a:rPr lang="cs-CZ" sz="2800" u="sng" dirty="0"/>
              <a:t>Je třeba promyslet vhodnou úroveň abstraktnosti/konkrétnosti otázek:</a:t>
            </a:r>
            <a:endParaRPr dirty="0"/>
          </a:p>
          <a:p>
            <a:pPr marL="0" lvl="0" indent="0" rtl="0">
              <a:spcBef>
                <a:spcPts val="1080"/>
              </a:spcBef>
              <a:spcAft>
                <a:spcPts val="0"/>
              </a:spcAft>
              <a:buSzPts val="1920"/>
              <a:buNone/>
            </a:pPr>
            <a:endParaRPr lang="cs-CZ" sz="2400" b="1" dirty="0"/>
          </a:p>
          <a:p>
            <a:pPr marL="0" lvl="0" indent="0" rtl="0">
              <a:lnSpc>
                <a:spcPct val="120000"/>
              </a:lnSpc>
              <a:spcBef>
                <a:spcPts val="1080"/>
              </a:spcBef>
              <a:spcAft>
                <a:spcPts val="0"/>
              </a:spcAft>
              <a:buSzPts val="1920"/>
              <a:buNone/>
            </a:pPr>
            <a:r>
              <a:rPr lang="cs-CZ" sz="2400" b="1" dirty="0"/>
              <a:t>TÉMA </a:t>
            </a:r>
            <a:r>
              <a:rPr lang="cs-CZ" sz="2400" b="1" dirty="0">
                <a:sym typeface="Wingdings" panose="05000000000000000000" pitchFamily="2" charset="2"/>
              </a:rPr>
              <a:t></a:t>
            </a:r>
            <a:r>
              <a:rPr lang="cs-CZ" sz="2400" b="1" dirty="0"/>
              <a:t> </a:t>
            </a:r>
          </a:p>
          <a:p>
            <a:pPr marL="0" lvl="0" indent="0" rtl="0">
              <a:lnSpc>
                <a:spcPct val="120000"/>
              </a:lnSpc>
              <a:spcBef>
                <a:spcPts val="1080"/>
              </a:spcBef>
              <a:spcAft>
                <a:spcPts val="0"/>
              </a:spcAft>
              <a:buSzPts val="1920"/>
              <a:buNone/>
            </a:pPr>
            <a:r>
              <a:rPr lang="cs-CZ" sz="2400" b="1" dirty="0"/>
              <a:t>	</a:t>
            </a:r>
            <a:r>
              <a:rPr lang="en-US" sz="2400" b="1" dirty="0"/>
              <a:t>[</a:t>
            </a:r>
            <a:r>
              <a:rPr lang="cs-CZ" sz="2400" b="1" dirty="0"/>
              <a:t>PROBLÉM</a:t>
            </a:r>
            <a:r>
              <a:rPr lang="en-US" sz="2400" b="1" dirty="0"/>
              <a:t>]</a:t>
            </a:r>
            <a:r>
              <a:rPr lang="cs-CZ" sz="2400" b="1" dirty="0"/>
              <a:t> </a:t>
            </a:r>
            <a:r>
              <a:rPr lang="cs-CZ" sz="2400" b="1" dirty="0">
                <a:sym typeface="Wingdings" panose="05000000000000000000" pitchFamily="2" charset="2"/>
              </a:rPr>
              <a:t> </a:t>
            </a:r>
          </a:p>
          <a:p>
            <a:pPr marL="0" lvl="0" indent="0" rtl="0">
              <a:lnSpc>
                <a:spcPct val="120000"/>
              </a:lnSpc>
              <a:spcBef>
                <a:spcPts val="1080"/>
              </a:spcBef>
              <a:spcAft>
                <a:spcPts val="0"/>
              </a:spcAft>
              <a:buSzPts val="1920"/>
              <a:buNone/>
            </a:pPr>
            <a:r>
              <a:rPr lang="cs-CZ" sz="2400" b="1" dirty="0"/>
              <a:t>			CÍL </a:t>
            </a:r>
            <a:r>
              <a:rPr lang="cs-CZ" sz="2400" b="1" dirty="0">
                <a:sym typeface="Wingdings" panose="05000000000000000000" pitchFamily="2" charset="2"/>
              </a:rPr>
              <a:t> </a:t>
            </a:r>
          </a:p>
          <a:p>
            <a:pPr marL="0" lvl="0" indent="0" rtl="0">
              <a:lnSpc>
                <a:spcPct val="120000"/>
              </a:lnSpc>
              <a:spcBef>
                <a:spcPts val="1080"/>
              </a:spcBef>
              <a:spcAft>
                <a:spcPts val="0"/>
              </a:spcAft>
              <a:buSzPts val="1920"/>
              <a:buNone/>
            </a:pPr>
            <a:r>
              <a:rPr lang="cs-CZ" sz="2400" b="1" dirty="0"/>
              <a:t>				HLAVNÍ VÝZKUMNÁ OTÁZKA </a:t>
            </a:r>
            <a:r>
              <a:rPr lang="cs-CZ" sz="2400" b="1" dirty="0">
                <a:sym typeface="Wingdings" panose="05000000000000000000" pitchFamily="2" charset="2"/>
              </a:rPr>
              <a:t> </a:t>
            </a:r>
            <a:endParaRPr lang="cs-CZ" sz="2400" b="1" dirty="0"/>
          </a:p>
          <a:p>
            <a:pPr marL="0" lvl="0" indent="0" rtl="0">
              <a:lnSpc>
                <a:spcPct val="120000"/>
              </a:lnSpc>
              <a:spcBef>
                <a:spcPts val="1080"/>
              </a:spcBef>
              <a:spcAft>
                <a:spcPts val="0"/>
              </a:spcAft>
              <a:buSzPts val="1920"/>
              <a:buNone/>
            </a:pPr>
            <a:r>
              <a:rPr lang="cs-CZ" sz="2000" b="1" dirty="0">
                <a:sym typeface="Wingdings" panose="05000000000000000000" pitchFamily="2" charset="2"/>
              </a:rPr>
              <a:t>						</a:t>
            </a:r>
            <a:r>
              <a:rPr lang="cs-CZ" sz="2400" b="1" dirty="0"/>
              <a:t>SPECIFICKÉ VÝZKUMNÉ OTÁZKY </a:t>
            </a:r>
            <a:r>
              <a:rPr lang="cs-CZ" sz="2400" b="1" dirty="0">
                <a:sym typeface="Wingdings" panose="05000000000000000000" pitchFamily="2" charset="2"/>
              </a:rPr>
              <a:t></a:t>
            </a:r>
            <a:endParaRPr lang="cs-CZ" sz="2400" b="1" dirty="0"/>
          </a:p>
          <a:p>
            <a:pPr marL="0" lvl="0" indent="0" rtl="0">
              <a:lnSpc>
                <a:spcPct val="120000"/>
              </a:lnSpc>
              <a:spcBef>
                <a:spcPts val="1080"/>
              </a:spcBef>
              <a:spcAft>
                <a:spcPts val="0"/>
              </a:spcAft>
              <a:buSzPts val="1920"/>
              <a:buNone/>
            </a:pPr>
            <a:r>
              <a:rPr lang="cs-CZ" sz="2400" b="1" dirty="0">
                <a:sym typeface="Wingdings" panose="05000000000000000000" pitchFamily="2" charset="2"/>
              </a:rPr>
              <a:t>						 			</a:t>
            </a:r>
            <a:r>
              <a:rPr lang="cs-CZ" sz="2400" b="1" dirty="0"/>
              <a:t>OTÁZKY DO ROZHOVORU</a:t>
            </a:r>
            <a:r>
              <a:rPr lang="cs-CZ" sz="2000" b="1" dirty="0"/>
              <a:t> </a:t>
            </a:r>
          </a:p>
          <a:p>
            <a:pPr marL="0" lvl="0" indent="0" rtl="0">
              <a:spcBef>
                <a:spcPts val="1080"/>
              </a:spcBef>
              <a:spcAft>
                <a:spcPts val="0"/>
              </a:spcAft>
              <a:buSzPts val="1920"/>
              <a:buNone/>
            </a:pPr>
            <a:endParaRPr lang="cs-CZ" b="1" dirty="0"/>
          </a:p>
          <a:p>
            <a:pPr marL="285750" lvl="0" indent="-184150" algn="l" rtl="0">
              <a:spcBef>
                <a:spcPts val="1000"/>
              </a:spcBef>
              <a:spcAft>
                <a:spcPts val="0"/>
              </a:spcAft>
              <a:buSzPts val="1600"/>
              <a:buNone/>
            </a:pPr>
            <a:endParaRPr dirty="0"/>
          </a:p>
        </p:txBody>
      </p:sp>
      <p:pic>
        <p:nvPicPr>
          <p:cNvPr id="3" name="Obrázek 2" descr="Obsah obrázku barevné">
            <a:extLst>
              <a:ext uri="{FF2B5EF4-FFF2-40B4-BE49-F238E27FC236}">
                <a16:creationId xmlns:a16="http://schemas.microsoft.com/office/drawing/2014/main" id="{BA879865-431D-341B-DE5C-59C35624B2C8}"/>
              </a:ext>
            </a:extLst>
          </p:cNvPr>
          <p:cNvPicPr>
            <a:picLocks noChangeAspect="1"/>
          </p:cNvPicPr>
          <p:nvPr/>
        </p:nvPicPr>
        <p:blipFill>
          <a:blip r:embed="rId3"/>
          <a:stretch>
            <a:fillRect/>
          </a:stretch>
        </p:blipFill>
        <p:spPr>
          <a:xfrm>
            <a:off x="9466943" y="2079170"/>
            <a:ext cx="2431143" cy="24311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1457098" y="192918"/>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cs-CZ" dirty="0"/>
              <a:t>PŘÍKLAD (I)</a:t>
            </a:r>
            <a:endParaRPr dirty="0"/>
          </a:p>
        </p:txBody>
      </p:sp>
      <p:sp>
        <p:nvSpPr>
          <p:cNvPr id="194" name="Google Shape;194;p10"/>
          <p:cNvSpPr txBox="1">
            <a:spLocks noGrp="1"/>
          </p:cNvSpPr>
          <p:nvPr>
            <p:ph idx="1"/>
          </p:nvPr>
        </p:nvSpPr>
        <p:spPr>
          <a:xfrm>
            <a:off x="598715" y="1701799"/>
            <a:ext cx="9643949" cy="4965097"/>
          </a:xfrm>
          <a:prstGeom prst="rect">
            <a:avLst/>
          </a:prstGeom>
          <a:noFill/>
          <a:ln>
            <a:noFill/>
          </a:ln>
        </p:spPr>
        <p:txBody>
          <a:bodyPr spcFirstLastPara="1" wrap="square" lIns="91425" tIns="45700" rIns="91425" bIns="45700" anchor="ctr" anchorCtr="0">
            <a:normAutofit fontScale="92500" lnSpcReduction="20000"/>
          </a:bodyPr>
          <a:lstStyle/>
          <a:p>
            <a:pPr marL="285750" lvl="0" indent="-285750" algn="l" rtl="0">
              <a:spcBef>
                <a:spcPts val="0"/>
              </a:spcBef>
              <a:spcAft>
                <a:spcPts val="0"/>
              </a:spcAft>
              <a:buSzPct val="79999"/>
              <a:buChar char="▶"/>
            </a:pPr>
            <a:br>
              <a:rPr lang="cs-CZ" sz="2600" b="1" dirty="0"/>
            </a:br>
            <a:r>
              <a:rPr lang="cs-CZ" sz="2600" b="1" dirty="0"/>
              <a:t>TÉMA</a:t>
            </a:r>
            <a:r>
              <a:rPr lang="cs-CZ" sz="2600" dirty="0"/>
              <a:t>: ETNOGRAFIE DIVERZITY V PREGRADUÁLNÍ PŘÍPRAVĚ UČITELŮ</a:t>
            </a:r>
            <a:endParaRPr dirty="0"/>
          </a:p>
          <a:p>
            <a:pPr marL="285750" lvl="0" indent="-183388" algn="l" rtl="0">
              <a:spcBef>
                <a:spcPts val="1003"/>
              </a:spcBef>
              <a:spcAft>
                <a:spcPts val="0"/>
              </a:spcAft>
              <a:buSzPct val="79999"/>
              <a:buNone/>
            </a:pPr>
            <a:endParaRPr sz="2600" dirty="0"/>
          </a:p>
          <a:p>
            <a:pPr marL="742950" lvl="1" indent="-285750" algn="l" rtl="0">
              <a:spcBef>
                <a:spcPts val="972"/>
              </a:spcBef>
              <a:spcAft>
                <a:spcPts val="0"/>
              </a:spcAft>
              <a:buSzPct val="80000"/>
              <a:buChar char="▶"/>
            </a:pPr>
            <a:r>
              <a:rPr lang="cs-CZ" sz="2400" b="1" dirty="0"/>
              <a:t>VÝZKUMNÁ OTÁZKA</a:t>
            </a:r>
            <a:r>
              <a:rPr lang="cs-CZ" sz="2400" dirty="0"/>
              <a:t>: JAK PROVÁZEJÍCÍ UČITELÉ PODPORUJÍ STUDENTY UČITELSTVÍ NA PRAXI PŘI PRÁCI S ŽÁKOVSKOU DIVERZITOU?</a:t>
            </a:r>
            <a:endParaRPr dirty="0"/>
          </a:p>
          <a:p>
            <a:pPr marL="285750" lvl="0" indent="-183388" algn="l" rtl="0">
              <a:spcBef>
                <a:spcPts val="1003"/>
              </a:spcBef>
              <a:spcAft>
                <a:spcPts val="0"/>
              </a:spcAft>
              <a:buSzPct val="79999"/>
              <a:buNone/>
            </a:pPr>
            <a:endParaRPr sz="2600" dirty="0"/>
          </a:p>
          <a:p>
            <a:pPr marL="1371600" lvl="3" indent="0" algn="l" rtl="0">
              <a:spcBef>
                <a:spcPts val="910"/>
              </a:spcBef>
              <a:spcAft>
                <a:spcPts val="0"/>
              </a:spcAft>
              <a:buSzPct val="80000"/>
              <a:buNone/>
            </a:pPr>
            <a:r>
              <a:rPr lang="cs-CZ" sz="2000" b="1" dirty="0"/>
              <a:t>SPECIFICKÁ VÝZKUMNÁ OTÁZKA</a:t>
            </a:r>
            <a:r>
              <a:rPr lang="cs-CZ" sz="2000" dirty="0"/>
              <a:t>: JAKÝ TYP RAD VZTAHUJÍCÍCH SE K ŽÁKOVSKÉ DIVERZITĚ DÁVAJÍ PROVÁZEJÍCÍ UČITELÉ STUDENTŮM UČITELSTVÍ NA PRAXI ? </a:t>
            </a:r>
            <a:endParaRPr dirty="0"/>
          </a:p>
          <a:p>
            <a:pPr marL="285750" lvl="0" indent="-183388" algn="l" rtl="0">
              <a:spcBef>
                <a:spcPts val="1003"/>
              </a:spcBef>
              <a:spcAft>
                <a:spcPts val="0"/>
              </a:spcAft>
              <a:buSzPct val="79999"/>
              <a:buNone/>
            </a:pPr>
            <a:endParaRPr sz="2600" dirty="0"/>
          </a:p>
          <a:p>
            <a:pPr marL="2000250" lvl="4" indent="-171450" algn="l" rtl="0">
              <a:spcBef>
                <a:spcPts val="910"/>
              </a:spcBef>
              <a:spcAft>
                <a:spcPts val="0"/>
              </a:spcAft>
              <a:buSzPct val="80000"/>
              <a:buChar char="▶"/>
            </a:pPr>
            <a:r>
              <a:rPr lang="cs-CZ" sz="2000" b="1" dirty="0"/>
              <a:t>OTÁZKA DO ROZHOVORU S PROVÁZEJÍCÍM UČITELEM</a:t>
            </a:r>
            <a:r>
              <a:rPr lang="cs-CZ" sz="2000" dirty="0"/>
              <a:t>: HOVOŘÍTE SE STUDENTEM O SPECIFIKÁCH ŽÁKŮ V TÉTO TŘÍDĚ? </a:t>
            </a:r>
            <a:endParaRPr dirty="0"/>
          </a:p>
          <a:p>
            <a:pPr marL="285750" lvl="0" indent="-183388" algn="l" rtl="0">
              <a:spcBef>
                <a:spcPts val="1003"/>
              </a:spcBef>
              <a:spcAft>
                <a:spcPts val="0"/>
              </a:spcAft>
              <a:buSzPct val="79999"/>
              <a:buNone/>
            </a:pPr>
            <a:endParaRPr sz="2600" dirty="0"/>
          </a:p>
          <a:p>
            <a:pPr marL="2000250" lvl="4" indent="-171450" algn="l" rtl="0">
              <a:spcBef>
                <a:spcPts val="925"/>
              </a:spcBef>
              <a:spcAft>
                <a:spcPts val="0"/>
              </a:spcAft>
              <a:buSzPct val="80000"/>
              <a:buChar char="▶"/>
            </a:pPr>
            <a:r>
              <a:rPr lang="cs-CZ" sz="2000" b="1" dirty="0"/>
              <a:t>OTÁZKA DO ROZHOVORU SE STUDENTEM</a:t>
            </a:r>
            <a:r>
              <a:rPr lang="cs-CZ" sz="2000" dirty="0"/>
              <a:t>: </a:t>
            </a:r>
            <a:r>
              <a:rPr lang="cs-CZ" sz="2100" dirty="0"/>
              <a:t>Mluvil/a s vámi váš/vaše provázející učitel/</a:t>
            </a:r>
            <a:r>
              <a:rPr lang="cs-CZ" sz="2100" dirty="0" err="1"/>
              <a:t>ka</a:t>
            </a:r>
            <a:r>
              <a:rPr lang="cs-CZ" sz="2100" dirty="0"/>
              <a:t> o individuálních vzdělávacích potřebách žáků ve zkoumané třídě? Dává vám vaše provázející učitel/</a:t>
            </a:r>
            <a:r>
              <a:rPr lang="cs-CZ" sz="2100" dirty="0" err="1"/>
              <a:t>ka</a:t>
            </a:r>
            <a:r>
              <a:rPr lang="cs-CZ" sz="2100" dirty="0"/>
              <a:t> nějaké rady týkající se různých potřeb žáků ve vaší třídě na praxi?</a:t>
            </a:r>
            <a:endParaRPr dirty="0"/>
          </a:p>
          <a:p>
            <a:pPr marL="285750" lvl="0" indent="-207009" algn="l" rtl="0">
              <a:spcBef>
                <a:spcPts val="910"/>
              </a:spcBef>
              <a:spcAft>
                <a:spcPts val="0"/>
              </a:spcAft>
              <a:buSzPct val="8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1293812" y="143932"/>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cs-CZ" dirty="0"/>
              <a:t>PŘÍKLAD (II)</a:t>
            </a:r>
            <a:endParaRPr dirty="0"/>
          </a:p>
        </p:txBody>
      </p:sp>
      <p:sp>
        <p:nvSpPr>
          <p:cNvPr id="188" name="Google Shape;188;p9"/>
          <p:cNvSpPr txBox="1">
            <a:spLocks noGrp="1"/>
          </p:cNvSpPr>
          <p:nvPr>
            <p:ph idx="1"/>
          </p:nvPr>
        </p:nvSpPr>
        <p:spPr>
          <a:xfrm>
            <a:off x="171450" y="1371600"/>
            <a:ext cx="9256712" cy="5218644"/>
          </a:xfrm>
          <a:prstGeom prst="rect">
            <a:avLst/>
          </a:prstGeom>
          <a:noFill/>
          <a:ln>
            <a:noFill/>
          </a:ln>
        </p:spPr>
        <p:txBody>
          <a:bodyPr spcFirstLastPara="1" wrap="square" lIns="91425" tIns="45700" rIns="91425" bIns="45700" anchor="ctr" anchorCtr="0">
            <a:normAutofit fontScale="92500" lnSpcReduction="20000"/>
          </a:bodyPr>
          <a:lstStyle/>
          <a:p>
            <a:pPr marL="285750" lvl="0" indent="-285750" algn="l" rtl="0">
              <a:spcBef>
                <a:spcPts val="0"/>
              </a:spcBef>
              <a:spcAft>
                <a:spcPts val="0"/>
              </a:spcAft>
              <a:buSzPct val="79999"/>
              <a:buChar char="▶"/>
            </a:pPr>
            <a:endParaRPr lang="cs-CZ" sz="2600" b="1" dirty="0"/>
          </a:p>
          <a:p>
            <a:pPr marL="285750" lvl="0" indent="-285750" algn="l" rtl="0">
              <a:spcBef>
                <a:spcPts val="0"/>
              </a:spcBef>
              <a:spcAft>
                <a:spcPts val="0"/>
              </a:spcAft>
              <a:buSzPct val="79999"/>
              <a:buChar char="▶"/>
            </a:pPr>
            <a:br>
              <a:rPr lang="cs-CZ" sz="2600" b="1" dirty="0"/>
            </a:br>
            <a:r>
              <a:rPr lang="cs-CZ" sz="2600" b="1" dirty="0"/>
              <a:t>TÉMA</a:t>
            </a:r>
            <a:r>
              <a:rPr lang="cs-CZ" sz="2600" dirty="0"/>
              <a:t>: ETNOGRAFIE ETNICITY A ETNIZACÍ V DESEGREGOVANÉ ŠKOLNÍ TŘÍDĚ</a:t>
            </a:r>
            <a:endParaRPr dirty="0"/>
          </a:p>
          <a:p>
            <a:pPr marL="285750" lvl="0" indent="-173482" algn="l" rtl="0">
              <a:spcBef>
                <a:spcPts val="1042"/>
              </a:spcBef>
              <a:spcAft>
                <a:spcPts val="0"/>
              </a:spcAft>
              <a:buSzPct val="79999"/>
              <a:buNone/>
            </a:pPr>
            <a:endParaRPr sz="2600" dirty="0"/>
          </a:p>
          <a:p>
            <a:pPr marL="742950" lvl="1" indent="-285750" algn="l" rtl="0">
              <a:spcBef>
                <a:spcPts val="1008"/>
              </a:spcBef>
              <a:spcAft>
                <a:spcPts val="0"/>
              </a:spcAft>
              <a:buSzPct val="80000"/>
              <a:buChar char="▶"/>
            </a:pPr>
            <a:r>
              <a:rPr lang="cs-CZ" sz="2400" b="1" dirty="0"/>
              <a:t>VÝZKUMNÁ OTÁZKA</a:t>
            </a:r>
            <a:r>
              <a:rPr lang="cs-CZ" sz="2400" dirty="0"/>
              <a:t>: JAKÝMI ZPŮSOBY JE ETNICITA ZVÝZNAMŇOVÁNA V KAŽDODENNOSTI ŠKOLNÍ TŘÍDY?</a:t>
            </a:r>
            <a:endParaRPr dirty="0"/>
          </a:p>
          <a:p>
            <a:pPr marL="285750" lvl="0" indent="-173482" algn="l" rtl="0">
              <a:spcBef>
                <a:spcPts val="1042"/>
              </a:spcBef>
              <a:spcAft>
                <a:spcPts val="0"/>
              </a:spcAft>
              <a:buSzPct val="79999"/>
              <a:buNone/>
            </a:pPr>
            <a:endParaRPr sz="2600" dirty="0"/>
          </a:p>
          <a:p>
            <a:pPr marL="1371600" lvl="3" indent="0" algn="l" rtl="0">
              <a:spcBef>
                <a:spcPts val="940"/>
              </a:spcBef>
              <a:spcAft>
                <a:spcPts val="0"/>
              </a:spcAft>
              <a:buSzPct val="80000"/>
              <a:buNone/>
            </a:pPr>
            <a:r>
              <a:rPr lang="cs-CZ" sz="2000" b="1" dirty="0"/>
              <a:t>SPECIFICKÁ VÝZKUMNÁ OTÁZKA</a:t>
            </a:r>
            <a:r>
              <a:rPr lang="cs-CZ" sz="2000" dirty="0"/>
              <a:t>: JAKÝMI ZPŮSOBY DOCHÁZÍ K PŘEDVÁDĚNÍ ETNICKÝCH IDENTIT V RÁMCI INTERAKČNÍCH RITUÁLŮ BĚHEM PŘESTÁVKY A VÝUKY? </a:t>
            </a:r>
            <a:endParaRPr dirty="0"/>
          </a:p>
          <a:p>
            <a:pPr marL="285750" lvl="0" indent="-173482" algn="l" rtl="0">
              <a:spcBef>
                <a:spcPts val="1042"/>
              </a:spcBef>
              <a:spcAft>
                <a:spcPts val="0"/>
              </a:spcAft>
              <a:buSzPct val="79999"/>
              <a:buNone/>
            </a:pPr>
            <a:endParaRPr sz="2600" dirty="0"/>
          </a:p>
          <a:p>
            <a:pPr marL="2000250" lvl="4" indent="-171450" algn="l" rtl="0">
              <a:spcBef>
                <a:spcPts val="940"/>
              </a:spcBef>
              <a:spcAft>
                <a:spcPts val="0"/>
              </a:spcAft>
              <a:buSzPct val="80000"/>
              <a:buChar char="▶"/>
            </a:pPr>
            <a:r>
              <a:rPr lang="cs-CZ" sz="2000" b="1" dirty="0"/>
              <a:t>OTÁZKA DO ROZHOVORU S VYUČUJÍCÍ</a:t>
            </a:r>
            <a:r>
              <a:rPr lang="cs-CZ" sz="2000" dirty="0"/>
              <a:t>: JAKÉ JSOU PODLE VÁS VZTAY MEZI ŽÁKY VE VTŘÍDĚ 8.A?</a:t>
            </a:r>
            <a:endParaRPr dirty="0"/>
          </a:p>
          <a:p>
            <a:pPr marL="285750" lvl="0" indent="-173482" algn="l" rtl="0">
              <a:spcBef>
                <a:spcPts val="1042"/>
              </a:spcBef>
              <a:spcAft>
                <a:spcPts val="0"/>
              </a:spcAft>
              <a:buSzPct val="79999"/>
              <a:buNone/>
            </a:pPr>
            <a:endParaRPr sz="2600" dirty="0"/>
          </a:p>
          <a:p>
            <a:pPr marL="2000250" lvl="4" indent="-171450" algn="l" rtl="0">
              <a:spcBef>
                <a:spcPts val="940"/>
              </a:spcBef>
              <a:spcAft>
                <a:spcPts val="0"/>
              </a:spcAft>
              <a:buSzPct val="80000"/>
              <a:buChar char="▶"/>
            </a:pPr>
            <a:r>
              <a:rPr lang="cs-CZ" sz="2000" b="1" dirty="0"/>
              <a:t>OTÁZKA DO OHNISKOVÉ SKUPINY S ŽÁKY</a:t>
            </a:r>
            <a:r>
              <a:rPr lang="cs-CZ" sz="2000" dirty="0"/>
              <a:t>: JAK SE CÍTÍTE V KOLEKTIVU TÉTO TŘÍDY?</a:t>
            </a:r>
            <a:endParaRPr dirty="0"/>
          </a:p>
          <a:p>
            <a:pPr marL="285750" lvl="0" indent="-199390" algn="l" rtl="0">
              <a:spcBef>
                <a:spcPts val="940"/>
              </a:spcBef>
              <a:spcAft>
                <a:spcPts val="0"/>
              </a:spcAft>
              <a:buSzPct val="8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205" name="Rectangle 204">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07" name="Rectangle 206">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209" name="Straight Connector 208">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1" name="Rectangle 2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99" name="Google Shape;199;p11"/>
          <p:cNvSpPr txBox="1">
            <a:spLocks noGrp="1"/>
          </p:cNvSpPr>
          <p:nvPr>
            <p:ph type="title"/>
          </p:nvPr>
        </p:nvSpPr>
        <p:spPr>
          <a:xfrm>
            <a:off x="492370" y="605896"/>
            <a:ext cx="3084844" cy="5646208"/>
          </a:xfrm>
          <a:prstGeom prst="rect">
            <a:avLst/>
          </a:prstGeom>
        </p:spPr>
        <p:txBody>
          <a:bodyPr spcFirstLastPara="1" vert="horz" lIns="91440" tIns="45720" rIns="91440" bIns="45720" rtlCol="0" anchor="ctr" anchorCtr="0">
            <a:normAutofit/>
          </a:bodyPr>
          <a:lstStyle/>
          <a:p>
            <a:pPr lvl="0" indent="0">
              <a:spcAft>
                <a:spcPts val="0"/>
              </a:spcAft>
              <a:buClr>
                <a:schemeClr val="lt1"/>
              </a:buClr>
              <a:buSzPts val="3600"/>
            </a:pPr>
            <a:r>
              <a:rPr lang="en-US" sz="4400" dirty="0">
                <a:solidFill>
                  <a:srgbClr val="FFFFFF"/>
                </a:solidFill>
              </a:rPr>
              <a:t>AKTIVITA</a:t>
            </a:r>
            <a:r>
              <a:rPr lang="cs-CZ" sz="4400" dirty="0">
                <a:solidFill>
                  <a:srgbClr val="FFFFFF"/>
                </a:solidFill>
              </a:rPr>
              <a:t> III</a:t>
            </a:r>
            <a:endParaRPr lang="en-US" sz="4400" dirty="0">
              <a:solidFill>
                <a:srgbClr val="FFFFFF"/>
              </a:solidFill>
            </a:endParaRPr>
          </a:p>
        </p:txBody>
      </p:sp>
      <p:sp>
        <p:nvSpPr>
          <p:cNvPr id="215" name="Rectangle 2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00" name="Google Shape;200;p11"/>
          <p:cNvSpPr txBox="1">
            <a:spLocks noGrp="1"/>
          </p:cNvSpPr>
          <p:nvPr>
            <p:ph idx="4294967295"/>
          </p:nvPr>
        </p:nvSpPr>
        <p:spPr>
          <a:xfrm>
            <a:off x="4397829" y="794658"/>
            <a:ext cx="6787347" cy="5867886"/>
          </a:xfrm>
          <a:prstGeom prst="rect">
            <a:avLst/>
          </a:prstGeom>
        </p:spPr>
        <p:txBody>
          <a:bodyPr spcFirstLastPara="1" vert="horz" lIns="0" tIns="45720" rIns="0" bIns="45720" rtlCol="0" anchor="ctr" anchorCtr="0">
            <a:normAutofit lnSpcReduction="10000"/>
          </a:bodyPr>
          <a:lstStyle/>
          <a:p>
            <a:pPr marL="285750" lvl="0" indent="-285750">
              <a:spcBef>
                <a:spcPts val="0"/>
              </a:spcBef>
              <a:spcAft>
                <a:spcPts val="0"/>
              </a:spcAft>
              <a:buSzPct val="80000"/>
              <a:buFont typeface="Calibri" panose="020F0502020204030204" pitchFamily="34" charset="0"/>
              <a:buChar char="▶"/>
            </a:pPr>
            <a:r>
              <a:rPr lang="cs-CZ" sz="2800" dirty="0"/>
              <a:t>(Re)formulujte výzkumnou otázku a v návaznosti na ni </a:t>
            </a:r>
            <a:r>
              <a:rPr lang="cs-CZ" sz="2800" b="1" dirty="0"/>
              <a:t>5</a:t>
            </a:r>
            <a:r>
              <a:rPr lang="cs-CZ" sz="2800" dirty="0"/>
              <a:t> otázek do kvalitativního interview </a:t>
            </a:r>
          </a:p>
          <a:p>
            <a:pPr marL="285750" lvl="0" indent="-172974">
              <a:spcBef>
                <a:spcPts val="1044"/>
              </a:spcBef>
              <a:spcAft>
                <a:spcPts val="0"/>
              </a:spcAft>
              <a:buSzPct val="80000"/>
              <a:buFont typeface="Calibri" panose="020F0502020204030204" pitchFamily="34" charset="0"/>
              <a:buNone/>
            </a:pPr>
            <a:endParaRPr lang="cs-CZ" sz="2800" dirty="0"/>
          </a:p>
          <a:p>
            <a:pPr marL="285750" lvl="0" indent="-285750">
              <a:spcBef>
                <a:spcPts val="1044"/>
              </a:spcBef>
              <a:spcAft>
                <a:spcPts val="0"/>
              </a:spcAft>
              <a:buSzPct val="80000"/>
              <a:buFont typeface="Calibri" panose="020F0502020204030204" pitchFamily="34" charset="0"/>
              <a:buChar char="▶"/>
            </a:pPr>
            <a:r>
              <a:rPr lang="cs-CZ" sz="2800" dirty="0"/>
              <a:t>S kolegou/kolegyní ve dvojici realizujte cvičné interview jednou v roli tazatele/</a:t>
            </a:r>
            <a:r>
              <a:rPr lang="cs-CZ" sz="2800" dirty="0" err="1"/>
              <a:t>ky</a:t>
            </a:r>
            <a:r>
              <a:rPr lang="cs-CZ" sz="2800" dirty="0"/>
              <a:t> a podruhé v roli informanta/</a:t>
            </a:r>
            <a:r>
              <a:rPr lang="cs-CZ" sz="2800" dirty="0" err="1"/>
              <a:t>ky</a:t>
            </a:r>
            <a:endParaRPr lang="cs-CZ" sz="2800" dirty="0"/>
          </a:p>
          <a:p>
            <a:pPr marL="285750" lvl="0" indent="-172974">
              <a:spcBef>
                <a:spcPts val="1044"/>
              </a:spcBef>
              <a:spcAft>
                <a:spcPts val="0"/>
              </a:spcAft>
              <a:buSzPct val="80000"/>
              <a:buFont typeface="Calibri" panose="020F0502020204030204" pitchFamily="34" charset="0"/>
              <a:buNone/>
            </a:pPr>
            <a:endParaRPr lang="cs-CZ" sz="2800" dirty="0"/>
          </a:p>
          <a:p>
            <a:pPr marL="285750" lvl="0" indent="-285750">
              <a:spcBef>
                <a:spcPts val="1044"/>
              </a:spcBef>
              <a:spcAft>
                <a:spcPts val="0"/>
              </a:spcAft>
              <a:buSzPct val="80000"/>
              <a:buFont typeface="Calibri" panose="020F0502020204030204" pitchFamily="34" charset="0"/>
              <a:buChar char="▶"/>
            </a:pPr>
            <a:r>
              <a:rPr lang="cs-CZ" sz="2800" dirty="0"/>
              <a:t>V roli tazatele sledujte kromě obsahu interview rovněž nonverbální komunikaci kolegy/kolegyně</a:t>
            </a:r>
          </a:p>
          <a:p>
            <a:pPr marL="285750" lvl="0" indent="-172974">
              <a:spcBef>
                <a:spcPts val="1044"/>
              </a:spcBef>
              <a:spcAft>
                <a:spcPts val="0"/>
              </a:spcAft>
              <a:buSzPct val="80000"/>
              <a:buFont typeface="Calibri" panose="020F0502020204030204" pitchFamily="34" charset="0"/>
              <a:buNone/>
            </a:pPr>
            <a:endParaRPr lang="cs-CZ" sz="2800" dirty="0"/>
          </a:p>
          <a:p>
            <a:pPr marL="285750" lvl="0" indent="-285750">
              <a:spcBef>
                <a:spcPts val="1044"/>
              </a:spcBef>
              <a:spcAft>
                <a:spcPts val="0"/>
              </a:spcAft>
              <a:buSzPct val="80000"/>
              <a:buFont typeface="Calibri" panose="020F0502020204030204" pitchFamily="34" charset="0"/>
              <a:buChar char="▶"/>
            </a:pPr>
            <a:r>
              <a:rPr lang="cs-CZ" sz="2800" dirty="0"/>
              <a:t>V roli informanta/</a:t>
            </a:r>
            <a:r>
              <a:rPr lang="cs-CZ" sz="2800" dirty="0" err="1"/>
              <a:t>ky</a:t>
            </a:r>
            <a:r>
              <a:rPr lang="cs-CZ" sz="2800" dirty="0"/>
              <a:t> si všímejte toho, jaké otázky jsou vám kladeny</a:t>
            </a:r>
          </a:p>
          <a:p>
            <a:pPr marL="285750" lvl="0" indent="-172974">
              <a:spcBef>
                <a:spcPts val="1044"/>
              </a:spcBef>
              <a:spcAft>
                <a:spcPts val="0"/>
              </a:spcAft>
              <a:buSzPct val="80000"/>
              <a:buFont typeface="Calibri" panose="020F0502020204030204" pitchFamily="34" charse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cs-CZ" b="1" dirty="0"/>
              <a:t>OTÁZKY K REFLEXI PO INTERVIEW</a:t>
            </a:r>
            <a:endParaRPr b="1" dirty="0"/>
          </a:p>
        </p:txBody>
      </p:sp>
      <p:sp>
        <p:nvSpPr>
          <p:cNvPr id="206" name="Google Shape;206;p12"/>
          <p:cNvSpPr txBox="1">
            <a:spLocks noGrp="1"/>
          </p:cNvSpPr>
          <p:nvPr>
            <p:ph idx="1"/>
          </p:nvPr>
        </p:nvSpPr>
        <p:spPr>
          <a:xfrm>
            <a:off x="380999" y="1799717"/>
            <a:ext cx="9425327" cy="5058283"/>
          </a:xfrm>
          <a:prstGeom prst="rect">
            <a:avLst/>
          </a:prstGeom>
          <a:noFill/>
          <a:ln>
            <a:noFill/>
          </a:ln>
        </p:spPr>
        <p:txBody>
          <a:bodyPr spcFirstLastPara="1" wrap="square" lIns="91425" tIns="45700" rIns="91425" bIns="45700" anchor="ctr" anchorCtr="0">
            <a:normAutofit/>
          </a:bodyPr>
          <a:lstStyle/>
          <a:p>
            <a:pPr marL="285750" lvl="0" indent="-285775" algn="l" rtl="0">
              <a:spcBef>
                <a:spcPts val="0"/>
              </a:spcBef>
              <a:spcAft>
                <a:spcPts val="0"/>
              </a:spcAft>
              <a:buSzPct val="80000"/>
              <a:buChar char="▶"/>
            </a:pPr>
            <a:r>
              <a:rPr lang="cs-CZ" sz="2400" dirty="0"/>
              <a:t>Jak jste se cítili v roli tazatele/tazatelky?</a:t>
            </a:r>
            <a:endParaRPr sz="2400" dirty="0"/>
          </a:p>
          <a:p>
            <a:pPr marL="285750" lvl="0" indent="-177698" algn="l" rtl="0">
              <a:spcBef>
                <a:spcPts val="1025"/>
              </a:spcBef>
              <a:spcAft>
                <a:spcPts val="0"/>
              </a:spcAft>
              <a:buSzPct val="80000"/>
              <a:buNone/>
            </a:pPr>
            <a:endParaRPr sz="2400" dirty="0"/>
          </a:p>
          <a:p>
            <a:pPr marL="285750" lvl="0" indent="-285775" algn="l" rtl="0">
              <a:spcBef>
                <a:spcPts val="1025"/>
              </a:spcBef>
              <a:spcAft>
                <a:spcPts val="0"/>
              </a:spcAft>
              <a:buSzPct val="80000"/>
              <a:buChar char="▶"/>
            </a:pPr>
            <a:r>
              <a:rPr lang="cs-CZ" sz="2400" dirty="0"/>
              <a:t>Dozvěděli jste se z odpovědí informanta/</a:t>
            </a:r>
            <a:r>
              <a:rPr lang="cs-CZ" sz="2400" dirty="0" err="1"/>
              <a:t>ky</a:t>
            </a:r>
            <a:r>
              <a:rPr lang="cs-CZ" sz="2400" dirty="0"/>
              <a:t> něco podstatného/zajímavého z hlediska vaší výzkumné otázky? </a:t>
            </a:r>
            <a:endParaRPr sz="2400" dirty="0"/>
          </a:p>
          <a:p>
            <a:pPr marL="285750" lvl="0" indent="-177698" algn="l" rtl="0">
              <a:spcBef>
                <a:spcPts val="1025"/>
              </a:spcBef>
              <a:spcAft>
                <a:spcPts val="0"/>
              </a:spcAft>
              <a:buSzPct val="80000"/>
              <a:buNone/>
            </a:pPr>
            <a:endParaRPr sz="2400" dirty="0"/>
          </a:p>
          <a:p>
            <a:pPr marL="285750" lvl="0" indent="-285775" algn="l" rtl="0">
              <a:spcBef>
                <a:spcPts val="1025"/>
              </a:spcBef>
              <a:spcAft>
                <a:spcPts val="0"/>
              </a:spcAft>
              <a:buSzPct val="80000"/>
              <a:buChar char="▶"/>
            </a:pPr>
            <a:r>
              <a:rPr lang="cs-CZ" sz="2400" dirty="0"/>
              <a:t>Jak jste se cítili v roli informanta/</a:t>
            </a:r>
            <a:r>
              <a:rPr lang="cs-CZ" sz="2400" dirty="0" err="1"/>
              <a:t>ky</a:t>
            </a:r>
            <a:r>
              <a:rPr lang="cs-CZ" sz="2400" dirty="0"/>
              <a:t>?</a:t>
            </a:r>
            <a:endParaRPr sz="2400" dirty="0"/>
          </a:p>
          <a:p>
            <a:pPr marL="285750" lvl="0" indent="-177698" algn="l" rtl="0">
              <a:spcBef>
                <a:spcPts val="1025"/>
              </a:spcBef>
              <a:spcAft>
                <a:spcPts val="0"/>
              </a:spcAft>
              <a:buSzPct val="80000"/>
              <a:buNone/>
            </a:pPr>
            <a:endParaRPr sz="2400" dirty="0"/>
          </a:p>
          <a:p>
            <a:pPr marL="285750" lvl="0" indent="-285775" algn="l" rtl="0">
              <a:spcBef>
                <a:spcPts val="1025"/>
              </a:spcBef>
              <a:spcAft>
                <a:spcPts val="0"/>
              </a:spcAft>
              <a:buSzPct val="80000"/>
              <a:buChar char="▶"/>
            </a:pPr>
            <a:r>
              <a:rPr lang="cs-CZ" sz="2400" dirty="0"/>
              <a:t>Jakým způsobem kolega/kolegyně v roli tazatele/</a:t>
            </a:r>
            <a:r>
              <a:rPr lang="cs-CZ" sz="2400" dirty="0" err="1"/>
              <a:t>ky</a:t>
            </a:r>
            <a:r>
              <a:rPr lang="cs-CZ" sz="2400" dirty="0"/>
              <a:t> otázky kladl/a? </a:t>
            </a:r>
            <a:endParaRPr sz="2400" dirty="0"/>
          </a:p>
          <a:p>
            <a:pPr marL="285750" lvl="0" indent="-177698" algn="l" rtl="0">
              <a:spcBef>
                <a:spcPts val="1025"/>
              </a:spcBef>
              <a:spcAft>
                <a:spcPts val="0"/>
              </a:spcAft>
              <a:buSzPct val="80000"/>
              <a:buNone/>
            </a:pPr>
            <a:endParaRPr sz="2400" dirty="0"/>
          </a:p>
          <a:p>
            <a:pPr marL="285750" lvl="0" indent="-285775" algn="l" rtl="0">
              <a:spcBef>
                <a:spcPts val="1025"/>
              </a:spcBef>
              <a:spcAft>
                <a:spcPts val="0"/>
              </a:spcAft>
              <a:buSzPct val="80000"/>
              <a:buChar char="▶"/>
            </a:pPr>
            <a:r>
              <a:rPr lang="cs-CZ" sz="2400" dirty="0"/>
              <a:t>Jaká byla verbální i neverbální komunikace kolegy/kolegyně?</a:t>
            </a:r>
            <a:endParaRPr sz="2400" dirty="0"/>
          </a:p>
          <a:p>
            <a:pPr marL="285750" lvl="0" indent="-177698" algn="l" rtl="0">
              <a:spcBef>
                <a:spcPts val="1025"/>
              </a:spcBef>
              <a:spcAft>
                <a:spcPts val="0"/>
              </a:spcAft>
              <a:buSzPct val="80000"/>
              <a:buNone/>
            </a:pPr>
            <a:endParaRPr sz="2300" b="1" dirty="0"/>
          </a:p>
          <a:p>
            <a:pPr marL="285750" lvl="0" indent="-191770" algn="l" rtl="0">
              <a:spcBef>
                <a:spcPts val="970"/>
              </a:spcBef>
              <a:spcAft>
                <a:spcPts val="0"/>
              </a:spcAft>
              <a:buSzPct val="80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24" name="Rectangle 2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 name="Rectangle 2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3"/>
          <p:cNvSpPr txBox="1">
            <a:spLocks noGrp="1"/>
          </p:cNvSpPr>
          <p:nvPr>
            <p:ph type="title"/>
          </p:nvPr>
        </p:nvSpPr>
        <p:spPr>
          <a:xfrm>
            <a:off x="5090161" y="169724"/>
            <a:ext cx="6368142"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600"/>
              <a:buFont typeface="Century Gothic"/>
              <a:buNone/>
            </a:pPr>
            <a:r>
              <a:rPr lang="cs-CZ" sz="3400" b="1" dirty="0"/>
              <a:t>PRINCIPY SPRÁVNÉHO VEDENÍ ROZHOVORU </a:t>
            </a:r>
            <a:r>
              <a:rPr lang="cs-CZ" sz="3400" dirty="0"/>
              <a:t>– </a:t>
            </a:r>
            <a:r>
              <a:rPr lang="cs-CZ" sz="3400" b="1" dirty="0"/>
              <a:t>KROK ZA KROKEM (I)</a:t>
            </a:r>
          </a:p>
        </p:txBody>
      </p:sp>
      <p:pic>
        <p:nvPicPr>
          <p:cNvPr id="226" name="Picture 213">
            <a:extLst>
              <a:ext uri="{FF2B5EF4-FFF2-40B4-BE49-F238E27FC236}">
                <a16:creationId xmlns:a16="http://schemas.microsoft.com/office/drawing/2014/main" id="{2C7C9F8B-AD0C-AD75-7AAC-9EAC67C96EAD}"/>
              </a:ext>
            </a:extLst>
          </p:cNvPr>
          <p:cNvPicPr>
            <a:picLocks noChangeAspect="1"/>
          </p:cNvPicPr>
          <p:nvPr/>
        </p:nvPicPr>
        <p:blipFill rotWithShape="1">
          <a:blip r:embed="rId3"/>
          <a:srcRect l="27086" r="34807"/>
          <a:stretch/>
        </p:blipFill>
        <p:spPr>
          <a:xfrm>
            <a:off x="20" y="-12128"/>
            <a:ext cx="4654276" cy="6870127"/>
          </a:xfrm>
          <a:prstGeom prst="rect">
            <a:avLst/>
          </a:prstGeom>
        </p:spPr>
      </p:pic>
      <p:cxnSp>
        <p:nvCxnSpPr>
          <p:cNvPr id="227" name="Straight Connector 2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2" name="Google Shape;212;p13"/>
          <p:cNvSpPr txBox="1">
            <a:spLocks noGrp="1"/>
          </p:cNvSpPr>
          <p:nvPr>
            <p:ph idx="1"/>
          </p:nvPr>
        </p:nvSpPr>
        <p:spPr>
          <a:xfrm>
            <a:off x="4972216" y="2120538"/>
            <a:ext cx="6604031" cy="4679000"/>
          </a:xfrm>
          <a:prstGeom prst="rect">
            <a:avLst/>
          </a:prstGeom>
        </p:spPr>
        <p:txBody>
          <a:bodyPr spcFirstLastPara="1" lIns="91425" tIns="45700" rIns="91425" bIns="45700" anchorCtr="0">
            <a:normAutofit fontScale="92500" lnSpcReduction="10000"/>
          </a:bodyPr>
          <a:lstStyle/>
          <a:p>
            <a:pPr marL="285750" lvl="0" indent="-285750" rtl="0">
              <a:spcBef>
                <a:spcPts val="0"/>
              </a:spcBef>
              <a:spcAft>
                <a:spcPts val="0"/>
              </a:spcAft>
              <a:buSzPts val="1600"/>
              <a:buChar char="▶"/>
            </a:pPr>
            <a:r>
              <a:rPr lang="cs-CZ" sz="2400" dirty="0"/>
              <a:t>Dobře zvolte místo, kde bude rozhovor probíhat – mělo by být klidné a příjemné pro vás i informanta/informantku</a:t>
            </a:r>
          </a:p>
          <a:p>
            <a:pPr marL="285750" lvl="0" indent="-184150" rtl="0">
              <a:spcBef>
                <a:spcPts val="1000"/>
              </a:spcBef>
              <a:spcAft>
                <a:spcPts val="0"/>
              </a:spcAft>
              <a:buSzPts val="1600"/>
              <a:buNone/>
            </a:pPr>
            <a:endParaRPr lang="cs-CZ" sz="2400" dirty="0"/>
          </a:p>
          <a:p>
            <a:pPr marL="285750" lvl="0" indent="-285750" rtl="0">
              <a:spcBef>
                <a:spcPts val="1000"/>
              </a:spcBef>
              <a:spcAft>
                <a:spcPts val="0"/>
              </a:spcAft>
              <a:buSzPts val="1600"/>
              <a:buChar char="▶"/>
            </a:pPr>
            <a:r>
              <a:rPr lang="cs-CZ" sz="2400" dirty="0"/>
              <a:t>Vezměte si s sebou nahrávací zařízení (raději dvě, kdyby se jedno vybilo, nebo náhradní baterie) a vytištěný scénář rozhovoru</a:t>
            </a:r>
          </a:p>
          <a:p>
            <a:pPr marL="285750" lvl="0" indent="-184150" rtl="0">
              <a:spcBef>
                <a:spcPts val="1000"/>
              </a:spcBef>
              <a:spcAft>
                <a:spcPts val="0"/>
              </a:spcAft>
              <a:buSzPts val="1600"/>
              <a:buNone/>
            </a:pPr>
            <a:endParaRPr lang="cs-CZ" sz="2400" dirty="0"/>
          </a:p>
          <a:p>
            <a:pPr marL="285750" lvl="0" indent="-285750" rtl="0">
              <a:spcBef>
                <a:spcPts val="1000"/>
              </a:spcBef>
              <a:spcAft>
                <a:spcPts val="0"/>
              </a:spcAft>
              <a:buSzPts val="1600"/>
              <a:buChar char="▶"/>
            </a:pPr>
            <a:r>
              <a:rPr lang="cs-CZ" sz="2400" dirty="0"/>
              <a:t>Připravte si informovaný souhlas ve dvou kopiích – jeden si vezmete a druhý necháte informantovi/informantce</a:t>
            </a:r>
            <a:br>
              <a:rPr lang="cs-CZ" sz="2400" dirty="0"/>
            </a:br>
            <a:endParaRPr lang="cs-CZ" sz="2400" dirty="0"/>
          </a:p>
          <a:p>
            <a:pPr marL="285750" lvl="0" indent="-285750" rtl="0">
              <a:spcBef>
                <a:spcPts val="1000"/>
              </a:spcBef>
              <a:spcAft>
                <a:spcPts val="0"/>
              </a:spcAft>
              <a:buSzPts val="1600"/>
              <a:buChar char="▶"/>
            </a:pPr>
            <a:r>
              <a:rPr lang="cs-CZ" sz="2400" dirty="0"/>
              <a:t>Nechte informanta/ku podepsat informovaný souhlas ještě před začátkem rozhovoru</a:t>
            </a:r>
          </a:p>
          <a:p>
            <a:pPr marL="285750" lvl="0" indent="-184150" rtl="0">
              <a:spcBef>
                <a:spcPts val="1000"/>
              </a:spcBef>
              <a:spcAft>
                <a:spcPts val="0"/>
              </a:spcAft>
              <a:buSzPts val="1600"/>
              <a:buNone/>
            </a:pPr>
            <a:endParaRPr lang="cs-CZ" sz="1500" b="1" dirty="0"/>
          </a:p>
          <a:p>
            <a:pPr marL="3886200" lvl="8" indent="-127000" rtl="0">
              <a:spcBef>
                <a:spcPts val="1000"/>
              </a:spcBef>
              <a:spcAft>
                <a:spcPts val="0"/>
              </a:spcAft>
              <a:buSzPts val="1600"/>
              <a:buNone/>
            </a:pPr>
            <a:endParaRPr lang="cs-CZ"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1474787" y="458257"/>
            <a:ext cx="8534400" cy="150706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3600"/>
              <a:buFont typeface="Century Gothic"/>
              <a:buNone/>
            </a:pPr>
            <a:r>
              <a:rPr lang="cs-CZ" b="1" dirty="0"/>
              <a:t>PRINCIPY SPRÁVNÉHO VEDENÍ ROZHOVORU</a:t>
            </a:r>
            <a:r>
              <a:rPr lang="cs-CZ" dirty="0"/>
              <a:t> – </a:t>
            </a:r>
            <a:r>
              <a:rPr lang="cs-CZ" b="1" dirty="0"/>
              <a:t>KROK ZA KROKEM (II)</a:t>
            </a:r>
            <a:endParaRPr b="1" dirty="0"/>
          </a:p>
        </p:txBody>
      </p:sp>
      <p:sp>
        <p:nvSpPr>
          <p:cNvPr id="218" name="Google Shape;218;p14"/>
          <p:cNvSpPr txBox="1">
            <a:spLocks noGrp="1"/>
          </p:cNvSpPr>
          <p:nvPr>
            <p:ph idx="1"/>
          </p:nvPr>
        </p:nvSpPr>
        <p:spPr>
          <a:xfrm>
            <a:off x="466725" y="1965324"/>
            <a:ext cx="9018587" cy="48006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600"/>
              <a:buChar char="▶"/>
            </a:pPr>
            <a:r>
              <a:rPr lang="cs-CZ" sz="2400" dirty="0"/>
              <a:t>Informujte informanta/ku o cíli rozhovoru (např. je součástí bakalářské práce nebo výzkumu XY)  </a:t>
            </a:r>
            <a:endParaRPr sz="2400" dirty="0"/>
          </a:p>
          <a:p>
            <a:pPr marL="285750" lvl="0" indent="-184150" algn="l" rtl="0">
              <a:spcBef>
                <a:spcPts val="1000"/>
              </a:spcBef>
              <a:spcAft>
                <a:spcPts val="0"/>
              </a:spcAft>
              <a:buSzPts val="1600"/>
              <a:buNone/>
            </a:pPr>
            <a:endParaRPr sz="2400" dirty="0"/>
          </a:p>
          <a:p>
            <a:pPr marL="285750" lvl="0" indent="-285750" algn="l" rtl="0">
              <a:spcBef>
                <a:spcPts val="1000"/>
              </a:spcBef>
              <a:spcAft>
                <a:spcPts val="0"/>
              </a:spcAft>
              <a:buSzPts val="1600"/>
              <a:buChar char="▶"/>
            </a:pPr>
            <a:r>
              <a:rPr lang="cs-CZ" sz="2400" dirty="0"/>
              <a:t>Dobře zvažte pořadí otázek – začněte zahřívacími (</a:t>
            </a:r>
            <a:r>
              <a:rPr lang="cs-CZ" sz="2400" dirty="0" err="1"/>
              <a:t>ice</a:t>
            </a:r>
            <a:r>
              <a:rPr lang="cs-CZ" sz="2400" dirty="0"/>
              <a:t> </a:t>
            </a:r>
            <a:r>
              <a:rPr lang="cs-CZ" sz="2400" dirty="0" err="1"/>
              <a:t>breakery</a:t>
            </a:r>
            <a:r>
              <a:rPr lang="cs-CZ" sz="2400" dirty="0"/>
              <a:t>), osobní a náročnější otázky klaďte až později, demografické (např. otázky na věk, rodinný či socioekonomický status) nechte až na konec </a:t>
            </a:r>
            <a:endParaRPr sz="2400" dirty="0"/>
          </a:p>
          <a:p>
            <a:pPr marL="285750" lvl="0" indent="-184150" algn="l" rtl="0">
              <a:spcBef>
                <a:spcPts val="1000"/>
              </a:spcBef>
              <a:spcAft>
                <a:spcPts val="0"/>
              </a:spcAft>
              <a:buSzPts val="1600"/>
              <a:buNone/>
            </a:pPr>
            <a:endParaRPr sz="2400" dirty="0"/>
          </a:p>
          <a:p>
            <a:pPr marL="285750" lvl="0" indent="-285750" algn="l" rtl="0">
              <a:spcBef>
                <a:spcPts val="1000"/>
              </a:spcBef>
              <a:spcAft>
                <a:spcPts val="0"/>
              </a:spcAft>
              <a:buSzPts val="1600"/>
              <a:buChar char="▶"/>
            </a:pPr>
            <a:r>
              <a:rPr lang="cs-CZ" sz="2400" dirty="0"/>
              <a:t>Všímejte si neverbální komunikace </a:t>
            </a:r>
            <a:endParaRPr sz="2400" dirty="0"/>
          </a:p>
          <a:p>
            <a:pPr marL="285750" lvl="0" indent="-184150" algn="l" rtl="0">
              <a:spcBef>
                <a:spcPts val="1000"/>
              </a:spcBef>
              <a:spcAft>
                <a:spcPts val="0"/>
              </a:spcAft>
              <a:buSzPts val="1600"/>
              <a:buNone/>
            </a:pPr>
            <a:endParaRPr sz="2400" dirty="0"/>
          </a:p>
          <a:p>
            <a:pPr marL="285750" lvl="0" indent="-285750" algn="l" rtl="0">
              <a:spcBef>
                <a:spcPts val="1000"/>
              </a:spcBef>
              <a:spcAft>
                <a:spcPts val="0"/>
              </a:spcAft>
              <a:buSzPts val="1600"/>
              <a:buChar char="▶"/>
            </a:pPr>
            <a:r>
              <a:rPr lang="cs-CZ" sz="2400" dirty="0"/>
              <a:t>Usilujte o pozitivní atmosféru – ujišťujte informanta/ku o tom, že jste se toho hodně dozvěděli a že je to pro vás přínosné</a:t>
            </a:r>
            <a:endParaRPr sz="2400" dirty="0"/>
          </a:p>
          <a:p>
            <a:pPr marL="285750" lvl="0" indent="-184150" algn="l" rtl="0">
              <a:spcBef>
                <a:spcPts val="1000"/>
              </a:spcBef>
              <a:spcAft>
                <a:spcPts val="0"/>
              </a:spcAft>
              <a:buSzPts val="16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
        <p:cNvGrpSpPr/>
        <p:nvPr/>
      </p:nvGrpSpPr>
      <p:grpSpPr>
        <a:xfrm>
          <a:off x="0" y="0"/>
          <a:ext cx="0" cy="0"/>
          <a:chOff x="0" y="0"/>
          <a:chExt cx="0" cy="0"/>
        </a:xfrm>
      </p:grpSpPr>
      <p:sp>
        <p:nvSpPr>
          <p:cNvPr id="267" name="Rectangle 26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69" name="Rectangle 26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271" name="Straight Connector 27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3" name="Rectangle 272">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Google Shape;229;p16"/>
          <p:cNvSpPr txBox="1">
            <a:spLocks noGrp="1"/>
          </p:cNvSpPr>
          <p:nvPr>
            <p:ph type="title"/>
          </p:nvPr>
        </p:nvSpPr>
        <p:spPr>
          <a:xfrm>
            <a:off x="5285418" y="102011"/>
            <a:ext cx="6253317" cy="2343912"/>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600"/>
            </a:pPr>
            <a:r>
              <a:rPr lang="en-US" sz="6600" dirty="0">
                <a:solidFill>
                  <a:schemeClr val="tx1">
                    <a:lumMod val="85000"/>
                    <a:lumOff val="15000"/>
                  </a:schemeClr>
                </a:solidFill>
              </a:rPr>
              <a:t>AKTIVITA III</a:t>
            </a:r>
          </a:p>
        </p:txBody>
      </p:sp>
      <p:sp>
        <p:nvSpPr>
          <p:cNvPr id="230" name="Google Shape;230;p16"/>
          <p:cNvSpPr txBox="1">
            <a:spLocks noGrp="1"/>
          </p:cNvSpPr>
          <p:nvPr>
            <p:ph idx="1"/>
          </p:nvPr>
        </p:nvSpPr>
        <p:spPr>
          <a:xfrm>
            <a:off x="4855030" y="4669976"/>
            <a:ext cx="7119256" cy="1807022"/>
          </a:xfrm>
          <a:prstGeom prst="rect">
            <a:avLst/>
          </a:prstGeom>
        </p:spPr>
        <p:txBody>
          <a:bodyPr spcFirstLastPara="1" vert="horz" lIns="91440" tIns="45720" rIns="91440" bIns="45720" rtlCol="0" anchorCtr="0">
            <a:normAutofit/>
          </a:bodyPr>
          <a:lstStyle/>
          <a:p>
            <a:pPr marL="0" lvl="0" indent="0">
              <a:buNone/>
            </a:pPr>
            <a:r>
              <a:rPr lang="en-US" sz="3600" b="1" cap="all" spc="200" dirty="0">
                <a:solidFill>
                  <a:schemeClr val="tx1">
                    <a:lumMod val="85000"/>
                    <a:lumOff val="15000"/>
                  </a:schemeClr>
                </a:solidFill>
                <a:latin typeface="+mj-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HLEDEJTE CHYBY V PŘEDLOŽENÉM SCÉNÁŘI ROZHOVORU</a:t>
            </a:r>
            <a:endParaRPr lang="en-US" sz="3600" b="1" cap="all" spc="200" dirty="0">
              <a:solidFill>
                <a:schemeClr val="tx1">
                  <a:lumMod val="85000"/>
                  <a:lumOff val="15000"/>
                </a:schemeClr>
              </a:solidFill>
              <a:latin typeface="+mj-lt"/>
            </a:endParaRPr>
          </a:p>
        </p:txBody>
      </p:sp>
      <p:pic>
        <p:nvPicPr>
          <p:cNvPr id="239" name="Picture 238" descr="Slunéčko sedmitečné lezoucí po stéble trávy">
            <a:extLst>
              <a:ext uri="{FF2B5EF4-FFF2-40B4-BE49-F238E27FC236}">
                <a16:creationId xmlns:a16="http://schemas.microsoft.com/office/drawing/2014/main" id="{D8A19458-7E89-D07D-3D3A-2790EC9D51C5}"/>
              </a:ext>
            </a:extLst>
          </p:cNvPr>
          <p:cNvPicPr>
            <a:picLocks noChangeAspect="1"/>
          </p:cNvPicPr>
          <p:nvPr/>
        </p:nvPicPr>
        <p:blipFill rotWithShape="1">
          <a:blip r:embed="rId3"/>
          <a:srcRect l="1769" r="53114" b="-1"/>
          <a:stretch/>
        </p:blipFill>
        <p:spPr>
          <a:xfrm>
            <a:off x="-1" y="10"/>
            <a:ext cx="4635315" cy="6857989"/>
          </a:xfrm>
          <a:prstGeom prst="rect">
            <a:avLst/>
          </a:prstGeom>
        </p:spPr>
      </p:pic>
      <p:cxnSp>
        <p:nvCxnSpPr>
          <p:cNvPr id="275" name="Straight Connector 274">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29"/>
                                        </p:tgtEl>
                                        <p:attrNameLst>
                                          <p:attrName>style.visibility</p:attrName>
                                        </p:attrNameLst>
                                      </p:cBhvr>
                                      <p:to>
                                        <p:strVal val="visible"/>
                                      </p:to>
                                    </p:set>
                                    <p:animEffect transition="in" filter="fade">
                                      <p:cBhvr>
                                        <p:cTn id="7" dur="7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99A077-1DBE-FA3D-B128-08CC5FABABA6}"/>
              </a:ext>
            </a:extLst>
          </p:cNvPr>
          <p:cNvSpPr>
            <a:spLocks noGrp="1"/>
          </p:cNvSpPr>
          <p:nvPr>
            <p:ph type="title"/>
          </p:nvPr>
        </p:nvSpPr>
        <p:spPr>
          <a:xfrm>
            <a:off x="6411685" y="634946"/>
            <a:ext cx="5127171" cy="1450757"/>
          </a:xfrm>
        </p:spPr>
        <p:txBody>
          <a:bodyPr>
            <a:normAutofit/>
          </a:bodyPr>
          <a:lstStyle/>
          <a:p>
            <a:endParaRPr lang="cs-CZ" dirty="0"/>
          </a:p>
        </p:txBody>
      </p:sp>
      <p:pic>
        <p:nvPicPr>
          <p:cNvPr id="7" name="Graphic 6" descr="Uživatel">
            <a:extLst>
              <a:ext uri="{FF2B5EF4-FFF2-40B4-BE49-F238E27FC236}">
                <a16:creationId xmlns:a16="http://schemas.microsoft.com/office/drawing/2014/main" id="{9E3B51DC-FB92-5241-76C3-D2F74FACD9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CFD8EF14-271A-B973-D34E-088ADADCF5CB}"/>
              </a:ext>
            </a:extLst>
          </p:cNvPr>
          <p:cNvSpPr>
            <a:spLocks noGrp="1"/>
          </p:cNvSpPr>
          <p:nvPr>
            <p:ph idx="1"/>
          </p:nvPr>
        </p:nvSpPr>
        <p:spPr>
          <a:xfrm>
            <a:off x="6411684" y="2198914"/>
            <a:ext cx="5127172" cy="3670180"/>
          </a:xfrm>
        </p:spPr>
        <p:txBody>
          <a:bodyPr>
            <a:normAutofit/>
          </a:bodyPr>
          <a:lstStyle/>
          <a:p>
            <a:pPr algn="ctr"/>
            <a:r>
              <a:rPr lang="cs-CZ" sz="4000" dirty="0"/>
              <a:t>Podařilo se vám vyplnit </a:t>
            </a:r>
            <a:r>
              <a:rPr lang="cs-CZ" sz="4000" dirty="0" err="1"/>
              <a:t>odpovědník</a:t>
            </a:r>
            <a:r>
              <a:rPr lang="cs-CZ" sz="4000" dirty="0"/>
              <a:t> k jádrovým výstupům?</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402514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2"/>
        <p:cNvGrpSpPr/>
        <p:nvPr/>
      </p:nvGrpSpPr>
      <p:grpSpPr>
        <a:xfrm>
          <a:off x="0" y="0"/>
          <a:ext cx="0" cy="0"/>
          <a:chOff x="0" y="0"/>
          <a:chExt cx="0" cy="0"/>
        </a:xfrm>
      </p:grpSpPr>
      <p:sp useBgFill="1">
        <p:nvSpPr>
          <p:cNvPr id="229" name="Rectangle 22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23" name="Google Shape;223;p15"/>
          <p:cNvSpPr txBox="1">
            <a:spLocks noGrp="1"/>
          </p:cNvSpPr>
          <p:nvPr>
            <p:ph type="title"/>
          </p:nvPr>
        </p:nvSpPr>
        <p:spPr>
          <a:xfrm>
            <a:off x="492370" y="605896"/>
            <a:ext cx="3084844" cy="564620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lt1"/>
              </a:buClr>
              <a:buSzPts val="3600"/>
              <a:buFont typeface="Century Gothic"/>
              <a:buNone/>
            </a:pPr>
            <a:r>
              <a:rPr lang="cs-CZ" sz="3600">
                <a:solidFill>
                  <a:srgbClr val="FFFFFF"/>
                </a:solidFill>
              </a:rPr>
              <a:t>ČASTÉ CHYBY PŘI VEDENÍ ROZHOVORU</a:t>
            </a:r>
          </a:p>
        </p:txBody>
      </p:sp>
      <p:sp>
        <p:nvSpPr>
          <p:cNvPr id="233" name="Rectangle 23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24" name="Google Shape;224;p15"/>
          <p:cNvSpPr txBox="1">
            <a:spLocks noGrp="1"/>
          </p:cNvSpPr>
          <p:nvPr>
            <p:ph idx="1"/>
          </p:nvPr>
        </p:nvSpPr>
        <p:spPr>
          <a:xfrm>
            <a:off x="4201306" y="478972"/>
            <a:ext cx="6834051" cy="6237514"/>
          </a:xfrm>
          <a:prstGeom prst="rect">
            <a:avLst/>
          </a:prstGeom>
        </p:spPr>
        <p:txBody>
          <a:bodyPr spcFirstLastPara="1" lIns="91425" tIns="45700" rIns="91425" bIns="45700" anchor="ctr" anchorCtr="0">
            <a:normAutofit fontScale="92500" lnSpcReduction="20000"/>
          </a:bodyPr>
          <a:lstStyle/>
          <a:p>
            <a:pPr marL="274320" lvl="0" indent="-256032" rtl="0">
              <a:spcBef>
                <a:spcPts val="0"/>
              </a:spcBef>
              <a:spcAft>
                <a:spcPts val="0"/>
              </a:spcAft>
              <a:buSzPct val="80000"/>
              <a:buChar char="▶"/>
            </a:pPr>
            <a:r>
              <a:rPr lang="cs-CZ" sz="2400" dirty="0"/>
              <a:t>vyvarovat se sugestivních otázek - např. </a:t>
            </a:r>
            <a:r>
              <a:rPr lang="cs-CZ" sz="2400" i="1" dirty="0"/>
              <a:t>Většina lidí si myslí, že kdo neumí, ten učí. Myslíte si to také? </a:t>
            </a:r>
            <a:endParaRPr lang="cs-CZ" sz="2400" dirty="0"/>
          </a:p>
          <a:p>
            <a:pPr marL="274320" lvl="0" indent="-162052" rtl="0">
              <a:spcBef>
                <a:spcPts val="970"/>
              </a:spcBef>
              <a:spcAft>
                <a:spcPts val="0"/>
              </a:spcAft>
              <a:buSzPct val="80000"/>
              <a:buNone/>
            </a:pPr>
            <a:endParaRPr lang="cs-CZ" sz="2400" dirty="0"/>
          </a:p>
          <a:p>
            <a:pPr marL="274320" lvl="0" indent="-256032" rtl="0">
              <a:spcBef>
                <a:spcPts val="970"/>
              </a:spcBef>
              <a:spcAft>
                <a:spcPts val="0"/>
              </a:spcAft>
              <a:buSzPct val="80000"/>
              <a:buChar char="▶"/>
            </a:pPr>
            <a:r>
              <a:rPr lang="cs-CZ" sz="2400" dirty="0"/>
              <a:t>neklást více otázek zároveň – např. </a:t>
            </a:r>
            <a:r>
              <a:rPr lang="cs-CZ" sz="2400" i="1" dirty="0"/>
              <a:t>Jaké jsou vaše dojmy z první odučené hodiny na základní škole a jakou zpětnou vazbu jste na výuku dostala od provázejícího učitele?</a:t>
            </a:r>
          </a:p>
          <a:p>
            <a:pPr marL="274320" lvl="0" indent="-162052" rtl="0">
              <a:spcBef>
                <a:spcPts val="970"/>
              </a:spcBef>
              <a:spcAft>
                <a:spcPts val="0"/>
              </a:spcAft>
              <a:buSzPct val="80000"/>
              <a:buNone/>
            </a:pPr>
            <a:endParaRPr lang="cs-CZ" sz="2400" dirty="0"/>
          </a:p>
          <a:p>
            <a:pPr marL="274320" lvl="0" indent="-256032" rtl="0">
              <a:spcBef>
                <a:spcPts val="970"/>
              </a:spcBef>
              <a:spcAft>
                <a:spcPts val="0"/>
              </a:spcAft>
              <a:buSzPct val="80000"/>
              <a:buChar char="▶"/>
            </a:pPr>
            <a:r>
              <a:rPr lang="cs-CZ" sz="2400" dirty="0"/>
              <a:t>formulovat otázky srozumitelně, tj. běžným jazykem (nepoužívejte odborné pojmy) – např. </a:t>
            </a:r>
            <a:r>
              <a:rPr lang="cs-CZ" sz="2400" i="1" dirty="0"/>
              <a:t>Jaký je váš názor na současný veřejný diskurz o inkluzi? </a:t>
            </a:r>
            <a:endParaRPr lang="cs-CZ" sz="2400" dirty="0"/>
          </a:p>
          <a:p>
            <a:pPr marL="274320" lvl="0" indent="-162052" rtl="0">
              <a:spcBef>
                <a:spcPts val="970"/>
              </a:spcBef>
              <a:spcAft>
                <a:spcPts val="0"/>
              </a:spcAft>
              <a:buSzPct val="80000"/>
              <a:buNone/>
            </a:pPr>
            <a:endParaRPr lang="cs-CZ" sz="2400" dirty="0"/>
          </a:p>
          <a:p>
            <a:pPr marL="274320" lvl="0" indent="-256032" rtl="0">
              <a:spcBef>
                <a:spcPts val="970"/>
              </a:spcBef>
              <a:spcAft>
                <a:spcPts val="0"/>
              </a:spcAft>
              <a:buSzPct val="80000"/>
              <a:buChar char="▶"/>
            </a:pPr>
            <a:r>
              <a:rPr lang="cs-CZ" sz="2400" dirty="0"/>
              <a:t>doptávat se na zdánlivě samozřejmé jevy, abychom detailně zachytili významy, které s nimi informant/</a:t>
            </a:r>
            <a:r>
              <a:rPr lang="cs-CZ" sz="2400" dirty="0" err="1"/>
              <a:t>ka</a:t>
            </a:r>
            <a:r>
              <a:rPr lang="cs-CZ" sz="2400" dirty="0"/>
              <a:t> spojuje (např. </a:t>
            </a:r>
            <a:r>
              <a:rPr lang="cs-CZ" sz="2400" i="1" dirty="0"/>
              <a:t>Můžete blíže vysvětlit váš názor, že kdo neumí, ten učí? -</a:t>
            </a:r>
            <a:r>
              <a:rPr lang="cs-CZ" sz="2400" dirty="0"/>
              <a:t> v případě, že o tom informant/</a:t>
            </a:r>
            <a:r>
              <a:rPr lang="cs-CZ" sz="2400" dirty="0" err="1"/>
              <a:t>ka</a:t>
            </a:r>
            <a:r>
              <a:rPr lang="cs-CZ" sz="2400" dirty="0"/>
              <a:t> začali hovořit sami)</a:t>
            </a:r>
          </a:p>
          <a:p>
            <a:pPr marL="274320" lvl="0" indent="-162052" rtl="0">
              <a:spcBef>
                <a:spcPts val="970"/>
              </a:spcBef>
              <a:spcAft>
                <a:spcPts val="0"/>
              </a:spcAft>
              <a:buSzPct val="80000"/>
              <a:buNone/>
            </a:pPr>
            <a:endParaRPr lang="cs-CZ" sz="2400" i="1" dirty="0"/>
          </a:p>
          <a:p>
            <a:pPr marL="274320" lvl="0" indent="-256032" rtl="0">
              <a:spcBef>
                <a:spcPts val="970"/>
              </a:spcBef>
              <a:spcAft>
                <a:spcPts val="0"/>
              </a:spcAft>
              <a:buSzPct val="80000"/>
              <a:buChar char="▶"/>
            </a:pPr>
            <a:r>
              <a:rPr lang="cs-CZ" sz="2400" dirty="0"/>
              <a:t>neskákat do řeči, nechat informantovi dost času na vyjádření</a:t>
            </a:r>
          </a:p>
          <a:p>
            <a:pPr marL="285750" lvl="0" indent="-191770" rtl="0">
              <a:spcBef>
                <a:spcPts val="970"/>
              </a:spcBef>
              <a:spcAft>
                <a:spcPts val="0"/>
              </a:spcAft>
              <a:buSzPct val="80000"/>
              <a:buNone/>
            </a:pPr>
            <a:endParaRPr lang="cs-CZ" sz="17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
        <p:cNvGrpSpPr/>
        <p:nvPr/>
      </p:nvGrpSpPr>
      <p:grpSpPr>
        <a:xfrm>
          <a:off x="0" y="0"/>
          <a:ext cx="0" cy="0"/>
          <a:chOff x="0" y="0"/>
          <a:chExt cx="0" cy="0"/>
        </a:xfrm>
      </p:grpSpPr>
      <p:sp useBgFill="1">
        <p:nvSpPr>
          <p:cNvPr id="242" name="Rectangle 24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4" name="Rectangle 24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Google Shape;235;p17"/>
          <p:cNvSpPr txBox="1">
            <a:spLocks noGrp="1"/>
          </p:cNvSpPr>
          <p:nvPr>
            <p:ph type="title"/>
          </p:nvPr>
        </p:nvSpPr>
        <p:spPr>
          <a:xfrm>
            <a:off x="5181601" y="207905"/>
            <a:ext cx="6368142"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600"/>
              <a:buFont typeface="Century Gothic"/>
              <a:buNone/>
            </a:pPr>
            <a:r>
              <a:rPr lang="cs-CZ" b="1" dirty="0"/>
              <a:t>PŘEPIS ROZHOVORU</a:t>
            </a:r>
          </a:p>
        </p:txBody>
      </p:sp>
      <p:pic>
        <p:nvPicPr>
          <p:cNvPr id="238" name="Picture 237" descr="Pero umístěné nad řádkem podpisu">
            <a:extLst>
              <a:ext uri="{FF2B5EF4-FFF2-40B4-BE49-F238E27FC236}">
                <a16:creationId xmlns:a16="http://schemas.microsoft.com/office/drawing/2014/main" id="{0DCAC025-4531-D30E-858E-AD42EA3193CC}"/>
              </a:ext>
            </a:extLst>
          </p:cNvPr>
          <p:cNvPicPr>
            <a:picLocks noChangeAspect="1"/>
          </p:cNvPicPr>
          <p:nvPr/>
        </p:nvPicPr>
        <p:blipFill rotWithShape="1">
          <a:blip r:embed="rId3"/>
          <a:srcRect l="52335" r="2444" b="1"/>
          <a:stretch/>
        </p:blipFill>
        <p:spPr>
          <a:xfrm>
            <a:off x="20" y="-12128"/>
            <a:ext cx="4654276" cy="6870127"/>
          </a:xfrm>
          <a:prstGeom prst="rect">
            <a:avLst/>
          </a:prstGeom>
        </p:spPr>
      </p:pic>
      <p:cxnSp>
        <p:nvCxnSpPr>
          <p:cNvPr id="246" name="Straight Connector 24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36" name="Google Shape;236;p17"/>
          <p:cNvSpPr txBox="1">
            <a:spLocks noGrp="1"/>
          </p:cNvSpPr>
          <p:nvPr>
            <p:ph idx="1"/>
          </p:nvPr>
        </p:nvSpPr>
        <p:spPr>
          <a:xfrm>
            <a:off x="5040087" y="2085703"/>
            <a:ext cx="6663902" cy="4772297"/>
          </a:xfrm>
          <a:prstGeom prst="rect">
            <a:avLst/>
          </a:prstGeom>
        </p:spPr>
        <p:txBody>
          <a:bodyPr spcFirstLastPara="1" lIns="91425" tIns="45700" rIns="91425" bIns="45700" anchorCtr="0">
            <a:normAutofit fontScale="92500" lnSpcReduction="20000"/>
          </a:bodyPr>
          <a:lstStyle/>
          <a:p>
            <a:pPr marL="285750" lvl="0" indent="-294894" rtl="0">
              <a:spcBef>
                <a:spcPts val="0"/>
              </a:spcBef>
              <a:spcAft>
                <a:spcPts val="0"/>
              </a:spcAft>
              <a:buSzPts val="1920"/>
              <a:buChar char="▶"/>
            </a:pPr>
            <a:r>
              <a:rPr lang="cs-CZ" sz="2800" dirty="0"/>
              <a:t>Používají se transkripční pravidla – viz IO</a:t>
            </a:r>
          </a:p>
          <a:p>
            <a:pPr marL="285750" lvl="0" indent="-172974" rtl="0">
              <a:spcBef>
                <a:spcPts val="1044"/>
              </a:spcBef>
              <a:spcAft>
                <a:spcPts val="0"/>
              </a:spcAft>
              <a:buSzPts val="1920"/>
              <a:buNone/>
            </a:pPr>
            <a:endParaRPr lang="cs-CZ" sz="2800" dirty="0"/>
          </a:p>
          <a:p>
            <a:pPr marL="285750" lvl="0" indent="-294894" rtl="0">
              <a:spcBef>
                <a:spcPts val="1044"/>
              </a:spcBef>
              <a:spcAft>
                <a:spcPts val="0"/>
              </a:spcAft>
              <a:buSzPts val="1920"/>
              <a:buChar char="▶"/>
            </a:pPr>
            <a:r>
              <a:rPr lang="cs-CZ"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Pomocí MS Word (Diktovat/přepsat)</a:t>
            </a:r>
            <a:br>
              <a:rPr lang="cs-CZ"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br>
            <a:endParaRPr lang="cs-CZ"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85750" lvl="0" indent="-294894" rtl="0">
              <a:spcBef>
                <a:spcPts val="1044"/>
              </a:spcBef>
              <a:spcAft>
                <a:spcPts val="0"/>
              </a:spcAft>
              <a:buSzPts val="1920"/>
              <a:buChar char="▶"/>
            </a:pPr>
            <a:r>
              <a:rPr lang="cs-CZ"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Rozhovor můžete přepisovat pomocí softwarových programů – např. F4, </a:t>
            </a:r>
            <a:r>
              <a:rPr lang="cs-CZ"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oTranscribe</a:t>
            </a:r>
            <a:r>
              <a:rPr lang="cs-CZ" sz="2800" dirty="0"/>
              <a:t>, </a:t>
            </a:r>
            <a:r>
              <a:rPr lang="cs-CZ" sz="2800" dirty="0" err="1"/>
              <a:t>Transana</a:t>
            </a:r>
            <a:r>
              <a:rPr lang="cs-CZ" sz="2800" dirty="0"/>
              <a:t> apod.</a:t>
            </a:r>
          </a:p>
          <a:p>
            <a:pPr marL="285750" lvl="0" indent="-172974" rtl="0">
              <a:spcBef>
                <a:spcPts val="1044"/>
              </a:spcBef>
              <a:spcAft>
                <a:spcPts val="0"/>
              </a:spcAft>
              <a:buSzPts val="1920"/>
              <a:buNone/>
            </a:pPr>
            <a:endParaRPr lang="cs-CZ" sz="2800" dirty="0"/>
          </a:p>
          <a:p>
            <a:pPr marL="285750" lvl="0" indent="-294894" rtl="0">
              <a:spcBef>
                <a:spcPts val="1044"/>
              </a:spcBef>
              <a:spcAft>
                <a:spcPts val="0"/>
              </a:spcAft>
              <a:buSzPts val="1920"/>
              <a:buChar char="▶"/>
            </a:pPr>
            <a:r>
              <a:rPr lang="cs-CZ" sz="2800" dirty="0"/>
              <a:t>Přepis je dobré si po sobě přečíst a opravit si překlepy a chyby</a:t>
            </a:r>
          </a:p>
          <a:p>
            <a:pPr marL="285750" lvl="0" indent="-172974" rtl="0">
              <a:spcBef>
                <a:spcPts val="1044"/>
              </a:spcBef>
              <a:spcAft>
                <a:spcPts val="0"/>
              </a:spcAft>
              <a:buSzPts val="1920"/>
              <a:buNone/>
            </a:pPr>
            <a:endParaRPr lang="cs-CZ" sz="2800" dirty="0"/>
          </a:p>
          <a:p>
            <a:pPr marL="285750" lvl="0" indent="-294894" rtl="0">
              <a:spcBef>
                <a:spcPts val="1044"/>
              </a:spcBef>
              <a:spcAft>
                <a:spcPts val="0"/>
              </a:spcAft>
              <a:buSzPts val="1920"/>
              <a:buChar char="▶"/>
            </a:pPr>
            <a:r>
              <a:rPr lang="cs-CZ" sz="2800" dirty="0"/>
              <a:t>Jedná se o časově náročnou činnost, je třeba mít vyhrazeno dostatečné množství času</a:t>
            </a:r>
          </a:p>
          <a:p>
            <a:pPr marL="285750" lvl="0" indent="-191770" rtl="0">
              <a:spcBef>
                <a:spcPts val="970"/>
              </a:spcBef>
              <a:spcAft>
                <a:spcPts val="0"/>
              </a:spcAft>
              <a:buSzPts val="1600"/>
              <a:buNone/>
            </a:pP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864B799-6EC5-B6E2-9F01-E67F3504DEEE}"/>
              </a:ext>
            </a:extLst>
          </p:cNvPr>
          <p:cNvSpPr>
            <a:spLocks noGrp="1"/>
          </p:cNvSpPr>
          <p:nvPr>
            <p:ph type="title"/>
          </p:nvPr>
        </p:nvSpPr>
        <p:spPr>
          <a:xfrm>
            <a:off x="5181601" y="634946"/>
            <a:ext cx="6368142" cy="1450757"/>
          </a:xfrm>
        </p:spPr>
        <p:txBody>
          <a:bodyPr>
            <a:normAutofit/>
          </a:bodyPr>
          <a:lstStyle/>
          <a:p>
            <a:r>
              <a:rPr lang="cs-CZ" dirty="0"/>
              <a:t>ETICKÉ ZÁSADY</a:t>
            </a:r>
          </a:p>
        </p:txBody>
      </p:sp>
      <p:pic>
        <p:nvPicPr>
          <p:cNvPr id="5" name="Picture 4" descr="Ruka držící na listu pero a stínování">
            <a:extLst>
              <a:ext uri="{FF2B5EF4-FFF2-40B4-BE49-F238E27FC236}">
                <a16:creationId xmlns:a16="http://schemas.microsoft.com/office/drawing/2014/main" id="{C8E0B77D-91C3-1137-25DE-453280F2C481}"/>
              </a:ext>
            </a:extLst>
          </p:cNvPr>
          <p:cNvPicPr>
            <a:picLocks noChangeAspect="1"/>
          </p:cNvPicPr>
          <p:nvPr/>
        </p:nvPicPr>
        <p:blipFill rotWithShape="1">
          <a:blip r:embed="rId2"/>
          <a:srcRect l="42503" r="18035"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C630629-B040-59C5-AADA-CDB567AB983D}"/>
              </a:ext>
            </a:extLst>
          </p:cNvPr>
          <p:cNvSpPr>
            <a:spLocks noGrp="1"/>
          </p:cNvSpPr>
          <p:nvPr>
            <p:ph idx="1"/>
          </p:nvPr>
        </p:nvSpPr>
        <p:spPr>
          <a:xfrm>
            <a:off x="5181601" y="2198914"/>
            <a:ext cx="6368142" cy="3670180"/>
          </a:xfrm>
        </p:spPr>
        <p:txBody>
          <a:bodyPr>
            <a:normAutofit/>
          </a:bodyPr>
          <a:lstStyle/>
          <a:p>
            <a:pPr>
              <a:buFont typeface="Arial" panose="020B0604020202020204" pitchFamily="34" charset="0"/>
              <a:buChar char="•"/>
            </a:pPr>
            <a:r>
              <a:rPr lang="cs-CZ" sz="2400" b="0" i="0" dirty="0">
                <a:effectLst/>
                <a:latin typeface="Open Sans" panose="020B0606030504020204" pitchFamily="34" charset="0"/>
              </a:rPr>
              <a:t>U transkriptu rozhovoru uplatňujeme </a:t>
            </a:r>
            <a:r>
              <a:rPr lang="cs-CZ" sz="2400" b="1" i="0" dirty="0">
                <a:effectLst/>
                <a:latin typeface="Open Sans" panose="020B0606030504020204" pitchFamily="34" charset="0"/>
              </a:rPr>
              <a:t>anonymizaci dat</a:t>
            </a:r>
            <a:r>
              <a:rPr lang="cs-CZ" sz="2400" b="0" i="0" dirty="0">
                <a:effectLst/>
                <a:latin typeface="Open Sans" panose="020B0606030504020204" pitchFamily="34" charset="0"/>
              </a:rPr>
              <a:t>, která zajišťuje ochranu osobních údajů (GDPR), zejména jmen účastníků a organizací, v nichž působí. </a:t>
            </a:r>
          </a:p>
          <a:p>
            <a:pPr>
              <a:buFont typeface="Arial" panose="020B0604020202020204" pitchFamily="34" charset="0"/>
              <a:buChar char="•"/>
            </a:pPr>
            <a:r>
              <a:rPr lang="cs-CZ" sz="2400" b="0" i="0" dirty="0">
                <a:effectLst/>
                <a:latin typeface="Open Sans" panose="020B0606030504020204" pitchFamily="34" charset="0"/>
              </a:rPr>
              <a:t>Během přepisu reálná jména nahrazujeme </a:t>
            </a:r>
            <a:r>
              <a:rPr lang="cs-CZ" sz="2400" b="1" i="0" dirty="0">
                <a:effectLst/>
                <a:latin typeface="Open Sans" panose="020B0606030504020204" pitchFamily="34" charset="0"/>
              </a:rPr>
              <a:t>pseudonymy podle šifrovacího klíče </a:t>
            </a:r>
            <a:r>
              <a:rPr lang="cs-CZ" sz="2400" b="0" i="0" dirty="0">
                <a:effectLst/>
                <a:latin typeface="Open Sans" panose="020B0606030504020204" pitchFamily="34" charset="0"/>
              </a:rPr>
              <a:t>(např. jméno a příjmení začíná o písmeno dále v abecedě než iniciály skutečné, jiní volí jména rostlin nebo fiktivní křestní jména). </a:t>
            </a:r>
            <a:endParaRPr lang="cs-CZ" sz="2400" dirty="0"/>
          </a:p>
        </p:txBody>
      </p:sp>
    </p:spTree>
    <p:extLst>
      <p:ext uri="{BB962C8B-B14F-4D97-AF65-F5344CB8AC3E}">
        <p14:creationId xmlns:p14="http://schemas.microsoft.com/office/powerpoint/2010/main" val="60537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idx="1"/>
          </p:nvPr>
        </p:nvSpPr>
        <p:spPr>
          <a:xfrm>
            <a:off x="642257" y="413658"/>
            <a:ext cx="8576355" cy="6168118"/>
          </a:xfrm>
          <a:prstGeom prst="rect">
            <a:avLst/>
          </a:prstGeom>
          <a:noFill/>
          <a:ln>
            <a:noFill/>
          </a:ln>
        </p:spPr>
        <p:txBody>
          <a:bodyPr spcFirstLastPara="1" wrap="square" lIns="91425" tIns="45700" rIns="91425" bIns="45700" anchor="ctr" anchorCtr="0">
            <a:normAutofit lnSpcReduction="10000"/>
          </a:bodyPr>
          <a:lstStyle/>
          <a:p>
            <a:pPr marL="0" lvl="0" indent="0" rtl="0">
              <a:spcBef>
                <a:spcPts val="0"/>
              </a:spcBef>
              <a:spcAft>
                <a:spcPts val="0"/>
              </a:spcAft>
              <a:buSzPts val="1920"/>
              <a:buNone/>
            </a:pPr>
            <a:r>
              <a:rPr lang="cs-CZ" sz="3600" dirty="0">
                <a:solidFill>
                  <a:schemeClr val="tx1"/>
                </a:solidFill>
              </a:rPr>
              <a:t>INFORMOVANÝ SOUHLAS</a:t>
            </a:r>
            <a:r>
              <a:rPr lang="cs-CZ" sz="3600" dirty="0">
                <a:solidFill>
                  <a:schemeClr val="lt1"/>
                </a:solidFill>
              </a:rPr>
              <a:t>SOUHLAS </a:t>
            </a:r>
            <a:r>
              <a:rPr lang="cs-CZ" sz="2400" b="1" dirty="0">
                <a:solidFill>
                  <a:schemeClr val="lt1"/>
                </a:solidFill>
              </a:rPr>
              <a:t>OBSAHUJE:</a:t>
            </a:r>
            <a:endParaRPr dirty="0"/>
          </a:p>
          <a:p>
            <a:pPr marL="0" lvl="0" indent="0" algn="ctr" rtl="0">
              <a:spcBef>
                <a:spcPts val="1000"/>
              </a:spcBef>
              <a:spcAft>
                <a:spcPts val="0"/>
              </a:spcAft>
              <a:buSzPts val="1600"/>
              <a:buNone/>
            </a:pPr>
            <a:endParaRPr b="1" dirty="0"/>
          </a:p>
          <a:p>
            <a:pPr marL="285750" lvl="0" indent="-285750" algn="l" rtl="0">
              <a:spcBef>
                <a:spcPts val="1080"/>
              </a:spcBef>
              <a:spcAft>
                <a:spcPts val="0"/>
              </a:spcAft>
              <a:buSzPts val="1920"/>
              <a:buChar char="▶"/>
            </a:pPr>
            <a:r>
              <a:rPr lang="cs-CZ" sz="2400" dirty="0"/>
              <a:t>krátká informace o výzkumu (cíle, kdo jej realizuje)</a:t>
            </a:r>
            <a:endParaRPr dirty="0"/>
          </a:p>
          <a:p>
            <a:pPr marL="285750" lvl="0" indent="-285750" algn="l" rtl="0">
              <a:spcBef>
                <a:spcPts val="1080"/>
              </a:spcBef>
              <a:spcAft>
                <a:spcPts val="0"/>
              </a:spcAft>
              <a:buSzPts val="1920"/>
              <a:buChar char="▶"/>
            </a:pPr>
            <a:r>
              <a:rPr lang="cs-CZ" sz="2400" dirty="0"/>
              <a:t>ujištění o anonymitě rozhovoru/výzkumu</a:t>
            </a:r>
            <a:endParaRPr dirty="0"/>
          </a:p>
          <a:p>
            <a:pPr marL="285750" lvl="0" indent="-285750" algn="l" rtl="0">
              <a:spcBef>
                <a:spcPts val="1080"/>
              </a:spcBef>
              <a:spcAft>
                <a:spcPts val="0"/>
              </a:spcAft>
              <a:buSzPts val="1920"/>
              <a:buChar char="▶"/>
            </a:pPr>
            <a:r>
              <a:rPr lang="cs-CZ" sz="2400" dirty="0"/>
              <a:t>souhlas s pořízením záznamu rozhovoru</a:t>
            </a:r>
            <a:endParaRPr dirty="0"/>
          </a:p>
          <a:p>
            <a:pPr marL="285750" lvl="0" indent="-285750" algn="l" rtl="0">
              <a:spcBef>
                <a:spcPts val="1080"/>
              </a:spcBef>
              <a:spcAft>
                <a:spcPts val="0"/>
              </a:spcAft>
              <a:buSzPts val="1920"/>
              <a:buChar char="▶"/>
            </a:pPr>
            <a:r>
              <a:rPr lang="cs-CZ" sz="2400" dirty="0"/>
              <a:t>informaci o důvěrném zacházení s daty (jak přesně budou data anonymizována a kde budou uložena?)</a:t>
            </a:r>
            <a:endParaRPr dirty="0"/>
          </a:p>
          <a:p>
            <a:pPr marL="285750" lvl="0" indent="-285750" algn="l" rtl="0">
              <a:spcBef>
                <a:spcPts val="1080"/>
              </a:spcBef>
              <a:spcAft>
                <a:spcPts val="0"/>
              </a:spcAft>
              <a:buSzPts val="1920"/>
              <a:buChar char="▶"/>
            </a:pPr>
            <a:r>
              <a:rPr lang="cs-CZ" sz="2400" dirty="0"/>
              <a:t>informace o dobrovolné účasti na výzkumu (informant/</a:t>
            </a:r>
            <a:r>
              <a:rPr lang="cs-CZ" sz="2400" dirty="0" err="1"/>
              <a:t>ka</a:t>
            </a:r>
            <a:r>
              <a:rPr lang="cs-CZ" sz="2400" dirty="0"/>
              <a:t> mohou kdykoliv účast na výzkumu odřeknout, a to i v průběhu výzkumu)</a:t>
            </a:r>
            <a:endParaRPr dirty="0"/>
          </a:p>
          <a:p>
            <a:pPr marL="285750" lvl="0" indent="-285750" algn="l" rtl="0">
              <a:spcBef>
                <a:spcPts val="1080"/>
              </a:spcBef>
              <a:spcAft>
                <a:spcPts val="0"/>
              </a:spcAft>
              <a:buSzPts val="1920"/>
              <a:buChar char="▶"/>
            </a:pPr>
            <a:r>
              <a:rPr lang="cs-CZ" sz="2400" dirty="0"/>
              <a:t>datum a podpis výzkumníka a informanta/</a:t>
            </a:r>
            <a:r>
              <a:rPr lang="cs-CZ" sz="2400" dirty="0" err="1"/>
              <a:t>ky</a:t>
            </a:r>
            <a:endParaRPr lang="cs-CZ" sz="2400" dirty="0"/>
          </a:p>
          <a:p>
            <a:pPr marL="285750" lvl="0" indent="-285750" algn="l" rtl="0">
              <a:spcBef>
                <a:spcPts val="1080"/>
              </a:spcBef>
              <a:spcAft>
                <a:spcPts val="0"/>
              </a:spcAft>
              <a:buSzPts val="1920"/>
              <a:buChar char="▶"/>
            </a:pPr>
            <a:r>
              <a:rPr lang="cs-CZ" sz="2400" dirty="0"/>
              <a:t>více </a:t>
            </a:r>
            <a:r>
              <a:rPr lang="cs-CZ" sz="2400" dirty="0" err="1"/>
              <a:t>info</a:t>
            </a:r>
            <a:r>
              <a:rPr lang="cs-CZ" sz="2400" dirty="0"/>
              <a:t>: </a:t>
            </a:r>
            <a:r>
              <a:rPr lang="cs-CZ" sz="2400" dirty="0">
                <a:hlinkClick r:id="rId3"/>
              </a:rPr>
              <a:t>https://www.ped.muni.cz/pedagogika/studujici/zaverecne-prace/bc-mgr</a:t>
            </a:r>
            <a:r>
              <a:rPr lang="cs-CZ" sz="2400" dirty="0"/>
              <a:t> nebo v interaktivní osnově předmětu: https://is.muni.cz/auth/el/ped/podzim2022/SZ6006/index.qwarp?prejit=9574632</a:t>
            </a:r>
            <a:endParaRPr sz="2400" dirty="0"/>
          </a:p>
          <a:p>
            <a:pPr marL="285750" lvl="0" indent="-184150" algn="l" rtl="0">
              <a:spcBef>
                <a:spcPts val="1000"/>
              </a:spcBef>
              <a:spcAft>
                <a:spcPts val="0"/>
              </a:spcAft>
              <a:buSzPts val="16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3E930-D922-CC61-1069-660815627CF2}"/>
              </a:ext>
            </a:extLst>
          </p:cNvPr>
          <p:cNvSpPr>
            <a:spLocks noGrp="1"/>
          </p:cNvSpPr>
          <p:nvPr>
            <p:ph type="title"/>
          </p:nvPr>
        </p:nvSpPr>
        <p:spPr>
          <a:xfrm>
            <a:off x="967740" y="696686"/>
            <a:ext cx="10058400" cy="757646"/>
          </a:xfrm>
        </p:spPr>
        <p:txBody>
          <a:bodyPr/>
          <a:lstStyle/>
          <a:p>
            <a:pPr algn="ctr"/>
            <a:r>
              <a:rPr lang="cs-CZ" dirty="0"/>
              <a:t>Příprava na příště</a:t>
            </a:r>
          </a:p>
        </p:txBody>
      </p:sp>
      <p:sp>
        <p:nvSpPr>
          <p:cNvPr id="3" name="Zástupný obsah 2">
            <a:extLst>
              <a:ext uri="{FF2B5EF4-FFF2-40B4-BE49-F238E27FC236}">
                <a16:creationId xmlns:a16="http://schemas.microsoft.com/office/drawing/2014/main" id="{F76E13C8-A0A7-18E7-B6E8-0F17156813E2}"/>
              </a:ext>
            </a:extLst>
          </p:cNvPr>
          <p:cNvSpPr>
            <a:spLocks noGrp="1"/>
          </p:cNvSpPr>
          <p:nvPr>
            <p:ph idx="1"/>
          </p:nvPr>
        </p:nvSpPr>
        <p:spPr>
          <a:xfrm>
            <a:off x="838200" y="1737361"/>
            <a:ext cx="10317480" cy="4543696"/>
          </a:xfrm>
        </p:spPr>
        <p:txBody>
          <a:bodyPr>
            <a:normAutofit fontScale="92500" lnSpcReduction="20000"/>
          </a:bodyPr>
          <a:lstStyle/>
          <a:p>
            <a:r>
              <a:rPr lang="cs-CZ" sz="3200" dirty="0"/>
              <a:t>Na příštím semináři se budeme věnovat kvalitativní analýze dat. </a:t>
            </a:r>
          </a:p>
          <a:p>
            <a:r>
              <a:rPr lang="cs-CZ" sz="3200" dirty="0"/>
              <a:t>Nabízím možnost zkusit realizovat rozhovor na vámi vybrané téma. </a:t>
            </a:r>
          </a:p>
          <a:p>
            <a:r>
              <a:rPr lang="cs-CZ" sz="3200" dirty="0"/>
              <a:t>Pokud si přinesete přepis vlastního rozhovoru na příští seminář a budete s ním pracovat na příštím semináři, tak jej můžete následně zahrnout do závěrečného portfoliového úkolu. Jinými slovy si budete kvalitativní analýzu trénovat už na vlastních datech. Pokud následně pořídíte dva další rozhovory, máte úkol hotov.</a:t>
            </a:r>
          </a:p>
          <a:p>
            <a:r>
              <a:rPr lang="cs-CZ" sz="3200" dirty="0"/>
              <a:t>Pokud vlastní rozhovor nezrealizujete, budete na příštím semináři pracovat se cvičnými daty. </a:t>
            </a:r>
          </a:p>
        </p:txBody>
      </p:sp>
    </p:spTree>
    <p:extLst>
      <p:ext uri="{BB962C8B-B14F-4D97-AF65-F5344CB8AC3E}">
        <p14:creationId xmlns:p14="http://schemas.microsoft.com/office/powerpoint/2010/main" val="403029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7C08A-CAA8-8F78-17A8-AFD2557E388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9A2C5A3-B5BD-ABA6-6D03-C8F19EAE827A}"/>
              </a:ext>
            </a:extLst>
          </p:cNvPr>
          <p:cNvSpPr>
            <a:spLocks noGrp="1"/>
          </p:cNvSpPr>
          <p:nvPr>
            <p:ph idx="1"/>
          </p:nvPr>
        </p:nvSpPr>
        <p:spPr/>
        <p:txBody>
          <a:bodyPr>
            <a:normAutofit/>
          </a:bodyPr>
          <a:lstStyle/>
          <a:p>
            <a:pPr algn="ctr"/>
            <a:endParaRPr lang="cs-CZ" sz="3600" dirty="0"/>
          </a:p>
          <a:p>
            <a:pPr algn="ctr"/>
            <a:r>
              <a:rPr lang="cs-CZ" sz="3600" dirty="0"/>
              <a:t>Docházka</a:t>
            </a:r>
          </a:p>
          <a:p>
            <a:pPr algn="ctr"/>
            <a:endParaRPr lang="cs-CZ" sz="3600" dirty="0"/>
          </a:p>
          <a:p>
            <a:pPr algn="ctr"/>
            <a:r>
              <a:rPr lang="cs-CZ" sz="3600" dirty="0"/>
              <a:t>Děkuji za pozornost</a:t>
            </a:r>
            <a:r>
              <a:rPr lang="cs-CZ" sz="3600" dirty="0">
                <a:sym typeface="Wingdings" panose="05000000000000000000" pitchFamily="2" charset="2"/>
              </a:rPr>
              <a:t></a:t>
            </a:r>
            <a:endParaRPr lang="cs-CZ" sz="3600" dirty="0"/>
          </a:p>
        </p:txBody>
      </p:sp>
    </p:spTree>
    <p:extLst>
      <p:ext uri="{BB962C8B-B14F-4D97-AF65-F5344CB8AC3E}">
        <p14:creationId xmlns:p14="http://schemas.microsoft.com/office/powerpoint/2010/main" val="418392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sp>
        <p:nvSpPr>
          <p:cNvPr id="152" name="Rectangle 15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54" name="Rectangle 15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156" name="Straight Connector 15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8" name="Rectangle 15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0" name="Rectangle 15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p2"/>
          <p:cNvSpPr txBox="1">
            <a:spLocks noGrp="1"/>
          </p:cNvSpPr>
          <p:nvPr>
            <p:ph type="ctrTitle"/>
          </p:nvPr>
        </p:nvSpPr>
        <p:spPr>
          <a:xfrm>
            <a:off x="5181601" y="634946"/>
            <a:ext cx="6368142" cy="1450757"/>
          </a:xfrm>
          <a:prstGeom prst="rect">
            <a:avLst/>
          </a:prstGeom>
        </p:spPr>
        <p:txBody>
          <a:bodyPr spcFirstLastPara="1" vert="horz" lIns="91440" tIns="45720" rIns="91440" bIns="45720" rtlCol="0" anchor="b" anchorCtr="0">
            <a:normAutofit/>
          </a:bodyPr>
          <a:lstStyle/>
          <a:p>
            <a:pPr lvl="0" indent="0">
              <a:spcAft>
                <a:spcPts val="0"/>
              </a:spcAft>
              <a:buClr>
                <a:schemeClr val="lt1"/>
              </a:buClr>
              <a:buSzPts val="4800"/>
            </a:pPr>
            <a:r>
              <a:rPr lang="en-US" sz="4800" b="1" kern="1200" spc="-50" baseline="0" dirty="0">
                <a:solidFill>
                  <a:schemeClr val="tx1">
                    <a:lumMod val="75000"/>
                    <a:lumOff val="25000"/>
                  </a:schemeClr>
                </a:solidFill>
                <a:latin typeface="+mj-lt"/>
                <a:ea typeface="+mj-ea"/>
                <a:cs typeface="+mj-cs"/>
              </a:rPr>
              <a:t>REŠERŠE</a:t>
            </a:r>
          </a:p>
        </p:txBody>
      </p:sp>
      <p:pic>
        <p:nvPicPr>
          <p:cNvPr id="148" name="Picture 147" descr="Abstraktní pozadí">
            <a:extLst>
              <a:ext uri="{FF2B5EF4-FFF2-40B4-BE49-F238E27FC236}">
                <a16:creationId xmlns:a16="http://schemas.microsoft.com/office/drawing/2014/main" id="{A6F0B1E6-BE76-737F-3571-978E5D31278B}"/>
              </a:ext>
            </a:extLst>
          </p:cNvPr>
          <p:cNvPicPr>
            <a:picLocks noChangeAspect="1"/>
          </p:cNvPicPr>
          <p:nvPr/>
        </p:nvPicPr>
        <p:blipFill rotWithShape="1">
          <a:blip r:embed="rId3"/>
          <a:srcRect l="49452" r="9901" b="2"/>
          <a:stretch/>
        </p:blipFill>
        <p:spPr>
          <a:xfrm>
            <a:off x="20" y="-12128"/>
            <a:ext cx="4654276" cy="6870127"/>
          </a:xfrm>
          <a:prstGeom prst="rect">
            <a:avLst/>
          </a:prstGeom>
        </p:spPr>
      </p:pic>
      <p:cxnSp>
        <p:nvCxnSpPr>
          <p:cNvPr id="162" name="Straight Connector 16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6" name="Google Shape;146;p2"/>
          <p:cNvSpPr txBox="1">
            <a:spLocks noGrp="1"/>
          </p:cNvSpPr>
          <p:nvPr>
            <p:ph type="subTitle" idx="1"/>
          </p:nvPr>
        </p:nvSpPr>
        <p:spPr>
          <a:xfrm>
            <a:off x="5090161" y="2598138"/>
            <a:ext cx="6368142" cy="3670180"/>
          </a:xfrm>
          <a:prstGeom prst="rect">
            <a:avLst/>
          </a:prstGeom>
        </p:spPr>
        <p:txBody>
          <a:bodyPr spcFirstLastPara="1" vert="horz" lIns="0" tIns="45720" rIns="0" bIns="45720" rtlCol="0" anchorCtr="0">
            <a:normAutofit fontScale="85000" lnSpcReduction="10000"/>
          </a:bodyPr>
          <a:lstStyle/>
          <a:p>
            <a:pPr marL="342900" lvl="0" indent="-342900" algn="ctr">
              <a:spcBef>
                <a:spcPts val="0"/>
              </a:spcBef>
              <a:spcAft>
                <a:spcPts val="0"/>
              </a:spcAft>
              <a:buSzPts val="2240"/>
              <a:buFont typeface="Calibri" panose="020F0502020204030204" pitchFamily="34" charset="0"/>
              <a:buChar char="•"/>
            </a:pPr>
            <a:r>
              <a:rPr lang="en-US" sz="2800" dirty="0">
                <a:solidFill>
                  <a:schemeClr val="tx1">
                    <a:lumMod val="75000"/>
                    <a:lumOff val="25000"/>
                  </a:schemeClr>
                </a:solidFill>
                <a:latin typeface="+mn-lt"/>
              </a:rPr>
              <a:t>Podařilo se vám najít </a:t>
            </a:r>
            <a:r>
              <a:rPr lang="en-US" sz="2800" dirty="0" err="1">
                <a:solidFill>
                  <a:schemeClr val="tx1">
                    <a:lumMod val="75000"/>
                    <a:lumOff val="25000"/>
                  </a:schemeClr>
                </a:solidFill>
                <a:latin typeface="+mn-lt"/>
              </a:rPr>
              <a:t>relevantní</a:t>
            </a:r>
            <a:r>
              <a:rPr lang="en-US" sz="2800" dirty="0">
                <a:solidFill>
                  <a:schemeClr val="tx1">
                    <a:lumMod val="75000"/>
                    <a:lumOff val="25000"/>
                  </a:schemeClr>
                </a:solidFill>
                <a:latin typeface="+mn-lt"/>
              </a:rPr>
              <a:t> </a:t>
            </a:r>
            <a:r>
              <a:rPr lang="en-US" sz="2800" dirty="0" err="1">
                <a:solidFill>
                  <a:schemeClr val="tx1">
                    <a:lumMod val="75000"/>
                    <a:lumOff val="25000"/>
                  </a:schemeClr>
                </a:solidFill>
                <a:latin typeface="+mn-lt"/>
              </a:rPr>
              <a:t>studi</a:t>
            </a:r>
            <a:r>
              <a:rPr lang="cs-CZ" sz="2800" dirty="0">
                <a:solidFill>
                  <a:schemeClr val="tx1">
                    <a:lumMod val="75000"/>
                    <a:lumOff val="25000"/>
                  </a:schemeClr>
                </a:solidFill>
                <a:latin typeface="+mn-lt"/>
              </a:rPr>
              <a:t>e</a:t>
            </a:r>
            <a:r>
              <a:rPr lang="en-US" sz="2800" dirty="0">
                <a:solidFill>
                  <a:schemeClr val="tx1">
                    <a:lumMod val="75000"/>
                    <a:lumOff val="25000"/>
                  </a:schemeClr>
                </a:solidFill>
                <a:latin typeface="+mn-lt"/>
              </a:rPr>
              <a:t> k </a:t>
            </a:r>
            <a:r>
              <a:rPr lang="en-US" sz="2800" dirty="0" err="1">
                <a:solidFill>
                  <a:schemeClr val="tx1">
                    <a:lumMod val="75000"/>
                    <a:lumOff val="25000"/>
                  </a:schemeClr>
                </a:solidFill>
                <a:latin typeface="+mn-lt"/>
              </a:rPr>
              <a:t>vašemu</a:t>
            </a:r>
            <a:r>
              <a:rPr lang="en-US" sz="2800" dirty="0">
                <a:solidFill>
                  <a:schemeClr val="tx1">
                    <a:lumMod val="75000"/>
                    <a:lumOff val="25000"/>
                  </a:schemeClr>
                </a:solidFill>
                <a:latin typeface="+mn-lt"/>
              </a:rPr>
              <a:t> </a:t>
            </a:r>
            <a:r>
              <a:rPr lang="en-US" sz="2800" dirty="0" err="1">
                <a:solidFill>
                  <a:schemeClr val="tx1">
                    <a:lumMod val="75000"/>
                    <a:lumOff val="25000"/>
                  </a:schemeClr>
                </a:solidFill>
                <a:latin typeface="+mn-lt"/>
              </a:rPr>
              <a:t>tématu</a:t>
            </a:r>
            <a:r>
              <a:rPr lang="cs-CZ" sz="2800" dirty="0">
                <a:solidFill>
                  <a:schemeClr val="tx1">
                    <a:lumMod val="75000"/>
                    <a:lumOff val="25000"/>
                  </a:schemeClr>
                </a:solidFill>
                <a:latin typeface="+mn-lt"/>
              </a:rPr>
              <a:t>/výzkumné otázce</a:t>
            </a:r>
            <a:r>
              <a:rPr lang="en-US" sz="2800" dirty="0">
                <a:solidFill>
                  <a:schemeClr val="tx1">
                    <a:lumMod val="75000"/>
                    <a:lumOff val="25000"/>
                  </a:schemeClr>
                </a:solidFill>
                <a:latin typeface="+mn-lt"/>
              </a:rPr>
              <a:t>?</a:t>
            </a:r>
            <a:br>
              <a:rPr lang="en-US" sz="2800" dirty="0">
                <a:solidFill>
                  <a:schemeClr val="tx1">
                    <a:lumMod val="75000"/>
                    <a:lumOff val="25000"/>
                  </a:schemeClr>
                </a:solidFill>
                <a:latin typeface="+mn-lt"/>
              </a:rPr>
            </a:br>
            <a:endParaRPr lang="en-US" sz="2800" dirty="0">
              <a:solidFill>
                <a:schemeClr val="tx1">
                  <a:lumMod val="75000"/>
                  <a:lumOff val="25000"/>
                </a:schemeClr>
              </a:solidFill>
              <a:latin typeface="+mn-lt"/>
            </a:endParaRPr>
          </a:p>
          <a:p>
            <a:pPr marL="342900" lvl="0" indent="-342900" algn="ctr">
              <a:spcBef>
                <a:spcPts val="1160"/>
              </a:spcBef>
              <a:spcAft>
                <a:spcPts val="0"/>
              </a:spcAft>
              <a:buSzPts val="2240"/>
              <a:buFont typeface="Calibri" panose="020F0502020204030204" pitchFamily="34" charset="0"/>
              <a:buChar char="•"/>
            </a:pPr>
            <a:r>
              <a:rPr lang="en-US" sz="2800" dirty="0" err="1">
                <a:solidFill>
                  <a:schemeClr val="tx1">
                    <a:lumMod val="75000"/>
                    <a:lumOff val="25000"/>
                  </a:schemeClr>
                </a:solidFill>
                <a:latin typeface="+mn-lt"/>
              </a:rPr>
              <a:t>přes</a:t>
            </a:r>
            <a:r>
              <a:rPr lang="en-US" sz="2800" dirty="0">
                <a:solidFill>
                  <a:schemeClr val="tx1">
                    <a:lumMod val="75000"/>
                    <a:lumOff val="25000"/>
                  </a:schemeClr>
                </a:solidFill>
                <a:latin typeface="+mn-lt"/>
              </a:rPr>
              <a:t> </a:t>
            </a:r>
            <a:r>
              <a:rPr lang="cs-CZ" sz="2800" dirty="0">
                <a:solidFill>
                  <a:schemeClr val="tx1">
                    <a:lumMod val="75000"/>
                    <a:lumOff val="25000"/>
                  </a:schemeClr>
                </a:solidFill>
                <a:latin typeface="+mn-lt"/>
              </a:rPr>
              <a:t>jaký vyhledávač/databázi/nástroj </a:t>
            </a:r>
            <a:r>
              <a:rPr lang="cs-CZ" sz="2800" dirty="0" err="1">
                <a:solidFill>
                  <a:schemeClr val="tx1">
                    <a:lumMod val="75000"/>
                    <a:lumOff val="25000"/>
                  </a:schemeClr>
                </a:solidFill>
                <a:latin typeface="+mn-lt"/>
              </a:rPr>
              <a:t>ai</a:t>
            </a:r>
            <a:r>
              <a:rPr lang="en-US" sz="2800" dirty="0">
                <a:solidFill>
                  <a:schemeClr val="tx1">
                    <a:lumMod val="75000"/>
                    <a:lumOff val="25000"/>
                  </a:schemeClr>
                </a:solidFill>
                <a:latin typeface="+mn-lt"/>
              </a:rPr>
              <a:t> jste studii nakonec našli?</a:t>
            </a:r>
            <a:br>
              <a:rPr lang="en-US" sz="2800" dirty="0">
                <a:solidFill>
                  <a:schemeClr val="tx1">
                    <a:lumMod val="75000"/>
                    <a:lumOff val="25000"/>
                  </a:schemeClr>
                </a:solidFill>
                <a:latin typeface="+mn-lt"/>
              </a:rPr>
            </a:br>
            <a:endParaRPr lang="en-US" sz="2800" dirty="0">
              <a:solidFill>
                <a:schemeClr val="tx1">
                  <a:lumMod val="75000"/>
                  <a:lumOff val="25000"/>
                </a:schemeClr>
              </a:solidFill>
              <a:latin typeface="+mn-lt"/>
            </a:endParaRPr>
          </a:p>
          <a:p>
            <a:pPr marL="342900" lvl="0" indent="-342900" algn="ctr">
              <a:spcBef>
                <a:spcPts val="1160"/>
              </a:spcBef>
              <a:spcAft>
                <a:spcPts val="0"/>
              </a:spcAft>
              <a:buSzPts val="2240"/>
              <a:buFont typeface="Calibri" panose="020F0502020204030204" pitchFamily="34" charset="0"/>
              <a:buChar char="•"/>
            </a:pPr>
            <a:r>
              <a:rPr lang="en-US" sz="2800" dirty="0">
                <a:solidFill>
                  <a:schemeClr val="tx1">
                    <a:lumMod val="75000"/>
                    <a:lumOff val="25000"/>
                  </a:schemeClr>
                </a:solidFill>
                <a:latin typeface="+mn-lt"/>
              </a:rPr>
              <a:t>Podařilo se vám najít všechny </a:t>
            </a:r>
            <a:r>
              <a:rPr lang="en-US" sz="2800" dirty="0" err="1">
                <a:solidFill>
                  <a:schemeClr val="tx1">
                    <a:lumMod val="75000"/>
                    <a:lumOff val="25000"/>
                  </a:schemeClr>
                </a:solidFill>
                <a:latin typeface="+mn-lt"/>
              </a:rPr>
              <a:t>požadované</a:t>
            </a:r>
            <a:r>
              <a:rPr lang="en-US" sz="2800" dirty="0">
                <a:solidFill>
                  <a:schemeClr val="tx1">
                    <a:lumMod val="75000"/>
                    <a:lumOff val="25000"/>
                  </a:schemeClr>
                </a:solidFill>
                <a:latin typeface="+mn-lt"/>
              </a:rPr>
              <a:t> </a:t>
            </a:r>
            <a:r>
              <a:rPr lang="en-US" sz="2800" dirty="0" err="1">
                <a:solidFill>
                  <a:schemeClr val="tx1">
                    <a:lumMod val="75000"/>
                    <a:lumOff val="25000"/>
                  </a:schemeClr>
                </a:solidFill>
                <a:latin typeface="+mn-lt"/>
              </a:rPr>
              <a:t>informace</a:t>
            </a:r>
            <a:r>
              <a:rPr lang="cs-CZ" sz="2800" dirty="0">
                <a:solidFill>
                  <a:schemeClr val="tx1">
                    <a:lumMod val="75000"/>
                    <a:lumOff val="25000"/>
                  </a:schemeClr>
                </a:solidFill>
                <a:latin typeface="+mn-lt"/>
              </a:rPr>
              <a:t> do rešeršní tabulky</a:t>
            </a:r>
            <a:r>
              <a:rPr lang="en-US" sz="2800" dirty="0">
                <a:solidFill>
                  <a:schemeClr val="tx1">
                    <a:lumMod val="75000"/>
                    <a:lumOff val="25000"/>
                  </a:schemeClr>
                </a:solidFill>
                <a:latin typeface="+mn-lt"/>
              </a:rPr>
              <a:t>? Pokud ne, tak proč?</a:t>
            </a:r>
          </a:p>
          <a:p>
            <a:pPr marL="342900" lvl="0" indent="-236220">
              <a:spcBef>
                <a:spcPts val="1020"/>
              </a:spcBef>
              <a:spcAft>
                <a:spcPts val="0"/>
              </a:spcAft>
              <a:buSzPts val="1680"/>
              <a:buFont typeface="Calibri" panose="020F0502020204030204" pitchFamily="34" charset="0"/>
              <a:buNone/>
            </a:pPr>
            <a:endParaRPr lang="en-US" b="1" dirty="0">
              <a:solidFill>
                <a:schemeClr val="tx1">
                  <a:lumMod val="75000"/>
                  <a:lumOff val="25000"/>
                </a:schemeClr>
              </a:solidFill>
              <a:latin typeface="+mn-lt"/>
            </a:endParaRPr>
          </a:p>
          <a:p>
            <a:pPr marL="342900" lvl="0" indent="-236220">
              <a:spcBef>
                <a:spcPts val="1020"/>
              </a:spcBef>
              <a:spcAft>
                <a:spcPts val="0"/>
              </a:spcAft>
              <a:buSzPts val="1680"/>
              <a:buFont typeface="Calibri" panose="020F0502020204030204" pitchFamily="34" charset="0"/>
              <a:buNone/>
            </a:pPr>
            <a:endParaRPr lang="en-US" b="1" dirty="0">
              <a:solidFill>
                <a:schemeClr val="tx1">
                  <a:lumMod val="75000"/>
                  <a:lumOff val="25000"/>
                </a:schemeClr>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684212" y="209972"/>
            <a:ext cx="8534400" cy="150706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3600"/>
              <a:buFont typeface="Century Gothic"/>
              <a:buNone/>
            </a:pPr>
            <a:r>
              <a:rPr lang="cs-CZ" b="1" dirty="0"/>
              <a:t>AKTIVITA I: </a:t>
            </a:r>
            <a:r>
              <a:rPr lang="cs-CZ"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VYMĚŇTE SI VE DVOJICÍCH</a:t>
            </a:r>
            <a:r>
              <a:rPr lang="cs-CZ" b="1" dirty="0"/>
              <a:t> REŠERŠNÍ TABULKY A ZKONTROLUJTE</a:t>
            </a:r>
            <a:r>
              <a:rPr lang="cs-CZ" dirty="0"/>
              <a:t>:</a:t>
            </a:r>
            <a:endParaRPr dirty="0"/>
          </a:p>
        </p:txBody>
      </p:sp>
      <p:sp>
        <p:nvSpPr>
          <p:cNvPr id="152" name="Google Shape;152;p3"/>
          <p:cNvSpPr txBox="1">
            <a:spLocks noGrp="1"/>
          </p:cNvSpPr>
          <p:nvPr>
            <p:ph idx="1"/>
          </p:nvPr>
        </p:nvSpPr>
        <p:spPr>
          <a:xfrm>
            <a:off x="522514" y="1746792"/>
            <a:ext cx="8696098" cy="5358676"/>
          </a:xfrm>
          <a:prstGeom prst="rect">
            <a:avLst/>
          </a:prstGeom>
          <a:noFill/>
          <a:ln>
            <a:noFill/>
          </a:ln>
        </p:spPr>
        <p:txBody>
          <a:bodyPr spcFirstLastPara="1" wrap="square" lIns="91425" tIns="45700" rIns="91425" bIns="45700" anchor="ctr" anchorCtr="0">
            <a:normAutofit/>
          </a:bodyPr>
          <a:lstStyle/>
          <a:p>
            <a:pPr marL="285750" lvl="0" indent="-285750" algn="l" rtl="0">
              <a:spcBef>
                <a:spcPts val="1160"/>
              </a:spcBef>
              <a:spcAft>
                <a:spcPts val="0"/>
              </a:spcAft>
              <a:buSzPts val="2240"/>
              <a:buChar char="▶"/>
            </a:pPr>
            <a:r>
              <a:rPr lang="cs-CZ" sz="3200" dirty="0"/>
              <a:t>Úplnost informací – chybí něco? Proč?</a:t>
            </a:r>
          </a:p>
          <a:p>
            <a:pPr marL="285750" lvl="0" indent="-285750" algn="l" rtl="0">
              <a:spcBef>
                <a:spcPts val="1160"/>
              </a:spcBef>
              <a:spcAft>
                <a:spcPts val="0"/>
              </a:spcAft>
              <a:buSzPts val="2240"/>
              <a:buChar char="▶"/>
            </a:pPr>
            <a:endParaRPr lang="cs-CZ" sz="3200" dirty="0"/>
          </a:p>
          <a:p>
            <a:pPr marL="285750" lvl="0" indent="-285750" algn="l" rtl="0">
              <a:spcBef>
                <a:spcPts val="1160"/>
              </a:spcBef>
              <a:spcAft>
                <a:spcPts val="0"/>
              </a:spcAft>
              <a:buSzPts val="2240"/>
              <a:buChar char="▶"/>
            </a:pPr>
            <a:r>
              <a:rPr lang="cs-CZ" sz="3200" dirty="0"/>
              <a:t>Formulaci výzkumného cíle/otázky</a:t>
            </a:r>
            <a:endParaRPr sz="2400" dirty="0"/>
          </a:p>
          <a:p>
            <a:pPr marL="285750" lvl="0" indent="-143510" algn="l" rtl="0">
              <a:spcBef>
                <a:spcPts val="1160"/>
              </a:spcBef>
              <a:spcAft>
                <a:spcPts val="0"/>
              </a:spcAft>
              <a:buSzPts val="2240"/>
              <a:buNone/>
            </a:pPr>
            <a:endParaRPr sz="3200" dirty="0"/>
          </a:p>
          <a:p>
            <a:pPr marL="285750" lvl="0" indent="-285750" algn="l" rtl="0">
              <a:spcBef>
                <a:spcPts val="1160"/>
              </a:spcBef>
              <a:spcAft>
                <a:spcPts val="0"/>
              </a:spcAft>
              <a:buSzPts val="2240"/>
              <a:buChar char="▶"/>
            </a:pPr>
            <a:r>
              <a:rPr lang="cs-CZ" sz="3200" dirty="0"/>
              <a:t>Byl vzorek jasně popsán?</a:t>
            </a:r>
            <a:endParaRPr sz="2400" dirty="0"/>
          </a:p>
          <a:p>
            <a:pPr marL="285750" lvl="0" indent="-143510" algn="l" rtl="0">
              <a:spcBef>
                <a:spcPts val="1160"/>
              </a:spcBef>
              <a:spcAft>
                <a:spcPts val="0"/>
              </a:spcAft>
              <a:buSzPts val="2240"/>
              <a:buNone/>
            </a:pPr>
            <a:endParaRPr sz="3200" dirty="0"/>
          </a:p>
          <a:p>
            <a:pPr marL="285750" lvl="0" indent="-285750" algn="l" rtl="0">
              <a:spcBef>
                <a:spcPts val="1160"/>
              </a:spcBef>
              <a:spcAft>
                <a:spcPts val="0"/>
              </a:spcAft>
              <a:buSzPts val="2240"/>
              <a:buChar char="▶"/>
            </a:pPr>
            <a:r>
              <a:rPr lang="cs-CZ" sz="3200" dirty="0"/>
              <a:t>Jaké jsou použité metody sběru dat (jde skutečně o metody)?</a:t>
            </a:r>
            <a:endParaRPr sz="2400" dirty="0"/>
          </a:p>
          <a:p>
            <a:pPr marL="285750" lvl="0" indent="-143510" algn="l" rtl="0">
              <a:spcBef>
                <a:spcPts val="1160"/>
              </a:spcBef>
              <a:spcAft>
                <a:spcPts val="0"/>
              </a:spcAft>
              <a:buSzPts val="2240"/>
              <a:buNone/>
            </a:pPr>
            <a:endParaRPr sz="3200" b="1" dirty="0"/>
          </a:p>
          <a:p>
            <a:pPr marL="285750" lvl="0" indent="-184150" algn="l" rtl="0">
              <a:spcBef>
                <a:spcPts val="1000"/>
              </a:spcBef>
              <a:spcAft>
                <a:spcPts val="0"/>
              </a:spcAft>
              <a:buSzPts val="1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1027112" y="162982"/>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cs-CZ"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CITOVÁNÍ PODLE APY</a:t>
            </a:r>
            <a:endParaRPr b="1" dirty="0"/>
          </a:p>
        </p:txBody>
      </p:sp>
      <p:sp>
        <p:nvSpPr>
          <p:cNvPr id="158" name="Google Shape;158;p4"/>
          <p:cNvSpPr txBox="1">
            <a:spLocks noGrp="1"/>
          </p:cNvSpPr>
          <p:nvPr>
            <p:ph idx="1"/>
          </p:nvPr>
        </p:nvSpPr>
        <p:spPr>
          <a:xfrm>
            <a:off x="1230086" y="2111829"/>
            <a:ext cx="8422594" cy="3986742"/>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spcBef>
                <a:spcPts val="0"/>
              </a:spcBef>
              <a:spcAft>
                <a:spcPts val="0"/>
              </a:spcAft>
              <a:buSzPts val="2880"/>
              <a:buNone/>
            </a:pPr>
            <a:r>
              <a:rPr lang="cs-CZ" sz="3200" b="1" dirty="0"/>
              <a:t>Jednotná citační norma podle </a:t>
            </a:r>
            <a:r>
              <a:rPr lang="cs-CZ" sz="3200" b="1" dirty="0" err="1"/>
              <a:t>American</a:t>
            </a:r>
            <a:r>
              <a:rPr lang="cs-CZ" sz="3200" b="1" dirty="0"/>
              <a:t> </a:t>
            </a:r>
            <a:r>
              <a:rPr lang="cs-CZ" sz="3200" b="1" dirty="0" err="1"/>
              <a:t>Psychological</a:t>
            </a:r>
            <a:r>
              <a:rPr lang="cs-CZ" sz="3200" b="1" dirty="0"/>
              <a:t> </a:t>
            </a:r>
            <a:r>
              <a:rPr lang="cs-CZ" sz="3200" b="1" dirty="0" err="1"/>
              <a:t>Association</a:t>
            </a:r>
            <a:r>
              <a:rPr lang="cs-CZ" sz="3200" b="1" dirty="0"/>
              <a:t> (APA)</a:t>
            </a:r>
          </a:p>
          <a:p>
            <a:pPr marL="0" lvl="0" indent="0" algn="l" rtl="0">
              <a:spcBef>
                <a:spcPts val="0"/>
              </a:spcBef>
              <a:spcAft>
                <a:spcPts val="0"/>
              </a:spcAft>
              <a:buSzPts val="2880"/>
              <a:buNone/>
            </a:pPr>
            <a:endParaRPr sz="1800" b="1" dirty="0"/>
          </a:p>
          <a:p>
            <a:pPr marL="285750" indent="-102870">
              <a:spcBef>
                <a:spcPts val="1320"/>
              </a:spcBef>
              <a:spcAft>
                <a:spcPts val="0"/>
              </a:spcAft>
              <a:buSzPts val="2880"/>
              <a:buNone/>
            </a:pPr>
            <a:r>
              <a:rPr lang="cs-CZ" sz="2800" dirty="0"/>
              <a:t>Manuál závěrečných prací na webu Katedry pedagogiky</a:t>
            </a:r>
          </a:p>
          <a:p>
            <a:pPr marL="640080" indent="-457200">
              <a:spcBef>
                <a:spcPts val="1320"/>
              </a:spcBef>
              <a:spcAft>
                <a:spcPts val="0"/>
              </a:spcAft>
              <a:buSzPts val="2880"/>
            </a:pPr>
            <a:r>
              <a:rPr lang="cs-CZ" sz="2800" dirty="0"/>
              <a:t>https://www.ped.muni.cz/pedagogika/wp-content/uploads/2022/06/szp_KPed_prilohy_rev_cerven2022.pdf</a:t>
            </a:r>
          </a:p>
          <a:p>
            <a:pPr marL="285750" lvl="0" indent="-102870" algn="l" rtl="0">
              <a:spcBef>
                <a:spcPts val="1320"/>
              </a:spcBef>
              <a:spcAft>
                <a:spcPts val="0"/>
              </a:spcAft>
              <a:buSzPts val="2880"/>
              <a:buNone/>
            </a:pPr>
            <a:r>
              <a:rPr lang="cs-CZ" sz="2800" dirty="0">
                <a:hlinkClick r:id="rId3">
                  <a:extLst>
                    <a:ext uri="{A12FA001-AC4F-418D-AE19-62706E023703}">
                      <ahyp:hlinkClr xmlns:ahyp="http://schemas.microsoft.com/office/drawing/2018/hyperlinkcolor" val="tx"/>
                    </a:ext>
                  </a:extLst>
                </a:hlinkClick>
              </a:rPr>
              <a:t>https://is.muni.cz/do/sukb/kuk/materialy/cze/citace/pages/APA_article.html</a:t>
            </a:r>
            <a:endParaRPr lang="cs-CZ" sz="2800" dirty="0"/>
          </a:p>
          <a:p>
            <a:pPr marL="285750" lvl="0" indent="-102870" algn="l" rtl="0">
              <a:spcBef>
                <a:spcPts val="1320"/>
              </a:spcBef>
              <a:spcAft>
                <a:spcPts val="0"/>
              </a:spcAft>
              <a:buSzPts val="2880"/>
              <a:buNone/>
            </a:pPr>
            <a:r>
              <a:rPr lang="cs-CZ" sz="2800" dirty="0"/>
              <a:t>Odkaz v interaktivní osnově k 1. semináři</a:t>
            </a:r>
          </a:p>
          <a:p>
            <a:pPr marL="640080" indent="-457200">
              <a:spcBef>
                <a:spcPts val="1320"/>
              </a:spcBef>
              <a:spcAft>
                <a:spcPts val="0"/>
              </a:spcAft>
              <a:buSzPts val="2880"/>
            </a:pPr>
            <a:r>
              <a:rPr lang="cs-CZ" sz="2800" dirty="0"/>
              <a:t>https://pedagogika.phil.muni.cz/studium/citacni-norma-apa</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CC6A8EF-E6EE-F76E-2979-69EC4B235AE0}"/>
              </a:ext>
            </a:extLst>
          </p:cNvPr>
          <p:cNvSpPr>
            <a:spLocks noGrp="1"/>
          </p:cNvSpPr>
          <p:nvPr>
            <p:ph type="title"/>
          </p:nvPr>
        </p:nvSpPr>
        <p:spPr>
          <a:xfrm>
            <a:off x="5181601" y="634946"/>
            <a:ext cx="6368142" cy="1450757"/>
          </a:xfrm>
        </p:spPr>
        <p:txBody>
          <a:bodyPr>
            <a:normAutofit/>
          </a:bodyPr>
          <a:lstStyle/>
          <a:p>
            <a:r>
              <a:rPr lang="cs-CZ" sz="5400" dirty="0"/>
              <a:t>Aktivita II</a:t>
            </a:r>
          </a:p>
        </p:txBody>
      </p:sp>
      <p:pic>
        <p:nvPicPr>
          <p:cNvPr id="5" name="Picture 4" descr="Nástěnka v učebně s nálepkami vyznačujícími pokroky">
            <a:extLst>
              <a:ext uri="{FF2B5EF4-FFF2-40B4-BE49-F238E27FC236}">
                <a16:creationId xmlns:a16="http://schemas.microsoft.com/office/drawing/2014/main" id="{94DFDFC9-5D4F-3F31-FA6C-CDAE4D24C0FA}"/>
              </a:ext>
            </a:extLst>
          </p:cNvPr>
          <p:cNvPicPr>
            <a:picLocks noChangeAspect="1"/>
          </p:cNvPicPr>
          <p:nvPr/>
        </p:nvPicPr>
        <p:blipFill rotWithShape="1">
          <a:blip r:embed="rId2"/>
          <a:srcRect l="43916" r="5273"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F696D60-49A1-6AD1-0612-9826E1389C29}"/>
              </a:ext>
            </a:extLst>
          </p:cNvPr>
          <p:cNvSpPr>
            <a:spLocks noGrp="1"/>
          </p:cNvSpPr>
          <p:nvPr>
            <p:ph idx="1"/>
          </p:nvPr>
        </p:nvSpPr>
        <p:spPr>
          <a:xfrm>
            <a:off x="5181601" y="2198914"/>
            <a:ext cx="6368142" cy="3670180"/>
          </a:xfrm>
        </p:spPr>
        <p:txBody>
          <a:bodyPr>
            <a:normAutofit/>
          </a:bodyPr>
          <a:lstStyle/>
          <a:p>
            <a:endParaRPr lang="cs-CZ" dirty="0"/>
          </a:p>
          <a:p>
            <a:endParaRPr lang="cs-CZ" sz="3600" dirty="0"/>
          </a:p>
          <a:p>
            <a:r>
              <a:rPr lang="cs-CZ" sz="3600" dirty="0"/>
              <a:t>DOPLŇTE DO REŠERŠNÍ TABULKY CITACI STUDIE/ODBORNÉHO ZDROJE V SOULADU S CITAČNÍ NORMOU APA</a:t>
            </a:r>
          </a:p>
        </p:txBody>
      </p:sp>
    </p:spTree>
    <p:extLst>
      <p:ext uri="{BB962C8B-B14F-4D97-AF65-F5344CB8AC3E}">
        <p14:creationId xmlns:p14="http://schemas.microsoft.com/office/powerpoint/2010/main" val="298100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63" name="Google Shape;163;p5"/>
          <p:cNvSpPr txBox="1">
            <a:spLocks noGrp="1"/>
          </p:cNvSpPr>
          <p:nvPr>
            <p:ph type="title"/>
          </p:nvPr>
        </p:nvSpPr>
        <p:spPr>
          <a:xfrm>
            <a:off x="492370" y="516835"/>
            <a:ext cx="3084844" cy="5772840"/>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lt1"/>
              </a:buClr>
              <a:buSzPts val="3600"/>
              <a:buFont typeface="Century Gothic"/>
              <a:buNone/>
            </a:pPr>
            <a:r>
              <a:rPr lang="cs-CZ" sz="3600" dirty="0">
                <a:solidFill>
                  <a:srgbClr val="FFFFFF"/>
                </a:solidFill>
              </a:rPr>
              <a:t>TÉMA</a:t>
            </a:r>
            <a:br>
              <a:rPr lang="cs-CZ" sz="3600" dirty="0">
                <a:solidFill>
                  <a:srgbClr val="FFFFFF"/>
                </a:solidFill>
              </a:rPr>
            </a:br>
            <a:br>
              <a:rPr lang="cs-CZ" sz="3600" dirty="0">
                <a:solidFill>
                  <a:srgbClr val="FFFFFF"/>
                </a:solidFill>
              </a:rPr>
            </a:br>
            <a:r>
              <a:rPr lang="cs-CZ" sz="3600" dirty="0">
                <a:solidFill>
                  <a:srgbClr val="FFFFFF"/>
                </a:solidFill>
              </a:rPr>
              <a:t>VÝZKUMNÁ OTÁZKA</a:t>
            </a:r>
            <a:br>
              <a:rPr lang="cs-CZ" sz="3600" dirty="0">
                <a:solidFill>
                  <a:srgbClr val="FFFFFF"/>
                </a:solidFill>
              </a:rPr>
            </a:br>
            <a:br>
              <a:rPr lang="cs-CZ" sz="3600" dirty="0">
                <a:solidFill>
                  <a:srgbClr val="FFFFFF"/>
                </a:solidFill>
              </a:rPr>
            </a:br>
            <a:r>
              <a:rPr lang="cs-CZ" sz="3600" dirty="0">
                <a:solidFill>
                  <a:srgbClr val="FFFFFF"/>
                </a:solidFill>
              </a:rPr>
              <a:t>(CÍL)</a:t>
            </a:r>
          </a:p>
        </p:txBody>
      </p:sp>
      <p:sp>
        <p:nvSpPr>
          <p:cNvPr id="174" name="Rectangle 17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66" name="Google Shape;164;p5">
            <a:extLst>
              <a:ext uri="{FF2B5EF4-FFF2-40B4-BE49-F238E27FC236}">
                <a16:creationId xmlns:a16="http://schemas.microsoft.com/office/drawing/2014/main" id="{3D72BE11-D737-271C-6100-2A33ABE06098}"/>
              </a:ext>
            </a:extLst>
          </p:cNvPr>
          <p:cNvGraphicFramePr>
            <a:graphicFrameLocks noGrp="1"/>
          </p:cNvGraphicFramePr>
          <p:nvPr>
            <p:ph idx="1"/>
            <p:extLst>
              <p:ext uri="{D42A27DB-BD31-4B8C-83A1-F6EECF244321}">
                <p14:modId xmlns:p14="http://schemas.microsoft.com/office/powerpoint/2010/main" val="95803184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1097280" y="286603"/>
            <a:ext cx="10058400"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600"/>
              <a:buFont typeface="Century Gothic"/>
              <a:buNone/>
            </a:pPr>
            <a:r>
              <a:rPr lang="cs-CZ"/>
              <a:t>VÝZKUMNÁ OTÁZKA VERSUS CÍL</a:t>
            </a:r>
          </a:p>
        </p:txBody>
      </p:sp>
      <p:sp>
        <p:nvSpPr>
          <p:cNvPr id="170" name="Google Shape;170;p6"/>
          <p:cNvSpPr txBox="1">
            <a:spLocks noGrp="1"/>
          </p:cNvSpPr>
          <p:nvPr>
            <p:ph idx="1"/>
          </p:nvPr>
        </p:nvSpPr>
        <p:spPr>
          <a:xfrm>
            <a:off x="683622" y="2084269"/>
            <a:ext cx="7611292" cy="4725663"/>
          </a:xfrm>
          <a:prstGeom prst="rect">
            <a:avLst/>
          </a:prstGeom>
        </p:spPr>
        <p:txBody>
          <a:bodyPr spcFirstLastPara="1" lIns="91425" tIns="45700" rIns="91425" bIns="45700" anchorCtr="0">
            <a:normAutofit/>
          </a:bodyPr>
          <a:lstStyle/>
          <a:p>
            <a:pPr marL="285750" lvl="0" indent="-285750" rtl="0">
              <a:spcBef>
                <a:spcPts val="0"/>
              </a:spcBef>
              <a:spcAft>
                <a:spcPts val="0"/>
              </a:spcAft>
              <a:buSzPct val="80000"/>
              <a:buChar char="▶"/>
            </a:pPr>
            <a:r>
              <a:rPr lang="cs-CZ" sz="2400" dirty="0"/>
              <a:t>Výzkumný cíl: Věnují se začínající učitelé více přípravě na vyučování než zkušenější učitelé?</a:t>
            </a:r>
          </a:p>
          <a:p>
            <a:pPr marL="285750" lvl="0" indent="-285750" rtl="0">
              <a:spcBef>
                <a:spcPts val="0"/>
              </a:spcBef>
              <a:spcAft>
                <a:spcPts val="0"/>
              </a:spcAft>
              <a:buSzPct val="80000"/>
              <a:buChar char="▶"/>
            </a:pPr>
            <a:endParaRPr lang="cs-CZ" sz="2400" dirty="0"/>
          </a:p>
          <a:p>
            <a:pPr marL="285750" lvl="0" indent="-285750" rtl="0">
              <a:spcBef>
                <a:spcPts val="0"/>
              </a:spcBef>
              <a:spcAft>
                <a:spcPts val="0"/>
              </a:spcAft>
              <a:buSzPct val="80000"/>
              <a:buChar char="▶"/>
            </a:pPr>
            <a:r>
              <a:rPr lang="cs-CZ" sz="2400" dirty="0"/>
              <a:t>Cílem této práce by mělo být zjištění, zda se na školách moc učitele vyskytuje. A to buďto moc pozitivní nebo negativní. Ve skrytu duše doufám, že pozitivní vliv na školách převáží vliv negativní. Avšak z mé dosavadní zkušenosti a z pročtených materiálů, které jsem výše uvedla, nyní už vím, že nevhodné chování učitele a jeho moc v negativním smyslu je ve školách častým jevem.</a:t>
            </a:r>
            <a:br>
              <a:rPr lang="cs-CZ" sz="2000" dirty="0"/>
            </a:br>
            <a:endParaRPr lang="en-US" sz="2000" dirty="0"/>
          </a:p>
          <a:p>
            <a:pPr marL="285750" lvl="0" indent="-172974" rtl="0">
              <a:spcBef>
                <a:spcPts val="1044"/>
              </a:spcBef>
              <a:spcAft>
                <a:spcPts val="0"/>
              </a:spcAft>
              <a:buSzPct val="80000"/>
              <a:buNone/>
            </a:pPr>
            <a:endParaRPr lang="cs-CZ" sz="2400" dirty="0"/>
          </a:p>
        </p:txBody>
      </p:sp>
      <p:pic>
        <p:nvPicPr>
          <p:cNvPr id="174" name="Graphic 173" descr="Trefa do černého">
            <a:extLst>
              <a:ext uri="{FF2B5EF4-FFF2-40B4-BE49-F238E27FC236}">
                <a16:creationId xmlns:a16="http://schemas.microsoft.com/office/drawing/2014/main" id="{61FE85F0-C88F-FECA-AAD2-6FD70E82A1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useBgFill="1">
        <p:nvSpPr>
          <p:cNvPr id="187" name="Rectangle 18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8" name="Rectangle 18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75" name="Google Shape;175;p7"/>
          <p:cNvSpPr txBox="1">
            <a:spLocks noGrp="1"/>
          </p:cNvSpPr>
          <p:nvPr>
            <p:ph type="title"/>
          </p:nvPr>
        </p:nvSpPr>
        <p:spPr>
          <a:xfrm>
            <a:off x="492370" y="605896"/>
            <a:ext cx="3084844" cy="564620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lt1"/>
              </a:buClr>
              <a:buSzPct val="100000"/>
              <a:buFont typeface="Century Gothic"/>
              <a:buNone/>
            </a:pPr>
            <a:r>
              <a:rPr lang="cs-CZ" sz="3600">
                <a:solidFill>
                  <a:srgbClr val="FFFFFF"/>
                </a:solidFill>
              </a:rPr>
              <a:t>STRUKTURA NÁVRHU PROJEKTU VÝZKUMU</a:t>
            </a:r>
          </a:p>
        </p:txBody>
      </p:sp>
      <p:sp>
        <p:nvSpPr>
          <p:cNvPr id="189" name="Rectangle 18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76" name="Google Shape;176;p7"/>
          <p:cNvSpPr txBox="1">
            <a:spLocks noGrp="1"/>
          </p:cNvSpPr>
          <p:nvPr>
            <p:ph idx="1"/>
          </p:nvPr>
        </p:nvSpPr>
        <p:spPr>
          <a:xfrm>
            <a:off x="4352980" y="402771"/>
            <a:ext cx="6627619" cy="6473296"/>
          </a:xfrm>
          <a:prstGeom prst="rect">
            <a:avLst/>
          </a:prstGeom>
        </p:spPr>
        <p:txBody>
          <a:bodyPr spcFirstLastPara="1" lIns="91425" tIns="45700" rIns="91425" bIns="45700" anchor="ctr" anchorCtr="0">
            <a:normAutofit/>
          </a:bodyPr>
          <a:lstStyle/>
          <a:p>
            <a:pPr marL="285750" lvl="0" indent="-285750" rtl="0">
              <a:spcBef>
                <a:spcPts val="0"/>
              </a:spcBef>
              <a:spcAft>
                <a:spcPts val="0"/>
              </a:spcAft>
              <a:buSzPts val="1600"/>
              <a:buFont typeface="Arial"/>
              <a:buChar char="•"/>
            </a:pPr>
            <a:r>
              <a:rPr lang="cs-CZ" sz="2400" b="1" i="0" u="none" strike="noStrike" dirty="0">
                <a:latin typeface="Trebuchet MS"/>
                <a:ea typeface="Trebuchet MS"/>
                <a:cs typeface="Trebuchet MS"/>
                <a:sym typeface="Trebuchet MS"/>
              </a:rPr>
              <a:t>TÉMA</a:t>
            </a:r>
            <a:endParaRPr lang="cs-CZ" sz="2400" b="1" i="0" u="none" strike="noStrike" dirty="0">
              <a:latin typeface="Noto Sans Symbols"/>
              <a:ea typeface="Noto Sans Symbols"/>
              <a:cs typeface="Noto Sans Symbols"/>
              <a:sym typeface="Noto Sans Symbols"/>
            </a:endParaRPr>
          </a:p>
          <a:p>
            <a:pPr marL="285750" lvl="0" indent="-285750" rtl="0">
              <a:spcBef>
                <a:spcPts val="1000"/>
              </a:spcBef>
              <a:spcAft>
                <a:spcPts val="0"/>
              </a:spcAft>
              <a:buSzPts val="1600"/>
              <a:buFont typeface="Arial"/>
              <a:buChar char="•"/>
            </a:pPr>
            <a:r>
              <a:rPr lang="cs-CZ" sz="2400" b="1" i="0" u="none" strike="noStrike" dirty="0">
                <a:latin typeface="Trebuchet MS"/>
                <a:ea typeface="Trebuchet MS"/>
                <a:cs typeface="Trebuchet MS"/>
                <a:sym typeface="Trebuchet MS"/>
              </a:rPr>
              <a:t>CÍL VÝZKUMU/VÝZKUMNÁ OTÁZKA</a:t>
            </a:r>
            <a:endParaRPr lang="cs-CZ" sz="2400" b="1" i="0" u="none" strike="noStrike" dirty="0">
              <a:latin typeface="Noto Sans Symbols"/>
              <a:ea typeface="Noto Sans Symbols"/>
              <a:cs typeface="Noto Sans Symbols"/>
              <a:sym typeface="Noto Sans Symbols"/>
            </a:endParaRPr>
          </a:p>
          <a:p>
            <a:pPr marL="285750" lvl="0" indent="-285750" rtl="0">
              <a:spcBef>
                <a:spcPts val="1000"/>
              </a:spcBef>
              <a:spcAft>
                <a:spcPts val="0"/>
              </a:spcAft>
              <a:buSzPts val="1600"/>
              <a:buFont typeface="Arial"/>
              <a:buChar char="•"/>
            </a:pPr>
            <a:r>
              <a:rPr lang="cs-CZ" sz="2400" b="1" i="0" u="none" strike="noStrike" dirty="0">
                <a:latin typeface="Trebuchet MS"/>
                <a:ea typeface="Trebuchet MS"/>
                <a:cs typeface="Trebuchet MS"/>
                <a:sym typeface="Trebuchet MS"/>
              </a:rPr>
              <a:t>REŠERŠE LITERATURY K TÉMATU</a:t>
            </a:r>
            <a:endParaRPr lang="cs-CZ" sz="2400" b="1" i="0" u="none" strike="noStrike" dirty="0">
              <a:latin typeface="Noto Sans Symbols"/>
              <a:ea typeface="Noto Sans Symbols"/>
              <a:cs typeface="Noto Sans Symbols"/>
              <a:sym typeface="Noto Sans Symbols"/>
            </a:endParaRPr>
          </a:p>
          <a:p>
            <a:pPr marL="285750" lvl="0" indent="-285750" rtl="0">
              <a:spcBef>
                <a:spcPts val="1000"/>
              </a:spcBef>
              <a:spcAft>
                <a:spcPts val="0"/>
              </a:spcAft>
              <a:buSzPts val="1600"/>
              <a:buFont typeface="Arial"/>
              <a:buChar char="•"/>
            </a:pPr>
            <a:r>
              <a:rPr lang="cs-CZ" sz="2400" b="1" i="0" u="none" strike="noStrike" dirty="0">
                <a:latin typeface="Trebuchet MS"/>
                <a:ea typeface="Trebuchet MS"/>
                <a:cs typeface="Trebuchet MS"/>
                <a:sym typeface="Trebuchet MS"/>
              </a:rPr>
              <a:t>VOLBA VÝZKUMNÉHO DESIGNU </a:t>
            </a:r>
            <a:r>
              <a:rPr lang="cs-CZ" sz="2400" u="none" strike="noStrike" dirty="0">
                <a:solidFill>
                  <a:srgbClr val="FF0000"/>
                </a:solidFill>
                <a:latin typeface="Trebuchet MS"/>
                <a:ea typeface="Trebuchet MS"/>
                <a:cs typeface="Trebuchet MS"/>
                <a:sym typeface="Trebuchet MS"/>
              </a:rPr>
              <a:t>(kvalitativní)</a:t>
            </a:r>
            <a:endParaRPr lang="cs-CZ" sz="2400" u="none" strike="noStrike" dirty="0">
              <a:solidFill>
                <a:srgbClr val="FF0000"/>
              </a:solidFill>
              <a:latin typeface="Noto Sans Symbols"/>
              <a:ea typeface="Noto Sans Symbols"/>
              <a:cs typeface="Noto Sans Symbols"/>
              <a:sym typeface="Noto Sans Symbols"/>
            </a:endParaRPr>
          </a:p>
          <a:p>
            <a:pPr marL="285750" indent="-285750">
              <a:spcBef>
                <a:spcPts val="1000"/>
              </a:spcBef>
              <a:spcAft>
                <a:spcPts val="0"/>
              </a:spcAft>
              <a:buSzPts val="1600"/>
              <a:buFont typeface="Arial"/>
              <a:buChar char="•"/>
            </a:pPr>
            <a:r>
              <a:rPr lang="cs-CZ" sz="2400" b="0" i="0" u="none" strike="noStrike" dirty="0">
                <a:latin typeface="Trebuchet MS"/>
                <a:ea typeface="Trebuchet MS"/>
                <a:cs typeface="Trebuchet MS"/>
                <a:sym typeface="Trebuchet MS"/>
              </a:rPr>
              <a:t>FORMULACE A OPERACIONALIZACE HYPOTÉZ (KVANTI)</a:t>
            </a:r>
            <a:endParaRPr lang="cs-CZ" sz="2400" b="0" i="0" u="none" strike="noStrike" dirty="0">
              <a:latin typeface="Noto Sans Symbols"/>
              <a:ea typeface="Noto Sans Symbols"/>
              <a:cs typeface="Noto Sans Symbols"/>
              <a:sym typeface="Noto Sans Symbols"/>
            </a:endParaRPr>
          </a:p>
          <a:p>
            <a:pPr marL="285750" indent="-285750">
              <a:spcBef>
                <a:spcPts val="1000"/>
              </a:spcBef>
              <a:spcAft>
                <a:spcPts val="0"/>
              </a:spcAft>
              <a:buSzPts val="1600"/>
              <a:buFont typeface="Arial"/>
              <a:buChar char="•"/>
            </a:pPr>
            <a:r>
              <a:rPr lang="cs-CZ" sz="2400" b="1" i="0" u="none" strike="noStrike" dirty="0">
                <a:latin typeface="Trebuchet MS"/>
                <a:ea typeface="Trebuchet MS"/>
                <a:cs typeface="Trebuchet MS"/>
                <a:sym typeface="Trebuchet MS"/>
              </a:rPr>
              <a:t>TECHNIKY SBĚRU DAT </a:t>
            </a:r>
            <a:r>
              <a:rPr lang="cs-CZ" sz="2400" dirty="0">
                <a:solidFill>
                  <a:srgbClr val="FF0000"/>
                </a:solidFill>
                <a:latin typeface="Trebuchet MS"/>
                <a:ea typeface="Trebuchet MS"/>
                <a:cs typeface="Trebuchet MS"/>
                <a:sym typeface="Trebuchet MS"/>
              </a:rPr>
              <a:t>(např. rozhovor)</a:t>
            </a:r>
            <a:endParaRPr lang="cs-CZ" sz="2400" dirty="0">
              <a:solidFill>
                <a:srgbClr val="FF0000"/>
              </a:solidFill>
              <a:latin typeface="Trebuchet MS"/>
              <a:ea typeface="Trebuchet MS"/>
              <a:cs typeface="Trebuchet MS"/>
              <a:sym typeface="Noto Sans Symbols"/>
            </a:endParaRPr>
          </a:p>
          <a:p>
            <a:pPr marL="285750" lvl="0" indent="-285750" rtl="0">
              <a:spcBef>
                <a:spcPts val="1000"/>
              </a:spcBef>
              <a:spcAft>
                <a:spcPts val="0"/>
              </a:spcAft>
              <a:buSzPts val="1600"/>
              <a:buFont typeface="Arial"/>
              <a:buChar char="•"/>
            </a:pPr>
            <a:r>
              <a:rPr lang="cs-CZ" sz="2400" b="0" i="0" u="none" strike="noStrike" dirty="0">
                <a:latin typeface="Trebuchet MS"/>
                <a:ea typeface="Trebuchet MS"/>
                <a:cs typeface="Trebuchet MS"/>
                <a:sym typeface="Trebuchet MS"/>
              </a:rPr>
              <a:t>STRATEGIE VÝBĚRU PŘÍPADŮ </a:t>
            </a:r>
            <a:endParaRPr lang="cs-CZ" sz="2400" b="0" i="0" u="none" strike="noStrike" dirty="0">
              <a:latin typeface="Noto Sans Symbols"/>
              <a:ea typeface="Noto Sans Symbols"/>
              <a:cs typeface="Noto Sans Symbols"/>
              <a:sym typeface="Noto Sans Symbols"/>
            </a:endParaRPr>
          </a:p>
          <a:p>
            <a:pPr marL="285750" lvl="0" indent="-285750" rtl="0">
              <a:spcBef>
                <a:spcPts val="1000"/>
              </a:spcBef>
              <a:spcAft>
                <a:spcPts val="0"/>
              </a:spcAft>
              <a:buSzPts val="1600"/>
              <a:buFont typeface="Arial"/>
              <a:buChar char="•"/>
            </a:pPr>
            <a:r>
              <a:rPr lang="cs-CZ" sz="2400" b="0" i="0" u="none" strike="noStrike" dirty="0">
                <a:latin typeface="Trebuchet MS"/>
                <a:ea typeface="Trebuchet MS"/>
                <a:cs typeface="Trebuchet MS"/>
                <a:sym typeface="Trebuchet MS"/>
              </a:rPr>
              <a:t>SBĚR DAT V TERÉNU</a:t>
            </a:r>
            <a:endParaRPr lang="cs-CZ" sz="2400" b="0" i="0" u="none" strike="noStrike" dirty="0">
              <a:latin typeface="Noto Sans Symbols"/>
              <a:ea typeface="Noto Sans Symbols"/>
              <a:cs typeface="Noto Sans Symbols"/>
              <a:sym typeface="Noto Sans Symbols"/>
            </a:endParaRPr>
          </a:p>
          <a:p>
            <a:pPr marL="285750" lvl="0" indent="-285750" rtl="0">
              <a:spcBef>
                <a:spcPts val="1000"/>
              </a:spcBef>
              <a:spcAft>
                <a:spcPts val="0"/>
              </a:spcAft>
              <a:buSzPts val="1600"/>
              <a:buFont typeface="Arial"/>
              <a:buChar char="•"/>
            </a:pPr>
            <a:r>
              <a:rPr lang="cs-CZ" sz="2400" b="0" i="0" u="none" strike="noStrike" dirty="0">
                <a:latin typeface="Trebuchet MS"/>
                <a:ea typeface="Trebuchet MS"/>
                <a:cs typeface="Trebuchet MS"/>
                <a:sym typeface="Trebuchet MS"/>
              </a:rPr>
              <a:t>ANALÝZA DAT</a:t>
            </a:r>
            <a:endParaRPr lang="cs-CZ" sz="2400" b="0" i="0" u="none" strike="noStrike" dirty="0">
              <a:latin typeface="Noto Sans Symbols"/>
              <a:ea typeface="Noto Sans Symbols"/>
              <a:cs typeface="Noto Sans Symbols"/>
              <a:sym typeface="Noto Sans Symbols"/>
            </a:endParaRPr>
          </a:p>
          <a:p>
            <a:pPr marL="285750" lvl="0" indent="-285750" rtl="0">
              <a:spcBef>
                <a:spcPts val="1000"/>
              </a:spcBef>
              <a:spcAft>
                <a:spcPts val="0"/>
              </a:spcAft>
              <a:buSzPts val="1600"/>
              <a:buFont typeface="Arial"/>
              <a:buChar char="•"/>
            </a:pPr>
            <a:r>
              <a:rPr lang="cs-CZ" sz="2400" b="0" i="0" u="none" strike="noStrike" dirty="0">
                <a:latin typeface="Trebuchet MS"/>
                <a:ea typeface="Trebuchet MS"/>
                <a:cs typeface="Trebuchet MS"/>
                <a:sym typeface="Trebuchet MS"/>
              </a:rPr>
              <a:t>VÝZKUMNÁ ZPRÁVA/BAKALÁŘSKÁ PRÁCE/ODBORNÝ ČLÁNEK</a:t>
            </a:r>
            <a:endParaRPr lang="cs-CZ" sz="2400" b="0" i="0" u="none" strike="noStrike" dirty="0">
              <a:latin typeface="Noto Sans Symbols"/>
              <a:ea typeface="Noto Sans Symbols"/>
              <a:cs typeface="Noto Sans Symbols"/>
              <a:sym typeface="Noto Sans Symbols"/>
            </a:endParaRPr>
          </a:p>
          <a:p>
            <a:pPr marL="0" lvl="0" indent="0" rtl="0">
              <a:spcBef>
                <a:spcPts val="400"/>
              </a:spcBef>
              <a:spcAft>
                <a:spcPts val="0"/>
              </a:spcAft>
              <a:buSzPts val="1600"/>
              <a:buNone/>
            </a:pPr>
            <a:br>
              <a:rPr lang="cs-CZ" b="0" dirty="0"/>
            </a:b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1884</TotalTime>
  <Words>1641</Words>
  <Application>Microsoft Office PowerPoint</Application>
  <PresentationFormat>Širokoúhlá obrazovka</PresentationFormat>
  <Paragraphs>165</Paragraphs>
  <Slides>25</Slides>
  <Notes>18</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25</vt:i4>
      </vt:variant>
    </vt:vector>
  </HeadingPairs>
  <TitlesOfParts>
    <vt:vector size="34" baseType="lpstr">
      <vt:lpstr>Wingdings</vt:lpstr>
      <vt:lpstr>Calibri Light</vt:lpstr>
      <vt:lpstr>Arial</vt:lpstr>
      <vt:lpstr>Open Sans</vt:lpstr>
      <vt:lpstr>Trebuchet MS</vt:lpstr>
      <vt:lpstr>Century Gothic</vt:lpstr>
      <vt:lpstr>Calibri</vt:lpstr>
      <vt:lpstr>Noto Sans Symbols</vt:lpstr>
      <vt:lpstr>Retrospektiva</vt:lpstr>
      <vt:lpstr>VÝZKUM V PEDAGOGICKÉ PRAXI</vt:lpstr>
      <vt:lpstr>Prezentace aplikace PowerPoint</vt:lpstr>
      <vt:lpstr>REŠERŠE</vt:lpstr>
      <vt:lpstr>AKTIVITA I: VYMĚŇTE SI VE DVOJICÍCH REŠERŠNÍ TABULKY A ZKONTROLUJTE:</vt:lpstr>
      <vt:lpstr>CITOVÁNÍ PODLE APY</vt:lpstr>
      <vt:lpstr>Aktivita II</vt:lpstr>
      <vt:lpstr>TÉMA  VÝZKUMNÁ OTÁZKA  (CÍL)</vt:lpstr>
      <vt:lpstr>VÝZKUMNÁ OTÁZKA VERSUS CÍL</vt:lpstr>
      <vt:lpstr>STRUKTURA NÁVRHU PROJEKTU VÝZKUMU</vt:lpstr>
      <vt:lpstr>KVALITATIVNÍ ROZHOVOR</vt:lpstr>
      <vt:lpstr>TYPY KVALITATIVNÍHO ROZHOVORU</vt:lpstr>
      <vt:lpstr>JAK FORMULOVAT OTÁZKY KE KVALITATIVNÍMU ROZHOVORU?</vt:lpstr>
      <vt:lpstr>PŘÍKLAD (I)</vt:lpstr>
      <vt:lpstr>PŘÍKLAD (II)</vt:lpstr>
      <vt:lpstr>AKTIVITA III</vt:lpstr>
      <vt:lpstr>OTÁZKY K REFLEXI PO INTERVIEW</vt:lpstr>
      <vt:lpstr>PRINCIPY SPRÁVNÉHO VEDENÍ ROZHOVORU – KROK ZA KROKEM (I)</vt:lpstr>
      <vt:lpstr>PRINCIPY SPRÁVNÉHO VEDENÍ ROZHOVORU – KROK ZA KROKEM (II)</vt:lpstr>
      <vt:lpstr>AKTIVITA III</vt:lpstr>
      <vt:lpstr>ČASTÉ CHYBY PŘI VEDENÍ ROZHOVORU</vt:lpstr>
      <vt:lpstr>PŘEPIS ROZHOVORU</vt:lpstr>
      <vt:lpstr>ETICKÉ ZÁSADY</vt:lpstr>
      <vt:lpstr>Prezentace aplikace PowerPoint</vt:lpstr>
      <vt:lpstr>Příprava na příště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VÝZKUM V PEDAGOGICKÉ PRAXI</dc:title>
  <dc:creator>Jana Obrovská</dc:creator>
  <cp:lastModifiedBy>Jana Obrovská</cp:lastModifiedBy>
  <cp:revision>65</cp:revision>
  <dcterms:created xsi:type="dcterms:W3CDTF">2017-09-29T11:54:34Z</dcterms:created>
  <dcterms:modified xsi:type="dcterms:W3CDTF">2024-10-08T07:47:56Z</dcterms:modified>
</cp:coreProperties>
</file>