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9" r:id="rId5"/>
    <p:sldId id="263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mt.cz/vzdelavani/zakladni-vzdelavani/individualni-vychovny-pla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-gGpWpra-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lational.education/evaluatio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36877-A75B-65C5-E460-BDCE942390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individual educational </a:t>
            </a:r>
            <a:r>
              <a:rPr lang="en-US" dirty="0" err="1"/>
              <a:t>programme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C3250E-DADF-338F-D034-56C9CB1FB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197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441F39-74A2-CC59-F033-F00B9388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programme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492C26-4A08-0C3E-A707-1FDC5382C12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Addresses the area of </a:t>
            </a:r>
            <a:r>
              <a:rPr lang="en-US" dirty="0" err="1"/>
              <a:t>behaviour</a:t>
            </a:r>
            <a:endParaRPr lang="cs-CZ" dirty="0"/>
          </a:p>
          <a:p>
            <a:r>
              <a:rPr lang="en-US" dirty="0"/>
              <a:t>The focus lies in the process of creation = it is not a definitive document created by the school to be adopted by </a:t>
            </a:r>
            <a:r>
              <a:rPr lang="cs-CZ" dirty="0" err="1"/>
              <a:t>parents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pupil</a:t>
            </a:r>
          </a:p>
          <a:p>
            <a:r>
              <a:rPr lang="en-US" dirty="0"/>
              <a:t>It is based on a dialogue between the school, </a:t>
            </a:r>
            <a:r>
              <a:rPr lang="cs-CZ" dirty="0" err="1"/>
              <a:t>parents</a:t>
            </a:r>
            <a:r>
              <a:rPr lang="cs-CZ" dirty="0"/>
              <a:t> </a:t>
            </a:r>
            <a:r>
              <a:rPr lang="en-US" dirty="0"/>
              <a:t>and the pupil</a:t>
            </a:r>
            <a:endParaRPr lang="cs-CZ" dirty="0"/>
          </a:p>
          <a:p>
            <a:r>
              <a:rPr lang="en-US" dirty="0"/>
              <a:t>It is not linked to </a:t>
            </a:r>
            <a:r>
              <a:rPr lang="cs-CZ" dirty="0"/>
              <a:t>„</a:t>
            </a:r>
            <a:r>
              <a:rPr lang="en-US" dirty="0"/>
              <a:t>support instruments</a:t>
            </a:r>
            <a:r>
              <a:rPr lang="cs-CZ" dirty="0"/>
              <a:t>“</a:t>
            </a:r>
            <a:r>
              <a:rPr lang="en-US" dirty="0"/>
              <a:t> (PO1 - PLPP, PO2-5 - IVP) and its creation is not conditional on cooperation with the </a:t>
            </a:r>
            <a:r>
              <a:rPr lang="cs-CZ" dirty="0" err="1"/>
              <a:t>school</a:t>
            </a:r>
            <a:r>
              <a:rPr lang="cs-CZ" dirty="0"/>
              <a:t> </a:t>
            </a:r>
            <a:r>
              <a:rPr lang="cs-CZ" dirty="0" err="1"/>
              <a:t>counselling</a:t>
            </a:r>
            <a:r>
              <a:rPr lang="cs-CZ" dirty="0"/>
              <a:t> centre</a:t>
            </a:r>
            <a:r>
              <a:rPr lang="en-US" dirty="0"/>
              <a:t> - it is therefore the responsibility of the school</a:t>
            </a:r>
            <a:endParaRPr lang="cs-CZ" dirty="0"/>
          </a:p>
          <a:p>
            <a:r>
              <a:rPr lang="en-US" dirty="0"/>
              <a:t>Individual </a:t>
            </a:r>
            <a:r>
              <a:rPr lang="cs-CZ" dirty="0"/>
              <a:t>learning</a:t>
            </a:r>
            <a:r>
              <a:rPr lang="en-US" dirty="0"/>
              <a:t> Plan X Individual Education</a:t>
            </a:r>
            <a:r>
              <a:rPr lang="cs-CZ" dirty="0"/>
              <a:t>al </a:t>
            </a:r>
            <a:r>
              <a:rPr lang="cs-CZ" dirty="0" err="1"/>
              <a:t>programme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116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AB433-B59F-7912-D0A6-DC6C8119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of pupil risk</a:t>
            </a:r>
            <a:r>
              <a:rPr lang="cs-CZ" dirty="0"/>
              <a:t>y/</a:t>
            </a:r>
            <a:r>
              <a:rPr lang="cs-CZ" dirty="0" err="1"/>
              <a:t>difficult</a:t>
            </a:r>
            <a:r>
              <a:rPr lang="en-US" dirty="0"/>
              <a:t> </a:t>
            </a:r>
            <a:r>
              <a:rPr lang="en-US" dirty="0" err="1"/>
              <a:t>behaviour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EC124C-A61C-D6C7-B097-7C490526B7C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1. </a:t>
            </a:r>
            <a:r>
              <a:rPr lang="cs-CZ" dirty="0" err="1"/>
              <a:t>Does</a:t>
            </a:r>
            <a:r>
              <a:rPr lang="cs-CZ" dirty="0"/>
              <a:t> not </a:t>
            </a:r>
            <a:r>
              <a:rPr lang="cs-CZ" dirty="0" err="1"/>
              <a:t>bring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materials</a:t>
            </a:r>
            <a:r>
              <a:rPr lang="cs-CZ" dirty="0"/>
              <a:t> such as </a:t>
            </a:r>
            <a:r>
              <a:rPr lang="cs-CZ" dirty="0" err="1"/>
              <a:t>exercise</a:t>
            </a:r>
            <a:r>
              <a:rPr lang="cs-CZ" dirty="0"/>
              <a:t> </a:t>
            </a:r>
            <a:r>
              <a:rPr lang="cs-CZ" dirty="0" err="1"/>
              <a:t>books</a:t>
            </a:r>
            <a:r>
              <a:rPr lang="cs-CZ" dirty="0"/>
              <a:t>, </a:t>
            </a:r>
            <a:r>
              <a:rPr lang="cs-CZ" dirty="0" err="1"/>
              <a:t>pencil</a:t>
            </a:r>
            <a:r>
              <a:rPr lang="cs-CZ" dirty="0"/>
              <a:t> box </a:t>
            </a:r>
            <a:r>
              <a:rPr lang="cs-CZ" dirty="0" err="1"/>
              <a:t>etc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2. </a:t>
            </a:r>
            <a:r>
              <a:rPr lang="cs-CZ" dirty="0" err="1"/>
              <a:t>Does</a:t>
            </a:r>
            <a:r>
              <a:rPr lang="cs-CZ" dirty="0"/>
              <a:t> not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homeworks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3. </a:t>
            </a:r>
            <a:r>
              <a:rPr lang="cs-CZ" dirty="0" err="1"/>
              <a:t>Disturbances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classroom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3. </a:t>
            </a:r>
            <a:r>
              <a:rPr lang="cs-CZ" dirty="0" err="1"/>
              <a:t>Rejects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classwork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4. </a:t>
            </a:r>
            <a:r>
              <a:rPr lang="cs-CZ" dirty="0" err="1"/>
              <a:t>Does</a:t>
            </a:r>
            <a:r>
              <a:rPr lang="cs-CZ" dirty="0"/>
              <a:t> not </a:t>
            </a:r>
            <a:r>
              <a:rPr lang="cs-CZ" dirty="0" err="1"/>
              <a:t>respect</a:t>
            </a:r>
            <a:r>
              <a:rPr lang="cs-CZ" dirty="0"/>
              <a:t>/</a:t>
            </a:r>
            <a:r>
              <a:rPr lang="cs-CZ" dirty="0" err="1"/>
              <a:t>follow</a:t>
            </a:r>
            <a:r>
              <a:rPr lang="cs-CZ" dirty="0"/>
              <a:t> </a:t>
            </a:r>
            <a:r>
              <a:rPr lang="cs-CZ" dirty="0" err="1"/>
              <a:t>teacher´s</a:t>
            </a:r>
            <a:r>
              <a:rPr lang="cs-CZ" dirty="0"/>
              <a:t> </a:t>
            </a:r>
            <a:r>
              <a:rPr lang="cs-CZ" dirty="0" err="1"/>
              <a:t>instructions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5. </a:t>
            </a:r>
            <a:r>
              <a:rPr lang="cs-CZ" dirty="0" err="1"/>
              <a:t>Inappropriate</a:t>
            </a:r>
            <a:r>
              <a:rPr lang="cs-CZ" dirty="0"/>
              <a:t> </a:t>
            </a:r>
            <a:r>
              <a:rPr lang="cs-CZ" dirty="0" err="1"/>
              <a:t>behaviour</a:t>
            </a:r>
            <a:r>
              <a:rPr lang="cs-CZ" dirty="0"/>
              <a:t> to </a:t>
            </a:r>
            <a:r>
              <a:rPr lang="cs-CZ" dirty="0" err="1"/>
              <a:t>classmates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6. </a:t>
            </a:r>
            <a:r>
              <a:rPr lang="cs-CZ" dirty="0" err="1"/>
              <a:t>Inappropriate</a:t>
            </a:r>
            <a:r>
              <a:rPr lang="cs-CZ" dirty="0"/>
              <a:t> </a:t>
            </a:r>
            <a:r>
              <a:rPr lang="cs-CZ" dirty="0" err="1"/>
              <a:t>behaviour</a:t>
            </a:r>
            <a:r>
              <a:rPr lang="cs-CZ" dirty="0"/>
              <a:t> to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school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7. Coming </a:t>
            </a:r>
            <a:r>
              <a:rPr lang="cs-CZ" dirty="0" err="1"/>
              <a:t>late</a:t>
            </a:r>
            <a:r>
              <a:rPr lang="cs-CZ" dirty="0"/>
              <a:t> to </a:t>
            </a:r>
            <a:r>
              <a:rPr lang="cs-CZ" dirty="0" err="1"/>
              <a:t>school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8. </a:t>
            </a:r>
            <a:r>
              <a:rPr lang="cs-CZ" dirty="0" err="1"/>
              <a:t>Truancy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9. </a:t>
            </a:r>
            <a:r>
              <a:rPr lang="cs-CZ" dirty="0" err="1"/>
              <a:t>Hidden</a:t>
            </a:r>
            <a:r>
              <a:rPr lang="cs-CZ" dirty="0"/>
              <a:t> </a:t>
            </a:r>
            <a:r>
              <a:rPr lang="cs-CZ" dirty="0" err="1"/>
              <a:t>truancy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E4370F-400A-745A-DF3E-05CC9663333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10. </a:t>
            </a:r>
            <a:r>
              <a:rPr lang="cs-CZ" dirty="0" err="1"/>
              <a:t>Low</a:t>
            </a:r>
            <a:r>
              <a:rPr lang="cs-CZ" dirty="0"/>
              <a:t> </a:t>
            </a:r>
            <a:r>
              <a:rPr lang="cs-CZ" dirty="0" err="1"/>
              <a:t>minded</a:t>
            </a:r>
            <a:r>
              <a:rPr lang="cs-CZ" dirty="0"/>
              <a:t> </a:t>
            </a:r>
            <a:r>
              <a:rPr lang="cs-CZ" dirty="0" err="1"/>
              <a:t>behaviour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11. </a:t>
            </a:r>
            <a:r>
              <a:rPr lang="cs-CZ" dirty="0" err="1"/>
              <a:t>Agressive</a:t>
            </a:r>
            <a:r>
              <a:rPr lang="cs-CZ" dirty="0"/>
              <a:t> </a:t>
            </a:r>
            <a:r>
              <a:rPr lang="cs-CZ" dirty="0" err="1"/>
              <a:t>behaviour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12. </a:t>
            </a:r>
            <a:r>
              <a:rPr lang="cs-CZ" dirty="0" err="1"/>
              <a:t>Bullying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13. </a:t>
            </a:r>
            <a:r>
              <a:rPr lang="cs-CZ" dirty="0" err="1"/>
              <a:t>Thefts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14. </a:t>
            </a:r>
            <a:r>
              <a:rPr lang="cs-CZ" dirty="0" err="1"/>
              <a:t>Destroying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 </a:t>
            </a:r>
            <a:r>
              <a:rPr lang="cs-CZ" dirty="0" err="1"/>
              <a:t>property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15. </a:t>
            </a:r>
            <a:r>
              <a:rPr lang="cs-CZ" dirty="0" err="1"/>
              <a:t>Destroying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people´s</a:t>
            </a:r>
            <a:r>
              <a:rPr lang="cs-CZ" dirty="0"/>
              <a:t> </a:t>
            </a:r>
            <a:r>
              <a:rPr lang="cs-CZ" dirty="0" err="1"/>
              <a:t>belongings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16. 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addictive</a:t>
            </a:r>
            <a:r>
              <a:rPr lang="cs-CZ" dirty="0"/>
              <a:t> </a:t>
            </a:r>
            <a:r>
              <a:rPr lang="cs-CZ" dirty="0" err="1"/>
              <a:t>substances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17. </a:t>
            </a:r>
            <a:r>
              <a:rPr lang="cs-CZ" dirty="0" err="1"/>
              <a:t>Providing</a:t>
            </a:r>
            <a:r>
              <a:rPr lang="cs-CZ" dirty="0"/>
              <a:t> </a:t>
            </a:r>
            <a:r>
              <a:rPr lang="cs-CZ" dirty="0" err="1"/>
              <a:t>addictive</a:t>
            </a:r>
            <a:r>
              <a:rPr lang="cs-CZ" dirty="0"/>
              <a:t> </a:t>
            </a:r>
            <a:r>
              <a:rPr lang="cs-CZ" dirty="0" err="1"/>
              <a:t>substances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close</a:t>
            </a:r>
            <a:r>
              <a:rPr lang="cs-CZ" dirty="0"/>
              <a:t> to </a:t>
            </a:r>
            <a:r>
              <a:rPr lang="cs-CZ" dirty="0" err="1"/>
              <a:t>school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18. </a:t>
            </a:r>
            <a:r>
              <a:rPr lang="cs-CZ" dirty="0" err="1"/>
              <a:t>Bringing</a:t>
            </a:r>
            <a:r>
              <a:rPr lang="cs-CZ" dirty="0"/>
              <a:t> </a:t>
            </a:r>
            <a:r>
              <a:rPr lang="cs-CZ" dirty="0" err="1"/>
              <a:t>inappropriate</a:t>
            </a:r>
            <a:r>
              <a:rPr lang="cs-CZ" dirty="0"/>
              <a:t> </a:t>
            </a:r>
            <a:r>
              <a:rPr lang="cs-CZ" dirty="0" err="1"/>
              <a:t>objects</a:t>
            </a:r>
            <a:r>
              <a:rPr lang="cs-CZ" dirty="0"/>
              <a:t> to </a:t>
            </a:r>
            <a:r>
              <a:rPr lang="cs-CZ" dirty="0" err="1"/>
              <a:t>school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238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752A84-155B-78C2-D688-11E92A99F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Ministry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Education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03FE27-650D-C6F3-303C-37ECF8CC560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https://www.msmt.cz/vzdelavani/zakladni-vzdelavani/individualni-vychovny-plan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12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71A2F-A322-B8DA-0720-56EE88C0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 </a:t>
            </a:r>
            <a:r>
              <a:rPr lang="cs-CZ" dirty="0" err="1"/>
              <a:t>degrees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cooperation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5369DB-13C3-D966-F2C0-95AC20B7CB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cs-CZ" dirty="0"/>
              <a:t>A talk </a:t>
            </a:r>
            <a:r>
              <a:rPr lang="cs-CZ" dirty="0" err="1"/>
              <a:t>with</a:t>
            </a:r>
            <a:r>
              <a:rPr lang="cs-CZ" dirty="0"/>
              <a:t> a pupil –</a:t>
            </a:r>
            <a:r>
              <a:rPr lang="cs-CZ" dirty="0" err="1"/>
              <a:t>achieving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motivation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pupil and his/her </a:t>
            </a:r>
            <a:r>
              <a:rPr lang="cs-CZ" dirty="0" err="1"/>
              <a:t>competencies</a:t>
            </a:r>
            <a:endParaRPr lang="cs-CZ" dirty="0"/>
          </a:p>
          <a:p>
            <a:pPr marL="457200" indent="-457200">
              <a:buAutoNum type="arabicPeriod"/>
            </a:pPr>
            <a:r>
              <a:rPr lang="cs-CZ" dirty="0"/>
              <a:t>A meeting </a:t>
            </a:r>
            <a:r>
              <a:rPr lang="cs-CZ" dirty="0" err="1"/>
              <a:t>with</a:t>
            </a:r>
            <a:r>
              <a:rPr lang="cs-CZ" dirty="0"/>
              <a:t> a pupil and </a:t>
            </a:r>
            <a:r>
              <a:rPr lang="cs-CZ" dirty="0" err="1"/>
              <a:t>parents</a:t>
            </a:r>
            <a:r>
              <a:rPr lang="cs-CZ" dirty="0"/>
              <a:t> – </a:t>
            </a:r>
            <a:r>
              <a:rPr lang="cs-CZ" dirty="0" err="1"/>
              <a:t>achieving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motivation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parents</a:t>
            </a:r>
            <a:r>
              <a:rPr lang="cs-CZ" dirty="0"/>
              <a:t> and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competencies</a:t>
            </a:r>
            <a:endParaRPr lang="cs-CZ" dirty="0"/>
          </a:p>
          <a:p>
            <a:pPr marL="457200" indent="-457200">
              <a:buAutoNum type="arabicPeriod"/>
            </a:pP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programme</a:t>
            </a:r>
            <a:r>
              <a:rPr lang="cs-CZ" dirty="0"/>
              <a:t> –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commitment</a:t>
            </a:r>
            <a:endParaRPr lang="cs-CZ" dirty="0"/>
          </a:p>
          <a:p>
            <a:pPr marL="457200" indent="-457200">
              <a:buAutoNum type="arabicPeriod"/>
            </a:pPr>
            <a:r>
              <a:rPr lang="en-US" dirty="0"/>
              <a:t>referring the case to another party</a:t>
            </a:r>
            <a:r>
              <a:rPr lang="cs-CZ" dirty="0"/>
              <a:t> („networking“)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2668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3BCF20-F167-EB2D-7FBA-F29F09D05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programme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F567F0-8260-DF80-D9DD-D1C440083EE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</a:t>
            </a:r>
            <a:r>
              <a:rPr lang="cs-CZ" dirty="0" err="1"/>
              <a:t>Ep</a:t>
            </a:r>
            <a:r>
              <a:rPr lang="en-US" dirty="0"/>
              <a:t> offers a space for mutual dialogue and the possibility to find and set appropriate support for the pupil/learner</a:t>
            </a:r>
            <a:endParaRPr lang="cs-CZ" dirty="0"/>
          </a:p>
          <a:p>
            <a:r>
              <a:rPr lang="en-US" dirty="0"/>
              <a:t>Documentation method, I</a:t>
            </a:r>
            <a:r>
              <a:rPr lang="cs-CZ" dirty="0" err="1"/>
              <a:t>ep</a:t>
            </a:r>
            <a:r>
              <a:rPr lang="en-US" dirty="0"/>
              <a:t> provides a tool for a structured, uniform procedure for dealing with risky</a:t>
            </a:r>
            <a:r>
              <a:rPr lang="cs-CZ" dirty="0"/>
              <a:t>/</a:t>
            </a:r>
            <a:r>
              <a:rPr lang="cs-CZ" dirty="0" err="1"/>
              <a:t>difficult</a:t>
            </a:r>
            <a:r>
              <a:rPr lang="en-US" dirty="0"/>
              <a:t> </a:t>
            </a:r>
            <a:r>
              <a:rPr lang="en-US" dirty="0" err="1"/>
              <a:t>behaviour</a:t>
            </a:r>
            <a:endParaRPr lang="cs-CZ" dirty="0"/>
          </a:p>
          <a:p>
            <a:r>
              <a:rPr lang="en-US" dirty="0"/>
              <a:t>It implies long-term cooperation between all parties</a:t>
            </a:r>
            <a:endParaRPr lang="cs-CZ" dirty="0"/>
          </a:p>
          <a:p>
            <a:r>
              <a:rPr lang="en-US" dirty="0"/>
              <a:t>All parties involved - accepting a</a:t>
            </a:r>
            <a:r>
              <a:rPr lang="cs-CZ" dirty="0" err="1"/>
              <a:t>nd</a:t>
            </a:r>
            <a:r>
              <a:rPr lang="en-US" dirty="0"/>
              <a:t> shar</a:t>
            </a:r>
            <a:r>
              <a:rPr lang="cs-CZ" dirty="0" err="1"/>
              <a:t>ing</a:t>
            </a:r>
            <a:r>
              <a:rPr lang="en-US" dirty="0"/>
              <a:t> responsibility</a:t>
            </a:r>
            <a:endParaRPr lang="cs-CZ" dirty="0"/>
          </a:p>
          <a:p>
            <a:r>
              <a:rPr lang="en-US" dirty="0"/>
              <a:t>Its effectiveness depends on the commitment of all parties</a:t>
            </a:r>
            <a:endParaRPr lang="cs-CZ" dirty="0"/>
          </a:p>
          <a:p>
            <a:r>
              <a:rPr lang="en-US" dirty="0"/>
              <a:t>Cannot be forced, voluntary</a:t>
            </a:r>
            <a:endParaRPr lang="cs-CZ" dirty="0"/>
          </a:p>
          <a:p>
            <a:r>
              <a:rPr lang="en-US" dirty="0"/>
              <a:t>Does not serve to label </a:t>
            </a:r>
            <a:r>
              <a:rPr lang="cs-CZ" dirty="0"/>
              <a:t>a pupil as </a:t>
            </a:r>
            <a:r>
              <a:rPr lang="cs-CZ" dirty="0" err="1"/>
              <a:t>guilty</a:t>
            </a:r>
            <a:endParaRPr lang="cs-CZ" dirty="0"/>
          </a:p>
          <a:p>
            <a:r>
              <a:rPr lang="en-US" dirty="0"/>
              <a:t>Not an instrument of repression </a:t>
            </a:r>
            <a:endParaRPr lang="cs-CZ" dirty="0"/>
          </a:p>
          <a:p>
            <a:r>
              <a:rPr lang="en-US" dirty="0"/>
              <a:t>not for punishment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80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59CE5-BD9C-56DA-34A1-B9658892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dialogue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8B229A-7A71-67A2-33C0-9B6026BCDB1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Jan Švankmajer –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Dialogue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(„</a:t>
            </a:r>
            <a:r>
              <a:rPr lang="cs-CZ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xhausting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dialogue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“)</a:t>
            </a:r>
          </a:p>
          <a:p>
            <a:pPr marL="0" indent="0">
              <a:buNone/>
            </a:pP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https://www.youtube.com/watch?v=L-gGpWpra-g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as terrible as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cs-CZ" sz="2000" i="1" cap="none" dirty="0">
                <a:latin typeface="Arial" panose="020B0604020202020204" pitchFamily="34" charset="0"/>
                <a:cs typeface="Arial" panose="020B0604020202020204" pitchFamily="34" charset="0"/>
              </a:rPr>
              <a:t> a response“</a:t>
            </a:r>
          </a:p>
          <a:p>
            <a:r>
              <a:rPr lang="en-US" dirty="0"/>
              <a:t>Dialogic</a:t>
            </a:r>
            <a:r>
              <a:rPr lang="cs-CZ" dirty="0"/>
              <a:t>al</a:t>
            </a:r>
            <a:r>
              <a:rPr lang="en-US" dirty="0"/>
              <a:t> approach - we focus on the space between people, the place where we meet (borderline); meaning is not fixed and intrinsic to the object; meaning is formed in the ongoing verbal exchange between the participants in the dialogue; creating dialogic space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150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7EB19-8DE0-3324-7226-5F0478CC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Group Work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9E270C-7E1C-0E87-95AB-ACC703BE0D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Division of roles (4 </a:t>
            </a:r>
            <a:r>
              <a:rPr lang="cs-CZ" dirty="0" err="1"/>
              <a:t>people</a:t>
            </a:r>
            <a:r>
              <a:rPr lang="en-US" dirty="0"/>
              <a:t>): pupil, </a:t>
            </a:r>
            <a:r>
              <a:rPr lang="cs-CZ" dirty="0" err="1"/>
              <a:t>parent</a:t>
            </a:r>
            <a:r>
              <a:rPr lang="en-US" dirty="0"/>
              <a:t>, teacher</a:t>
            </a:r>
            <a:r>
              <a:rPr lang="cs-CZ" dirty="0"/>
              <a:t>, </a:t>
            </a:r>
            <a:r>
              <a:rPr lang="en-US" dirty="0"/>
              <a:t>observer/recorder</a:t>
            </a:r>
            <a:endParaRPr lang="cs-CZ" dirty="0"/>
          </a:p>
          <a:p>
            <a:r>
              <a:rPr lang="en-US" dirty="0"/>
              <a:t>Observer notices the dialogical process, perceives the verbal and non-verbal component; HOW questions or comments are formulated and HOW the addressee reacts/responds</a:t>
            </a:r>
            <a:endParaRPr lang="cs-CZ" dirty="0"/>
          </a:p>
          <a:p>
            <a:r>
              <a:rPr lang="en-US" dirty="0"/>
              <a:t>Select an area of risky </a:t>
            </a:r>
            <a:r>
              <a:rPr lang="en-US" dirty="0" err="1"/>
              <a:t>behaviour</a:t>
            </a:r>
            <a:r>
              <a:rPr lang="en-US" dirty="0"/>
              <a:t>, outline only the basic features</a:t>
            </a:r>
            <a:endParaRPr lang="cs-CZ" dirty="0"/>
          </a:p>
          <a:p>
            <a:pPr marL="457200" indent="-457200">
              <a:buAutoNum type="arabicPeriod"/>
            </a:pPr>
            <a:r>
              <a:rPr lang="cs-CZ" dirty="0" err="1"/>
              <a:t>Pedagogical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– </a:t>
            </a:r>
            <a:r>
              <a:rPr lang="cs-CZ" dirty="0" err="1"/>
              <a:t>mapping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situation</a:t>
            </a:r>
            <a:r>
              <a:rPr lang="cs-CZ" dirty="0"/>
              <a:t> to </a:t>
            </a:r>
            <a:r>
              <a:rPr lang="cs-CZ" dirty="0" err="1"/>
              <a:t>specify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problem</a:t>
            </a:r>
            <a:r>
              <a:rPr lang="cs-CZ" dirty="0"/>
              <a:t>, to </a:t>
            </a:r>
            <a:r>
              <a:rPr lang="cs-CZ" dirty="0" err="1"/>
              <a:t>understand</a:t>
            </a:r>
            <a:endParaRPr lang="cs-CZ" dirty="0"/>
          </a:p>
          <a:p>
            <a:pPr marL="457200" indent="-457200">
              <a:buAutoNum type="arabicPeriod"/>
            </a:pPr>
            <a:r>
              <a:rPr lang="cs-CZ" dirty="0"/>
              <a:t>An </a:t>
            </a:r>
            <a:r>
              <a:rPr lang="cs-CZ" dirty="0" err="1"/>
              <a:t>agreement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step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649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3DF36-6DED-D2CD-6627-131AF65D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literature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A5D8DA-750D-68F5-C3D1-82262CA8D08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Seikkula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J., &amp;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Arnkil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 T. E. (2006). </a:t>
            </a:r>
            <a:r>
              <a:rPr lang="en-US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Dialogical meetings in social networks.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Karnac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Books.</a:t>
            </a:r>
            <a:endParaRPr lang="cs-CZ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Anderson, H. (1997). </a:t>
            </a:r>
            <a:r>
              <a:rPr lang="en-US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Conversation, language, and possibilities: A postmodern approach to therapy.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Basic Books.</a:t>
            </a:r>
            <a:endParaRPr lang="cs-CZ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>
                <a:hlinkClick r:id="rId2"/>
              </a:rPr>
              <a:t>https://relational.education/evaluation/</a:t>
            </a:r>
            <a:endParaRPr lang="cs-CZ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128703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TM04033925[[fn=Kapka]]</Template>
  <TotalTime>81</TotalTime>
  <Words>625</Words>
  <Application>Microsoft Office PowerPoint</Application>
  <PresentationFormat>Širokoúhlá obrazovka</PresentationFormat>
  <Paragraphs>60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Tw Cen MT</vt:lpstr>
      <vt:lpstr>Kapka</vt:lpstr>
      <vt:lpstr>The individual educational programme</vt:lpstr>
      <vt:lpstr>What is the individual educational programme</vt:lpstr>
      <vt:lpstr>Areas of pupil risky/difficult behaviour</vt:lpstr>
      <vt:lpstr>Ministry of Education</vt:lpstr>
      <vt:lpstr>4 degrees of cooperation</vt:lpstr>
      <vt:lpstr>What is the Individual educational programme</vt:lpstr>
      <vt:lpstr>dialogue</vt:lpstr>
      <vt:lpstr>Group Work</vt:lpstr>
      <vt:lpstr>literature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Šárka Hlaváčová</dc:creator>
  <cp:lastModifiedBy>Šárka Hlaváčová</cp:lastModifiedBy>
  <cp:revision>13</cp:revision>
  <dcterms:created xsi:type="dcterms:W3CDTF">2024-10-17T06:10:33Z</dcterms:created>
  <dcterms:modified xsi:type="dcterms:W3CDTF">2024-10-18T11:56:14Z</dcterms:modified>
</cp:coreProperties>
</file>