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5" r:id="rId2"/>
    <p:sldMasterId id="2147483657" r:id="rId3"/>
    <p:sldMasterId id="2147483659" r:id="rId4"/>
    <p:sldMasterId id="2147483661" r:id="rId5"/>
    <p:sldMasterId id="2147483663" r:id="rId6"/>
    <p:sldMasterId id="2147483665" r:id="rId7"/>
  </p:sldMasterIdLst>
  <p:notesMasterIdLst>
    <p:notesMasterId r:id="rId23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 type="screen4x3"/>
  <p:notesSz cx="6734175" cy="9866313"/>
  <p:embeddedFontLs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000000"/>
          </p15:clr>
        </p15:guide>
        <p15:guide id="2" pos="2121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kNjVASZEg8TdHdO6OlQQmOpjH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D5DA99-C71A-418A-9057-3F151A4C4275}">
  <a:tblStyle styleId="{1FD5DA99-C71A-418A-9057-3F151A4C42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customschemas.google.com/relationships/presentationmetadata" Target="meta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1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4762" y="0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0112" y="739775"/>
            <a:ext cx="4933950" cy="3700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7975" cy="4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012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4762" y="9371012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7975" cy="44402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0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7975" cy="44402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05" name="Google Shape;505;p11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7975" cy="4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506" name="Google Shape;506;p11:notes"/>
          <p:cNvSpPr txBox="1"/>
          <p:nvPr/>
        </p:nvSpPr>
        <p:spPr>
          <a:xfrm>
            <a:off x="3814762" y="9371012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12" name="Google Shape;512;p12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7975" cy="4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513" name="Google Shape;513;p12:notes"/>
          <p:cNvSpPr txBox="1"/>
          <p:nvPr/>
        </p:nvSpPr>
        <p:spPr>
          <a:xfrm>
            <a:off x="3814762" y="9371012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20" name="Google Shape;520;p13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7975" cy="4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3:notes"/>
          <p:cNvSpPr txBox="1"/>
          <p:nvPr/>
        </p:nvSpPr>
        <p:spPr>
          <a:xfrm>
            <a:off x="3814762" y="9371012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27" name="Google Shape;527;p14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7975" cy="4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Portfolio management requires funding.</a:t>
            </a:r>
            <a:endParaRPr/>
          </a:p>
        </p:txBody>
      </p:sp>
      <p:sp>
        <p:nvSpPr>
          <p:cNvPr id="528" name="Google Shape;528;p14:notes"/>
          <p:cNvSpPr txBox="1"/>
          <p:nvPr/>
        </p:nvSpPr>
        <p:spPr>
          <a:xfrm>
            <a:off x="3814762" y="9371012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5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7975" cy="44402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36" name="Google Shape;436;p2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7975" cy="4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What do you understand by portfolio? </a:t>
            </a:r>
            <a:br>
              <a:rPr lang="en-US"/>
            </a:br>
            <a:r>
              <a:rPr lang="en-US"/>
              <a:t>What are your experiences with portfolios? </a:t>
            </a:r>
            <a:br>
              <a:rPr lang="en-US"/>
            </a:br>
            <a:r>
              <a:rPr lang="en-US"/>
              <a:t>Why should students create a portfolio?</a:t>
            </a:r>
            <a:endParaRPr/>
          </a:p>
        </p:txBody>
      </p:sp>
      <p:sp>
        <p:nvSpPr>
          <p:cNvPr id="437" name="Google Shape;437;p2:notes"/>
          <p:cNvSpPr txBox="1"/>
          <p:nvPr/>
        </p:nvSpPr>
        <p:spPr>
          <a:xfrm>
            <a:off x="3814762" y="9371012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46" name="Google Shape;446;p3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7975" cy="4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:notes"/>
          <p:cNvSpPr txBox="1"/>
          <p:nvPr/>
        </p:nvSpPr>
        <p:spPr>
          <a:xfrm>
            <a:off x="3814762" y="9371012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52" name="Google Shape;452;p4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7975" cy="4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                  </a:t>
            </a:r>
            <a:br>
              <a:rPr lang="en-US"/>
            </a:br>
            <a:r>
              <a:rPr lang="en-US"/>
              <a:t>                                 </a:t>
            </a:r>
            <a:endParaRPr/>
          </a:p>
        </p:txBody>
      </p:sp>
      <p:sp>
        <p:nvSpPr>
          <p:cNvPr id="453" name="Google Shape;453;p4:notes"/>
          <p:cNvSpPr txBox="1"/>
          <p:nvPr/>
        </p:nvSpPr>
        <p:spPr>
          <a:xfrm>
            <a:off x="3814762" y="9371012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0" name="Google Shape;460;p5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7975" cy="4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5:notes"/>
          <p:cNvSpPr txBox="1"/>
          <p:nvPr/>
        </p:nvSpPr>
        <p:spPr>
          <a:xfrm>
            <a:off x="3814762" y="9371012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7975" cy="44402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7975" cy="44402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481" name="Google Shape;481;p8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7975" cy="444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According objectives (competencies) that tracks </a:t>
            </a:r>
            <a:br>
              <a:rPr lang="en-US"/>
            </a:br>
            <a:r>
              <a:rPr lang="en-US"/>
              <a:t>According themes, objects </a:t>
            </a:r>
            <a:br>
              <a:rPr lang="en-US"/>
            </a:br>
            <a:r>
              <a:rPr lang="en-US"/>
              <a:t>After a time line 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repeating? progress (dating) </a:t>
            </a:r>
            <a:br>
              <a:rPr lang="en-US"/>
            </a:br>
            <a:r>
              <a:rPr lang="en-US"/>
              <a:t>non-recurring?</a:t>
            </a:r>
            <a:endParaRPr/>
          </a:p>
        </p:txBody>
      </p:sp>
      <p:sp>
        <p:nvSpPr>
          <p:cNvPr id="482" name="Google Shape;482;p8:notes"/>
          <p:cNvSpPr txBox="1"/>
          <p:nvPr/>
        </p:nvSpPr>
        <p:spPr>
          <a:xfrm>
            <a:off x="3814762" y="9371012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ahoma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9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7975" cy="44402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395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2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064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>
  <p:cSld name="Pouze nadpis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0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0"/>
          <p:cNvSpPr>
            <a:spLocks noGrp="1"/>
          </p:cNvSpPr>
          <p:nvPr>
            <p:ph type="pic" idx="2"/>
          </p:nvPr>
        </p:nvSpPr>
        <p:spPr>
          <a:xfrm>
            <a:off x="1476375" y="5445125"/>
            <a:ext cx="5256213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  <a:defRPr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🞇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2" name="Google Shape;312;p30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0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0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sah s titulkem" type="objTx">
  <p:cSld name="OBJECT_WITH_CAPTION_TEXT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2"/>
          <p:cNvSpPr txBox="1">
            <a:spLocks noGrp="1"/>
          </p:cNvSpPr>
          <p:nvPr>
            <p:ph type="body" idx="1"/>
          </p:nvPr>
        </p:nvSpPr>
        <p:spPr>
          <a:xfrm>
            <a:off x="1145894" y="856527"/>
            <a:ext cx="3090440" cy="5150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424" algn="l">
              <a:spcBef>
                <a:spcPts val="480"/>
              </a:spcBef>
              <a:spcAft>
                <a:spcPts val="0"/>
              </a:spcAft>
              <a:buSzPts val="1824"/>
              <a:buChar char="🞇"/>
              <a:defRPr sz="2400"/>
            </a:lvl1pPr>
            <a:lvl2pPr marL="914400" lvl="1" indent="-334772" algn="l">
              <a:spcBef>
                <a:spcPts val="440"/>
              </a:spcBef>
              <a:spcAft>
                <a:spcPts val="0"/>
              </a:spcAft>
              <a:buSzPts val="1672"/>
              <a:buChar char="🞇"/>
              <a:defRPr sz="2200"/>
            </a:lvl2pPr>
            <a:lvl3pPr marL="1371600" lvl="2" indent="-325119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 sz="1800"/>
            </a:lvl4pPr>
            <a:lvl5pPr marL="2286000" lvl="4" indent="-305816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5pPr>
            <a:lvl6pPr marL="2743200" lvl="5" indent="-32512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6pPr>
            <a:lvl7pPr marL="3200400" lvl="6" indent="-32512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7pPr>
            <a:lvl8pPr marL="3657600" lvl="7" indent="-32512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8pPr>
            <a:lvl9pPr marL="4114800" lvl="8" indent="-325120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9pPr>
          </a:lstStyle>
          <a:p>
            <a:endParaRPr/>
          </a:p>
        </p:txBody>
      </p:sp>
      <p:sp>
        <p:nvSpPr>
          <p:cNvPr id="366" name="Google Shape;366;p32"/>
          <p:cNvSpPr txBox="1"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32"/>
          <p:cNvSpPr txBox="1">
            <a:spLocks noGrp="1"/>
          </p:cNvSpPr>
          <p:nvPr>
            <p:ph type="body" idx="2"/>
          </p:nvPr>
        </p:nvSpPr>
        <p:spPr>
          <a:xfrm>
            <a:off x="4736592" y="4136994"/>
            <a:ext cx="3298784" cy="151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424242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12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6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9pPr>
          </a:lstStyle>
          <a:p>
            <a:endParaRPr/>
          </a:p>
        </p:txBody>
      </p:sp>
      <p:sp>
        <p:nvSpPr>
          <p:cNvPr id="368" name="Google Shape;368;p32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32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370" name="Google Shape;370;p32"/>
          <p:cNvSpPr txBox="1">
            <a:spLocks noGrp="1"/>
          </p:cNvSpPr>
          <p:nvPr>
            <p:ph type="ftr" idx="11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ek s titulkem" type="picTx">
  <p:cSld name="PICTURE_WITH_CAPTION_TEXT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4"/>
          <p:cNvSpPr txBox="1"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34"/>
          <p:cNvSpPr>
            <a:spLocks noGrp="1"/>
          </p:cNvSpPr>
          <p:nvPr>
            <p:ph type="pic" idx="2"/>
          </p:nvPr>
        </p:nvSpPr>
        <p:spPr>
          <a:xfrm>
            <a:off x="1005208" y="693795"/>
            <a:ext cx="3359623" cy="546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ans Symbols"/>
              <a:buNone/>
              <a:defRPr sz="3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3" name="Google Shape;423;p34"/>
          <p:cNvSpPr txBox="1">
            <a:spLocks noGrp="1"/>
          </p:cNvSpPr>
          <p:nvPr>
            <p:ph type="body" idx="1"/>
          </p:nvPr>
        </p:nvSpPr>
        <p:spPr>
          <a:xfrm>
            <a:off x="4734630" y="4133088"/>
            <a:ext cx="3300573" cy="1519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>
                <a:solidFill>
                  <a:srgbClr val="424242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12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6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684"/>
              <a:buNone/>
              <a:defRPr sz="900"/>
            </a:lvl9pPr>
          </a:lstStyle>
          <a:p>
            <a:endParaRPr/>
          </a:p>
        </p:txBody>
      </p:sp>
      <p:sp>
        <p:nvSpPr>
          <p:cNvPr id="424" name="Google Shape;424;p34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34"/>
          <p:cNvSpPr txBox="1">
            <a:spLocks noGrp="1"/>
          </p:cNvSpPr>
          <p:nvPr>
            <p:ph type="ftr" idx="11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34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1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body" idx="1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body" idx="2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 rot="5400000">
            <a:off x="4981455" y="2678093"/>
            <a:ext cx="4780344" cy="1484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1"/>
          </p:nvPr>
        </p:nvSpPr>
        <p:spPr>
          <a:xfrm rot="5400000">
            <a:off x="1374976" y="708467"/>
            <a:ext cx="4780344" cy="542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body" idx="1"/>
          </p:nvPr>
        </p:nvSpPr>
        <p:spPr>
          <a:xfrm rot="5400000">
            <a:off x="2677318" y="689769"/>
            <a:ext cx="3508375" cy="677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4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, text a obsah" type="txAndObj">
  <p:cSld name="TEXT_AND_OBJEC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5468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1pPr>
            <a:lvl2pPr marL="914400" lvl="1" indent="-315468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3pPr>
            <a:lvl4pPr marL="1828800" lvl="3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4pPr>
            <a:lvl5pPr marL="2286000" lvl="4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5pPr>
            <a:lvl6pPr marL="2743200" lvl="5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6pPr>
            <a:lvl7pPr marL="3200400" lvl="6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7pPr>
            <a:lvl8pPr marL="3657600" lvl="7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8pPr>
            <a:lvl9pPr marL="4114800" lvl="8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>
                <a:solidFill>
                  <a:srgbClr val="424242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16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5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368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216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06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dt" idx="10"/>
          </p:nvPr>
        </p:nvSpPr>
        <p:spPr>
          <a:xfrm>
            <a:off x="4738687" y="1516062"/>
            <a:ext cx="2133600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FEFEF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ftr" idx="11"/>
          </p:nvPr>
        </p:nvSpPr>
        <p:spPr>
          <a:xfrm>
            <a:off x="5303837" y="5719762"/>
            <a:ext cx="28305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ldNum" idx="12"/>
          </p:nvPr>
        </p:nvSpPr>
        <p:spPr>
          <a:xfrm>
            <a:off x="4649787" y="5719762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ahoma"/>
              <a:buNone/>
              <a:defRPr sz="1200" b="0" i="0" u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ahoma"/>
              <a:buNone/>
              <a:defRPr sz="1200" b="0" i="0" u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ahoma"/>
              <a:buNone/>
              <a:defRPr sz="1200" b="0" i="0" u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ahoma"/>
              <a:buNone/>
              <a:defRPr sz="1200" b="0" i="0" u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ahoma"/>
              <a:buNone/>
              <a:defRPr sz="1200" b="0" i="0" u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ahoma"/>
              <a:buNone/>
              <a:defRPr sz="1200" b="0" i="0" u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ahoma"/>
              <a:buNone/>
              <a:defRPr sz="1200" b="0" i="0" u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ahoma"/>
              <a:buNone/>
              <a:defRPr sz="1200" b="0" i="0" u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ahoma"/>
              <a:buNone/>
              <a:defRPr sz="1200" b="0" i="0" u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8"/>
          <p:cNvSpPr txBox="1"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9pPr>
          </a:lstStyle>
          <a:p>
            <a:endParaRPr/>
          </a:p>
        </p:txBody>
      </p:sp>
      <p:sp>
        <p:nvSpPr>
          <p:cNvPr id="254" name="Google Shape;254;p28"/>
          <p:cNvSpPr txBox="1">
            <a:spLocks noGrp="1"/>
          </p:cNvSpPr>
          <p:nvPr>
            <p:ph type="body" idx="2"/>
          </p:nvPr>
        </p:nvSpPr>
        <p:spPr>
          <a:xfrm>
            <a:off x="1041721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424" algn="l">
              <a:spcBef>
                <a:spcPts val="480"/>
              </a:spcBef>
              <a:spcAft>
                <a:spcPts val="0"/>
              </a:spcAft>
              <a:buSzPts val="1824"/>
              <a:buChar char="🞇"/>
              <a:defRPr sz="2400"/>
            </a:lvl1pPr>
            <a:lvl2pPr marL="914400" lvl="1" indent="-325119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 sz="1800"/>
            </a:lvl3pPr>
            <a:lvl4pPr marL="1828800" lvl="3" indent="-305816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4pPr>
            <a:lvl5pPr marL="2286000" lvl="4" indent="-305816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5pPr>
            <a:lvl6pPr marL="2743200" lvl="5" indent="-305816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6pPr>
            <a:lvl7pPr marL="3200400" lvl="6" indent="-305816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7pPr>
            <a:lvl8pPr marL="3657600" lvl="7" indent="-305815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8pPr>
            <a:lvl9pPr marL="4114800" lvl="8" indent="-305815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9pPr>
          </a:lstStyle>
          <a:p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body" idx="3"/>
          </p:nvPr>
        </p:nvSpPr>
        <p:spPr>
          <a:xfrm>
            <a:off x="5011837" y="2316010"/>
            <a:ext cx="30557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24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52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368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16"/>
              <a:buNone/>
              <a:defRPr sz="1600" b="1"/>
            </a:lvl9pPr>
          </a:lstStyle>
          <a:p>
            <a:endParaRPr/>
          </a:p>
        </p:txBody>
      </p:sp>
      <p:sp>
        <p:nvSpPr>
          <p:cNvPr id="256" name="Google Shape;256;p28"/>
          <p:cNvSpPr txBox="1">
            <a:spLocks noGrp="1"/>
          </p:cNvSpPr>
          <p:nvPr>
            <p:ph type="body" idx="4"/>
          </p:nvPr>
        </p:nvSpPr>
        <p:spPr>
          <a:xfrm>
            <a:off x="4645152" y="2974694"/>
            <a:ext cx="3419856" cy="283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4424" algn="l">
              <a:spcBef>
                <a:spcPts val="480"/>
              </a:spcBef>
              <a:spcAft>
                <a:spcPts val="0"/>
              </a:spcAft>
              <a:buSzPts val="1824"/>
              <a:buChar char="🞇"/>
              <a:defRPr sz="2400"/>
            </a:lvl1pPr>
            <a:lvl2pPr marL="914400" lvl="1" indent="-325119" algn="l">
              <a:spcBef>
                <a:spcPts val="400"/>
              </a:spcBef>
              <a:spcAft>
                <a:spcPts val="0"/>
              </a:spcAft>
              <a:buSzPts val="1520"/>
              <a:buChar char="🞇"/>
              <a:defRPr sz="2000"/>
            </a:lvl2pPr>
            <a:lvl3pPr marL="1371600" lvl="2" indent="-315467" algn="l">
              <a:spcBef>
                <a:spcPts val="360"/>
              </a:spcBef>
              <a:spcAft>
                <a:spcPts val="0"/>
              </a:spcAft>
              <a:buSzPts val="1368"/>
              <a:buChar char="🞇"/>
              <a:defRPr sz="1800"/>
            </a:lvl3pPr>
            <a:lvl4pPr marL="1828800" lvl="3" indent="-305816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4pPr>
            <a:lvl5pPr marL="2286000" lvl="4" indent="-305816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5pPr>
            <a:lvl6pPr marL="2743200" lvl="5" indent="-305816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6pPr>
            <a:lvl7pPr marL="3200400" lvl="6" indent="-305816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7pPr>
            <a:lvl8pPr marL="3657600" lvl="7" indent="-305815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8pPr>
            <a:lvl9pPr marL="4114800" lvl="8" indent="-305815" algn="l">
              <a:spcBef>
                <a:spcPts val="320"/>
              </a:spcBef>
              <a:spcAft>
                <a:spcPts val="0"/>
              </a:spcAft>
              <a:buSzPts val="1216"/>
              <a:buChar char="🞇"/>
              <a:defRPr sz="1600"/>
            </a:lvl9pPr>
          </a:lstStyle>
          <a:p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2F35F"/>
            </a:gs>
            <a:gs pos="61999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6"/>
          <p:cNvGrpSpPr/>
          <p:nvPr/>
        </p:nvGrpSpPr>
        <p:grpSpPr>
          <a:xfrm>
            <a:off x="-567149" y="0"/>
            <a:ext cx="10458962" cy="7117349"/>
            <a:chOff x="-644736" y="0"/>
            <a:chExt cx="10458272" cy="7117349"/>
          </a:xfrm>
        </p:grpSpPr>
        <p:grpSp>
          <p:nvGrpSpPr>
            <p:cNvPr id="11" name="Google Shape;11;p16"/>
            <p:cNvGrpSpPr/>
            <p:nvPr/>
          </p:nvGrpSpPr>
          <p:grpSpPr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12" name="Google Shape;12;p16"/>
              <p:cNvGrpSpPr/>
              <p:nvPr/>
            </p:nvGrpSpPr>
            <p:grpSpPr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13" name="Google Shape;13;p16"/>
                <p:cNvSpPr txBox="1"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4" name="Google Shape;14;p16"/>
                <p:cNvSpPr txBox="1"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" name="Google Shape;15;p16"/>
                <p:cNvSpPr txBox="1"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16" name="Google Shape;16;p16"/>
              <p:cNvGrpSpPr/>
              <p:nvPr/>
            </p:nvGrpSpPr>
            <p:grpSpPr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17" name="Google Shape;17;p16"/>
                <p:cNvSpPr txBox="1"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8" name="Google Shape;18;p16"/>
                <p:cNvSpPr txBox="1"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9" name="Google Shape;19;p16"/>
                <p:cNvSpPr txBox="1"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20" name="Google Shape;20;p16"/>
              <p:cNvGrpSpPr/>
              <p:nvPr/>
            </p:nvGrpSpPr>
            <p:grpSpPr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21" name="Google Shape;21;p16"/>
                <p:cNvSpPr txBox="1"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" name="Google Shape;22;p16"/>
                <p:cNvSpPr txBox="1"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3" name="Google Shape;23;p16"/>
                <p:cNvSpPr txBox="1"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24" name="Google Shape;24;p16"/>
              <p:cNvSpPr txBox="1"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" name="Google Shape;25;p16"/>
              <p:cNvSpPr txBox="1"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" name="Google Shape;26;p16"/>
              <p:cNvSpPr txBox="1"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7" name="Google Shape;27;p16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/>
              <a:ahLst/>
              <a:cxnLst/>
              <a:rect l="l" t="t" r="r" b="b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" name="Google Shape;28;p16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/>
              <a:ahLst/>
              <a:cxnLst/>
              <a:rect l="l" t="t" r="r" b="b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" name="Google Shape;29;p16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/>
              <a:ahLst/>
              <a:cxnLst/>
              <a:rect l="l" t="t" r="r" b="b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" name="Google Shape;30;p1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/>
              <a:ahLst/>
              <a:cxnLst/>
              <a:rect l="l" t="t" r="r" b="b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" name="Google Shape;31;p16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/>
              <a:ahLst/>
              <a:cxnLst/>
              <a:rect l="l" t="t" r="r" b="b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" name="Google Shape;32;p16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" name="Google Shape;33;p16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" name="Google Shape;34;p16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" name="Google Shape;35;p16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3529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36;p16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549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37;p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/>
              <a:ahLst/>
              <a:cxnLst/>
              <a:rect l="l" t="t" r="r" b="b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Google Shape;38;p16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" name="Google Shape;39;p1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" name="Google Shape;40;p16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Google Shape;41;p16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" name="Google Shape;42;p16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" name="Google Shape;43;p16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4;p1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5;p1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6;p1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" name="Google Shape;47;p16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/>
              <a:ahLst/>
              <a:cxnLst/>
              <a:rect l="l" t="t" r="r" b="b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529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" name="Google Shape;48;p16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/>
              <a:ahLst/>
              <a:cxnLst/>
              <a:rect l="l" t="t" r="r" b="b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9" name="Google Shape;49;p16"/>
          <p:cNvSpPr txBox="1"/>
          <p:nvPr/>
        </p:nvSpPr>
        <p:spPr>
          <a:xfrm>
            <a:off x="457200" y="333375"/>
            <a:ext cx="8229600" cy="6186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Google Shape;50;p16"/>
          <p:cNvSpPr txBox="1"/>
          <p:nvPr/>
        </p:nvSpPr>
        <p:spPr>
          <a:xfrm>
            <a:off x="4560887" y="-22225"/>
            <a:ext cx="3679825" cy="700087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1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16"/>
          <p:cNvSpPr txBox="1"/>
          <p:nvPr/>
        </p:nvSpPr>
        <p:spPr>
          <a:xfrm>
            <a:off x="4649787" y="-22225"/>
            <a:ext cx="3505200" cy="623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" name="Google Shape;52;p16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1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  <a:defRPr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🞇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2F35F"/>
            </a:gs>
            <a:gs pos="61999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20"/>
          <p:cNvGrpSpPr/>
          <p:nvPr/>
        </p:nvGrpSpPr>
        <p:grpSpPr>
          <a:xfrm>
            <a:off x="-567149" y="0"/>
            <a:ext cx="10458962" cy="7117349"/>
            <a:chOff x="-644736" y="0"/>
            <a:chExt cx="10458272" cy="7117349"/>
          </a:xfrm>
        </p:grpSpPr>
        <p:grpSp>
          <p:nvGrpSpPr>
            <p:cNvPr id="94" name="Google Shape;94;p20"/>
            <p:cNvGrpSpPr/>
            <p:nvPr/>
          </p:nvGrpSpPr>
          <p:grpSpPr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95" name="Google Shape;95;p20"/>
              <p:cNvGrpSpPr/>
              <p:nvPr/>
            </p:nvGrpSpPr>
            <p:grpSpPr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96" name="Google Shape;96;p20"/>
                <p:cNvSpPr txBox="1"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97" name="Google Shape;97;p20"/>
                <p:cNvSpPr txBox="1"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98" name="Google Shape;98;p20"/>
                <p:cNvSpPr txBox="1"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99" name="Google Shape;99;p20"/>
              <p:cNvGrpSpPr/>
              <p:nvPr/>
            </p:nvGrpSpPr>
            <p:grpSpPr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100" name="Google Shape;100;p20"/>
                <p:cNvSpPr txBox="1"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01" name="Google Shape;101;p20"/>
                <p:cNvSpPr txBox="1"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02" name="Google Shape;102;p20"/>
                <p:cNvSpPr txBox="1"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103" name="Google Shape;103;p20"/>
              <p:cNvGrpSpPr/>
              <p:nvPr/>
            </p:nvGrpSpPr>
            <p:grpSpPr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104" name="Google Shape;104;p20"/>
                <p:cNvSpPr txBox="1"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05" name="Google Shape;105;p20"/>
                <p:cNvSpPr txBox="1"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06" name="Google Shape;106;p20"/>
                <p:cNvSpPr txBox="1"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07" name="Google Shape;107;p20"/>
              <p:cNvSpPr txBox="1"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8" name="Google Shape;108;p20"/>
              <p:cNvSpPr txBox="1"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9" name="Google Shape;109;p20"/>
              <p:cNvSpPr txBox="1"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10" name="Google Shape;110;p20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/>
              <a:ahLst/>
              <a:cxnLst/>
              <a:rect l="l" t="t" r="r" b="b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/>
              <a:ahLst/>
              <a:cxnLst/>
              <a:rect l="l" t="t" r="r" b="b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2" name="Google Shape;112;p20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/>
              <a:ahLst/>
              <a:cxnLst/>
              <a:rect l="l" t="t" r="r" b="b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/>
              <a:ahLst/>
              <a:cxnLst/>
              <a:rect l="l" t="t" r="r" b="b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/>
              <a:ahLst/>
              <a:cxnLst/>
              <a:rect l="l" t="t" r="r" b="b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5" name="Google Shape;115;p20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6" name="Google Shape;116;p2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3529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549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0" name="Google Shape;120;p20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/>
              <a:ahLst/>
              <a:cxnLst/>
              <a:rect l="l" t="t" r="r" b="b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1" name="Google Shape;121;p20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2" name="Google Shape;122;p20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3" name="Google Shape;123;p20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4" name="Google Shape;124;p20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5" name="Google Shape;125;p20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6" name="Google Shape;126;p20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7" name="Google Shape;127;p20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8" name="Google Shape;128;p2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9" name="Google Shape;129;p20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0" name="Google Shape;130;p20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/>
              <a:ahLst/>
              <a:cxnLst/>
              <a:rect l="l" t="t" r="r" b="b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529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1" name="Google Shape;131;p20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/>
              <a:ahLst/>
              <a:cxnLst/>
              <a:rect l="l" t="t" r="r" b="b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32" name="Google Shape;132;p20"/>
          <p:cNvSpPr txBox="1"/>
          <p:nvPr/>
        </p:nvSpPr>
        <p:spPr>
          <a:xfrm>
            <a:off x="457200" y="333375"/>
            <a:ext cx="8229600" cy="6186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4560887" y="-22225"/>
            <a:ext cx="3679825" cy="700087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1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4649787" y="-22225"/>
            <a:ext cx="3505200" cy="623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  <a:defRPr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🞇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2F35F"/>
            </a:gs>
            <a:gs pos="61999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25"/>
          <p:cNvGrpSpPr/>
          <p:nvPr/>
        </p:nvGrpSpPr>
        <p:grpSpPr>
          <a:xfrm>
            <a:off x="-644936" y="0"/>
            <a:ext cx="10458962" cy="7117349"/>
            <a:chOff x="-644736" y="0"/>
            <a:chExt cx="10458272" cy="7117349"/>
          </a:xfrm>
        </p:grpSpPr>
        <p:grpSp>
          <p:nvGrpSpPr>
            <p:cNvPr id="149" name="Google Shape;149;p25"/>
            <p:cNvGrpSpPr/>
            <p:nvPr/>
          </p:nvGrpSpPr>
          <p:grpSpPr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150" name="Google Shape;150;p25"/>
              <p:cNvGrpSpPr/>
              <p:nvPr/>
            </p:nvGrpSpPr>
            <p:grpSpPr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151" name="Google Shape;151;p25"/>
                <p:cNvSpPr txBox="1"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2" name="Google Shape;152;p25"/>
                <p:cNvSpPr txBox="1"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3" name="Google Shape;153;p25"/>
                <p:cNvSpPr txBox="1"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154" name="Google Shape;154;p25"/>
              <p:cNvGrpSpPr/>
              <p:nvPr/>
            </p:nvGrpSpPr>
            <p:grpSpPr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155" name="Google Shape;155;p25"/>
                <p:cNvSpPr txBox="1"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6" name="Google Shape;156;p25"/>
                <p:cNvSpPr txBox="1"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57" name="Google Shape;157;p25"/>
                <p:cNvSpPr txBox="1"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158" name="Google Shape;158;p25"/>
              <p:cNvGrpSpPr/>
              <p:nvPr/>
            </p:nvGrpSpPr>
            <p:grpSpPr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159" name="Google Shape;159;p25"/>
                <p:cNvSpPr txBox="1"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0" name="Google Shape;160;p25"/>
                <p:cNvSpPr txBox="1"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61" name="Google Shape;161;p25"/>
                <p:cNvSpPr txBox="1"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162" name="Google Shape;162;p25"/>
              <p:cNvSpPr txBox="1"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3" name="Google Shape;163;p25"/>
              <p:cNvSpPr txBox="1"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64" name="Google Shape;164;p25"/>
              <p:cNvSpPr txBox="1"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65" name="Google Shape;165;p2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/>
              <a:ahLst/>
              <a:cxnLst/>
              <a:rect l="l" t="t" r="r" b="b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/>
              <a:ahLst/>
              <a:cxnLst/>
              <a:rect l="l" t="t" r="r" b="b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/>
              <a:ahLst/>
              <a:cxnLst/>
              <a:rect l="l" t="t" r="r" b="b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/>
              <a:ahLst/>
              <a:cxnLst/>
              <a:rect l="l" t="t" r="r" b="b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/>
              <a:ahLst/>
              <a:cxnLst/>
              <a:rect l="l" t="t" r="r" b="b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0" name="Google Shape;170;p25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1" name="Google Shape;171;p25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2" name="Google Shape;172;p25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3" name="Google Shape;173;p2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3529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4" name="Google Shape;174;p2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549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5" name="Google Shape;175;p2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/>
              <a:ahLst/>
              <a:cxnLst/>
              <a:rect l="l" t="t" r="r" b="b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6" name="Google Shape;176;p25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7" name="Google Shape;177;p25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8" name="Google Shape;178;p2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9" name="Google Shape;179;p25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0" name="Google Shape;180;p25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1" name="Google Shape;181;p2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2" name="Google Shape;182;p2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3" name="Google Shape;183;p2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4" name="Google Shape;184;p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5" name="Google Shape;185;p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/>
              <a:ahLst/>
              <a:cxnLst/>
              <a:rect l="l" t="t" r="r" b="b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529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6" name="Google Shape;186;p25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/>
              <a:ahLst/>
              <a:cxnLst/>
              <a:rect l="l" t="t" r="r" b="b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87" name="Google Shape;187;p25"/>
          <p:cNvSpPr txBox="1"/>
          <p:nvPr/>
        </p:nvSpPr>
        <p:spPr>
          <a:xfrm>
            <a:off x="4560887" y="-22225"/>
            <a:ext cx="3679825" cy="6272212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1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4649787" y="-22225"/>
            <a:ext cx="3505200" cy="2312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4651375" y="6088062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4651375" y="6088062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1" name="Google Shape;191;p25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body" idx="1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  <a:defRPr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🞇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dt" idx="10"/>
          </p:nvPr>
        </p:nvSpPr>
        <p:spPr>
          <a:xfrm>
            <a:off x="4738687" y="1516062"/>
            <a:ext cx="2133600" cy="75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ftr" idx="11"/>
          </p:nvPr>
        </p:nvSpPr>
        <p:spPr>
          <a:xfrm>
            <a:off x="5303837" y="5719762"/>
            <a:ext cx="28305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5" name="Google Shape;195;p25"/>
          <p:cNvSpPr txBox="1">
            <a:spLocks noGrp="1"/>
          </p:cNvSpPr>
          <p:nvPr>
            <p:ph type="sldNum" idx="12"/>
          </p:nvPr>
        </p:nvSpPr>
        <p:spPr>
          <a:xfrm>
            <a:off x="4649787" y="5719762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ahoma"/>
              <a:buNone/>
              <a:defRPr sz="1200" b="0" i="0" u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ahoma"/>
              <a:buNone/>
              <a:defRPr sz="1200" b="0" i="0" u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ahoma"/>
              <a:buNone/>
              <a:defRPr sz="1200" b="0" i="0" u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ahoma"/>
              <a:buNone/>
              <a:defRPr sz="1200" b="0" i="0" u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ahoma"/>
              <a:buNone/>
              <a:defRPr sz="1200" b="0" i="0" u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ahoma"/>
              <a:buNone/>
              <a:defRPr sz="1200" b="0" i="0" u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ahoma"/>
              <a:buNone/>
              <a:defRPr sz="1200" b="0" i="0" u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ahoma"/>
              <a:buNone/>
              <a:defRPr sz="1200" b="0" i="0" u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Tahoma"/>
              <a:buNone/>
              <a:defRPr sz="1200" b="0" i="0" u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2F35F"/>
            </a:gs>
            <a:gs pos="61999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7"/>
          <p:cNvGrpSpPr/>
          <p:nvPr/>
        </p:nvGrpSpPr>
        <p:grpSpPr>
          <a:xfrm>
            <a:off x="-567149" y="0"/>
            <a:ext cx="10458962" cy="7117349"/>
            <a:chOff x="-644736" y="0"/>
            <a:chExt cx="10458272" cy="7117349"/>
          </a:xfrm>
        </p:grpSpPr>
        <p:grpSp>
          <p:nvGrpSpPr>
            <p:cNvPr id="204" name="Google Shape;204;p27"/>
            <p:cNvGrpSpPr/>
            <p:nvPr/>
          </p:nvGrpSpPr>
          <p:grpSpPr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05" name="Google Shape;205;p27"/>
              <p:cNvGrpSpPr/>
              <p:nvPr/>
            </p:nvGrpSpPr>
            <p:grpSpPr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206" name="Google Shape;206;p27"/>
                <p:cNvSpPr txBox="1"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07" name="Google Shape;207;p27"/>
                <p:cNvSpPr txBox="1"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08" name="Google Shape;208;p27"/>
                <p:cNvSpPr txBox="1"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209" name="Google Shape;209;p27"/>
              <p:cNvGrpSpPr/>
              <p:nvPr/>
            </p:nvGrpSpPr>
            <p:grpSpPr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210" name="Google Shape;210;p27"/>
                <p:cNvSpPr txBox="1"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11" name="Google Shape;211;p27"/>
                <p:cNvSpPr txBox="1"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12" name="Google Shape;212;p27"/>
                <p:cNvSpPr txBox="1"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213" name="Google Shape;213;p27"/>
              <p:cNvGrpSpPr/>
              <p:nvPr/>
            </p:nvGrpSpPr>
            <p:grpSpPr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214" name="Google Shape;214;p27"/>
                <p:cNvSpPr txBox="1"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15" name="Google Shape;215;p27"/>
                <p:cNvSpPr txBox="1"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16" name="Google Shape;216;p27"/>
                <p:cNvSpPr txBox="1"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217" name="Google Shape;217;p27"/>
              <p:cNvSpPr txBox="1"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8" name="Google Shape;218;p27"/>
              <p:cNvSpPr txBox="1"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9" name="Google Shape;219;p27"/>
              <p:cNvSpPr txBox="1"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20" name="Google Shape;220;p27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/>
              <a:ahLst/>
              <a:cxnLst/>
              <a:rect l="l" t="t" r="r" b="b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/>
              <a:ahLst/>
              <a:cxnLst/>
              <a:rect l="l" t="t" r="r" b="b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/>
              <a:ahLst/>
              <a:cxnLst/>
              <a:rect l="l" t="t" r="r" b="b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/>
              <a:ahLst/>
              <a:cxnLst/>
              <a:rect l="l" t="t" r="r" b="b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/>
              <a:ahLst/>
              <a:cxnLst/>
              <a:rect l="l" t="t" r="r" b="b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5" name="Google Shape;225;p27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3529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549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0" name="Google Shape;230;p2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/>
              <a:ahLst/>
              <a:cxnLst/>
              <a:rect l="l" t="t" r="r" b="b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1" name="Google Shape;231;p27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2" name="Google Shape;232;p27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3" name="Google Shape;233;p2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4" name="Google Shape;234;p27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5" name="Google Shape;235;p27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6" name="Google Shape;236;p27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7" name="Google Shape;237;p27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8" name="Google Shape;238;p2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9" name="Google Shape;239;p2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0" name="Google Shape;240;p27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/>
              <a:ahLst/>
              <a:cxnLst/>
              <a:rect l="l" t="t" r="r" b="b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529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1" name="Google Shape;241;p27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/>
              <a:ahLst/>
              <a:cxnLst/>
              <a:rect l="l" t="t" r="r" b="b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42" name="Google Shape;242;p27"/>
          <p:cNvSpPr txBox="1"/>
          <p:nvPr/>
        </p:nvSpPr>
        <p:spPr>
          <a:xfrm>
            <a:off x="457200" y="333375"/>
            <a:ext cx="8229600" cy="6186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3" name="Google Shape;243;p27"/>
          <p:cNvSpPr txBox="1"/>
          <p:nvPr/>
        </p:nvSpPr>
        <p:spPr>
          <a:xfrm>
            <a:off x="4560887" y="-22225"/>
            <a:ext cx="3679825" cy="700087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1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4" name="Google Shape;244;p27"/>
          <p:cNvSpPr txBox="1"/>
          <p:nvPr/>
        </p:nvSpPr>
        <p:spPr>
          <a:xfrm>
            <a:off x="4649787" y="-22225"/>
            <a:ext cx="3505200" cy="623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45" name="Google Shape;245;p27" descr="J:\Jana\Osobní\Vzdělávání\Vysočina Education\new_loga_s_VEDU_ba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5589587"/>
            <a:ext cx="5099050" cy="93503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7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27"/>
          <p:cNvSpPr txBox="1">
            <a:spLocks noGrp="1"/>
          </p:cNvSpPr>
          <p:nvPr>
            <p:ph type="body" idx="1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  <a:defRPr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🞇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8" name="Google Shape;248;p27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9" name="Google Shape;249;p27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0" name="Google Shape;250;p27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2F35F"/>
            </a:gs>
            <a:gs pos="61999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29"/>
          <p:cNvGrpSpPr/>
          <p:nvPr/>
        </p:nvGrpSpPr>
        <p:grpSpPr>
          <a:xfrm>
            <a:off x="-567149" y="0"/>
            <a:ext cx="10458962" cy="7117349"/>
            <a:chOff x="-644736" y="0"/>
            <a:chExt cx="10458272" cy="7117349"/>
          </a:xfrm>
        </p:grpSpPr>
        <p:grpSp>
          <p:nvGrpSpPr>
            <p:cNvPr id="262" name="Google Shape;262;p29"/>
            <p:cNvGrpSpPr/>
            <p:nvPr/>
          </p:nvGrpSpPr>
          <p:grpSpPr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63" name="Google Shape;263;p29"/>
              <p:cNvGrpSpPr/>
              <p:nvPr/>
            </p:nvGrpSpPr>
            <p:grpSpPr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264" name="Google Shape;264;p29"/>
                <p:cNvSpPr txBox="1"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5" name="Google Shape;265;p29"/>
                <p:cNvSpPr txBox="1"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6" name="Google Shape;266;p29"/>
                <p:cNvSpPr txBox="1"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267" name="Google Shape;267;p29"/>
              <p:cNvGrpSpPr/>
              <p:nvPr/>
            </p:nvGrpSpPr>
            <p:grpSpPr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268" name="Google Shape;268;p29"/>
                <p:cNvSpPr txBox="1"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9" name="Google Shape;269;p29"/>
                <p:cNvSpPr txBox="1"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70" name="Google Shape;270;p29"/>
                <p:cNvSpPr txBox="1"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271" name="Google Shape;271;p29"/>
              <p:cNvGrpSpPr/>
              <p:nvPr/>
            </p:nvGrpSpPr>
            <p:grpSpPr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272" name="Google Shape;272;p29"/>
                <p:cNvSpPr txBox="1"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73" name="Google Shape;273;p29"/>
                <p:cNvSpPr txBox="1"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74" name="Google Shape;274;p29"/>
                <p:cNvSpPr txBox="1"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275" name="Google Shape;275;p29"/>
              <p:cNvSpPr txBox="1"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6" name="Google Shape;276;p29"/>
              <p:cNvSpPr txBox="1"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7" name="Google Shape;277;p29"/>
              <p:cNvSpPr txBox="1"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78" name="Google Shape;278;p29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/>
              <a:ahLst/>
              <a:cxnLst/>
              <a:rect l="l" t="t" r="r" b="b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/>
              <a:ahLst/>
              <a:cxnLst/>
              <a:rect l="l" t="t" r="r" b="b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/>
              <a:ahLst/>
              <a:cxnLst/>
              <a:rect l="l" t="t" r="r" b="b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/>
              <a:ahLst/>
              <a:cxnLst/>
              <a:rect l="l" t="t" r="r" b="b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/>
              <a:ahLst/>
              <a:cxnLst/>
              <a:rect l="l" t="t" r="r" b="b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3" name="Google Shape;283;p2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4" name="Google Shape;284;p29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5" name="Google Shape;285;p29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6" name="Google Shape;286;p29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3529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7" name="Google Shape;287;p29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549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8" name="Google Shape;288;p29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/>
              <a:ahLst/>
              <a:cxnLst/>
              <a:rect l="l" t="t" r="r" b="b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0" name="Google Shape;290;p29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4" name="Google Shape;294;p29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5" name="Google Shape;295;p2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6" name="Google Shape;296;p29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7" name="Google Shape;297;p29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8" name="Google Shape;298;p29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/>
              <a:ahLst/>
              <a:cxnLst/>
              <a:rect l="l" t="t" r="r" b="b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529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9" name="Google Shape;299;p2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/>
              <a:ahLst/>
              <a:cxnLst/>
              <a:rect l="l" t="t" r="r" b="b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00" name="Google Shape;300;p29"/>
          <p:cNvSpPr txBox="1"/>
          <p:nvPr/>
        </p:nvSpPr>
        <p:spPr>
          <a:xfrm>
            <a:off x="457200" y="333375"/>
            <a:ext cx="8229600" cy="61864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1" name="Google Shape;301;p29"/>
          <p:cNvSpPr txBox="1"/>
          <p:nvPr/>
        </p:nvSpPr>
        <p:spPr>
          <a:xfrm>
            <a:off x="4560887" y="-22225"/>
            <a:ext cx="3679825" cy="700087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1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2" name="Google Shape;302;p29"/>
          <p:cNvSpPr txBox="1"/>
          <p:nvPr/>
        </p:nvSpPr>
        <p:spPr>
          <a:xfrm>
            <a:off x="4649787" y="-22225"/>
            <a:ext cx="3505200" cy="623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03" name="Google Shape;303;p29" descr="J:\Jana\Osobní\Vzdělávání\Vysočina Education\new_loga_s_VEDU_ba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5516562"/>
            <a:ext cx="5099050" cy="9366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9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29"/>
          <p:cNvSpPr txBox="1">
            <a:spLocks noGrp="1"/>
          </p:cNvSpPr>
          <p:nvPr>
            <p:ph type="body" idx="1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  <a:defRPr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🞇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6" name="Google Shape;306;p29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7" name="Google Shape;307;p29"/>
          <p:cNvSpPr txBox="1">
            <a:spLocks noGrp="1"/>
          </p:cNvSpPr>
          <p:nvPr>
            <p:ph type="ft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8" name="Google Shape;308;p29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2F35F"/>
            </a:gs>
            <a:gs pos="61999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31"/>
          <p:cNvGrpSpPr/>
          <p:nvPr/>
        </p:nvGrpSpPr>
        <p:grpSpPr>
          <a:xfrm>
            <a:off x="-644936" y="0"/>
            <a:ext cx="10458962" cy="7117349"/>
            <a:chOff x="-644736" y="0"/>
            <a:chExt cx="10458272" cy="7117349"/>
          </a:xfrm>
        </p:grpSpPr>
        <p:grpSp>
          <p:nvGrpSpPr>
            <p:cNvPr id="317" name="Google Shape;317;p31"/>
            <p:cNvGrpSpPr/>
            <p:nvPr/>
          </p:nvGrpSpPr>
          <p:grpSpPr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318" name="Google Shape;318;p31"/>
              <p:cNvGrpSpPr/>
              <p:nvPr/>
            </p:nvGrpSpPr>
            <p:grpSpPr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319" name="Google Shape;319;p31"/>
                <p:cNvSpPr txBox="1"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20" name="Google Shape;320;p31"/>
                <p:cNvSpPr txBox="1"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21" name="Google Shape;321;p31"/>
                <p:cNvSpPr txBox="1"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322" name="Google Shape;322;p31"/>
              <p:cNvGrpSpPr/>
              <p:nvPr/>
            </p:nvGrpSpPr>
            <p:grpSpPr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23" name="Google Shape;323;p31"/>
                <p:cNvSpPr txBox="1"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24" name="Google Shape;324;p31"/>
                <p:cNvSpPr txBox="1"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25" name="Google Shape;325;p31"/>
                <p:cNvSpPr txBox="1"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326" name="Google Shape;326;p31"/>
              <p:cNvGrpSpPr/>
              <p:nvPr/>
            </p:nvGrpSpPr>
            <p:grpSpPr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27" name="Google Shape;327;p31"/>
                <p:cNvSpPr txBox="1"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28" name="Google Shape;328;p31"/>
                <p:cNvSpPr txBox="1"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29" name="Google Shape;329;p31"/>
                <p:cNvSpPr txBox="1"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330" name="Google Shape;330;p31"/>
              <p:cNvSpPr txBox="1"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1" name="Google Shape;331;p31"/>
              <p:cNvSpPr txBox="1"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2" name="Google Shape;332;p31"/>
              <p:cNvSpPr txBox="1"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333" name="Google Shape;333;p31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/>
              <a:ahLst/>
              <a:cxnLst/>
              <a:rect l="l" t="t" r="r" b="b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/>
              <a:ahLst/>
              <a:cxnLst/>
              <a:rect l="l" t="t" r="r" b="b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/>
              <a:ahLst/>
              <a:cxnLst/>
              <a:rect l="l" t="t" r="r" b="b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/>
              <a:ahLst/>
              <a:cxnLst/>
              <a:rect l="l" t="t" r="r" b="b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/>
              <a:ahLst/>
              <a:cxnLst/>
              <a:rect l="l" t="t" r="r" b="b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8" name="Google Shape;338;p3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9" name="Google Shape;339;p3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0" name="Google Shape;340;p31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1" name="Google Shape;341;p31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3529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2" name="Google Shape;342;p3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549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3" name="Google Shape;343;p31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/>
              <a:ahLst/>
              <a:cxnLst/>
              <a:rect l="l" t="t" r="r" b="b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4" name="Google Shape;344;p31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5" name="Google Shape;345;p3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6" name="Google Shape;346;p31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7" name="Google Shape;347;p3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8" name="Google Shape;348;p3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9" name="Google Shape;349;p3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0" name="Google Shape;350;p31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1" name="Google Shape;351;p31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2" name="Google Shape;352;p3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3" name="Google Shape;353;p31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/>
              <a:ahLst/>
              <a:cxnLst/>
              <a:rect l="l" t="t" r="r" b="b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529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4" name="Google Shape;354;p31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/>
              <a:ahLst/>
              <a:cxnLst/>
              <a:rect l="l" t="t" r="r" b="b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55" name="Google Shape;355;p31"/>
          <p:cNvSpPr txBox="1"/>
          <p:nvPr/>
        </p:nvSpPr>
        <p:spPr>
          <a:xfrm>
            <a:off x="4560887" y="-22225"/>
            <a:ext cx="3679825" cy="6272212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1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6" name="Google Shape;356;p31"/>
          <p:cNvSpPr txBox="1"/>
          <p:nvPr/>
        </p:nvSpPr>
        <p:spPr>
          <a:xfrm>
            <a:off x="4649787" y="-22225"/>
            <a:ext cx="3505200" cy="623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7" name="Google Shape;357;p31"/>
          <p:cNvSpPr txBox="1"/>
          <p:nvPr/>
        </p:nvSpPr>
        <p:spPr>
          <a:xfrm>
            <a:off x="904875" y="601662"/>
            <a:ext cx="3562350" cy="56483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8" name="Google Shape;358;p31"/>
          <p:cNvSpPr txBox="1"/>
          <p:nvPr/>
        </p:nvSpPr>
        <p:spPr>
          <a:xfrm>
            <a:off x="4651375" y="6088062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9" name="Google Shape;359;p31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31"/>
          <p:cNvSpPr txBox="1">
            <a:spLocks noGrp="1"/>
          </p:cNvSpPr>
          <p:nvPr>
            <p:ph type="body" idx="1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  <a:defRPr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🞇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1" name="Google Shape;361;p31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2" name="Google Shape;362;p31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1"/>
          <p:cNvSpPr txBox="1">
            <a:spLocks noGrp="1"/>
          </p:cNvSpPr>
          <p:nvPr>
            <p:ph type="ftr" idx="11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2F35F"/>
            </a:gs>
            <a:gs pos="61999">
              <a:srgbClr val="92BE3F"/>
            </a:gs>
            <a:gs pos="100000">
              <a:srgbClr val="80A33D"/>
            </a:gs>
          </a:gsLst>
          <a:lin ang="5400000" scaled="0"/>
        </a:gra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33"/>
          <p:cNvGrpSpPr/>
          <p:nvPr/>
        </p:nvGrpSpPr>
        <p:grpSpPr>
          <a:xfrm>
            <a:off x="-644936" y="0"/>
            <a:ext cx="10458962" cy="7117349"/>
            <a:chOff x="-644736" y="0"/>
            <a:chExt cx="10458272" cy="7117349"/>
          </a:xfrm>
        </p:grpSpPr>
        <p:grpSp>
          <p:nvGrpSpPr>
            <p:cNvPr id="373" name="Google Shape;373;p33"/>
            <p:cNvGrpSpPr/>
            <p:nvPr/>
          </p:nvGrpSpPr>
          <p:grpSpPr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374" name="Google Shape;374;p33"/>
              <p:cNvGrpSpPr/>
              <p:nvPr/>
            </p:nvGrpSpPr>
            <p:grpSpPr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375" name="Google Shape;375;p33"/>
                <p:cNvSpPr txBox="1"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76" name="Google Shape;376;p33"/>
                <p:cNvSpPr txBox="1"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77" name="Google Shape;377;p33"/>
                <p:cNvSpPr txBox="1"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378" name="Google Shape;378;p33"/>
              <p:cNvGrpSpPr/>
              <p:nvPr/>
            </p:nvGrpSpPr>
            <p:grpSpPr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9" name="Google Shape;379;p33"/>
                <p:cNvSpPr txBox="1"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80" name="Google Shape;380;p33"/>
                <p:cNvSpPr txBox="1"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81" name="Google Shape;381;p33"/>
                <p:cNvSpPr txBox="1"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382" name="Google Shape;382;p33"/>
              <p:cNvGrpSpPr/>
              <p:nvPr/>
            </p:nvGrpSpPr>
            <p:grpSpPr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83" name="Google Shape;383;p33"/>
                <p:cNvSpPr txBox="1"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84" name="Google Shape;384;p33"/>
                <p:cNvSpPr txBox="1"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385" name="Google Shape;385;p33"/>
                <p:cNvSpPr txBox="1"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lt1">
                    <a:alpha val="9803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386" name="Google Shape;386;p33"/>
              <p:cNvSpPr txBox="1"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7" name="Google Shape;387;p33"/>
              <p:cNvSpPr txBox="1"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8" name="Google Shape;388;p33"/>
              <p:cNvSpPr txBox="1"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lt1">
                  <a:alpha val="9803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389" name="Google Shape;389;p33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/>
              <a:ahLst/>
              <a:cxnLst/>
              <a:rect l="l" t="t" r="r" b="b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0" name="Google Shape;390;p33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/>
              <a:ahLst/>
              <a:cxnLst/>
              <a:rect l="l" t="t" r="r" b="b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1" name="Google Shape;391;p33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/>
              <a:ahLst/>
              <a:cxnLst/>
              <a:rect l="l" t="t" r="r" b="b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2" name="Google Shape;392;p33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/>
              <a:ahLst/>
              <a:cxnLst/>
              <a:rect l="l" t="t" r="r" b="b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3" name="Google Shape;393;p33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/>
              <a:ahLst/>
              <a:cxnLst/>
              <a:rect l="l" t="t" r="r" b="b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 cmpd="sng">
              <a:solidFill>
                <a:schemeClr val="lt1">
                  <a:alpha val="1960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4" name="Google Shape;394;p33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5" name="Google Shape;395;p3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6" name="Google Shape;396;p3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7" name="Google Shape;397;p3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3529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8" name="Google Shape;398;p33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549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9" name="Google Shape;399;p33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/>
              <a:ahLst/>
              <a:cxnLst/>
              <a:rect l="l" t="t" r="r" b="b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0" name="Google Shape;400;p3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1" name="Google Shape;401;p33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2" name="Google Shape;402;p33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3" name="Google Shape;403;p3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4" name="Google Shape;404;p33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5" name="Google Shape;405;p3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5347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6" name="Google Shape;406;p3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9803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7" name="Google Shape;407;p3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8" name="Google Shape;408;p33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5352"/>
                <a:gd name="vf" fmla="val 115470"/>
              </a:avLst>
            </a:prstGeom>
            <a:solidFill>
              <a:schemeClr val="lt1">
                <a:alpha val="6666"/>
              </a:schemeClr>
            </a:solidFill>
            <a:ln w="12700" cap="flat" cmpd="sng">
              <a:solidFill>
                <a:schemeClr val="lt1">
                  <a:alpha val="745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9" name="Google Shape;409;p33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/>
              <a:ahLst/>
              <a:cxnLst/>
              <a:rect l="l" t="t" r="r" b="b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529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0" name="Google Shape;410;p3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/>
              <a:ahLst/>
              <a:cxnLst/>
              <a:rect l="l" t="t" r="r" b="b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w="12700" cap="flat" cmpd="sng">
              <a:solidFill>
                <a:schemeClr val="lt1">
                  <a:alpha val="11764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11" name="Google Shape;411;p33"/>
          <p:cNvSpPr txBox="1"/>
          <p:nvPr/>
        </p:nvSpPr>
        <p:spPr>
          <a:xfrm>
            <a:off x="4560887" y="-22225"/>
            <a:ext cx="3679825" cy="6272212"/>
          </a:xfrm>
          <a:prstGeom prst="rect">
            <a:avLst/>
          </a:prstGeom>
          <a:solidFill>
            <a:srgbClr val="F5F5F5"/>
          </a:solidFill>
          <a:ln w="15875" cap="flat" cmpd="sng">
            <a:solidFill>
              <a:srgbClr val="74A51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2" name="Google Shape;412;p33"/>
          <p:cNvSpPr txBox="1"/>
          <p:nvPr/>
        </p:nvSpPr>
        <p:spPr>
          <a:xfrm>
            <a:off x="4649787" y="-22225"/>
            <a:ext cx="3505200" cy="623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3" name="Google Shape;413;p33"/>
          <p:cNvSpPr txBox="1"/>
          <p:nvPr/>
        </p:nvSpPr>
        <p:spPr>
          <a:xfrm>
            <a:off x="904875" y="601662"/>
            <a:ext cx="3562350" cy="56483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F1F1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4" name="Google Shape;414;p33"/>
          <p:cNvSpPr txBox="1"/>
          <p:nvPr/>
        </p:nvSpPr>
        <p:spPr>
          <a:xfrm>
            <a:off x="4651375" y="6088062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5" name="Google Shape;415;p33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6" name="Google Shape;416;p33"/>
          <p:cNvSpPr txBox="1">
            <a:spLocks noGrp="1"/>
          </p:cNvSpPr>
          <p:nvPr>
            <p:ph type="body" idx="1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424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477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  <a:defRPr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251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  <a:defRPr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546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🞇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81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616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🞇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7" name="Google Shape;417;p33"/>
          <p:cNvSpPr txBox="1">
            <a:spLocks noGrp="1"/>
          </p:cNvSpPr>
          <p:nvPr>
            <p:ph type="dt" idx="10"/>
          </p:nvPr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18" name="Google Shape;418;p33"/>
          <p:cNvSpPr txBox="1">
            <a:spLocks noGrp="1"/>
          </p:cNvSpPr>
          <p:nvPr>
            <p:ph type="ftr" idx="11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19" name="Google Shape;419;p33"/>
          <p:cNvSpPr txBox="1">
            <a:spLocks noGrp="1"/>
          </p:cNvSpPr>
          <p:nvPr>
            <p:ph type="sldNum" idx="12"/>
          </p:nvPr>
        </p:nvSpPr>
        <p:spPr>
          <a:xfrm>
            <a:off x="4649787" y="223837"/>
            <a:ext cx="1331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  <a:defRPr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uppraha.cz/wp-content/uploads/2009/12/RVP_PV-2004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ursc.eu/index.php?id=88" TargetMode="External"/><Relationship Id="rId4" Type="http://schemas.openxmlformats.org/officeDocument/2006/relationships/hyperlink" Target="http://www.esf-kvalita1.cz/portfolio/oprojektu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"/>
          <p:cNvSpPr txBox="1">
            <a:spLocks noGrp="1"/>
          </p:cNvSpPr>
          <p:nvPr>
            <p:ph type="title"/>
          </p:nvPr>
        </p:nvSpPr>
        <p:spPr>
          <a:xfrm>
            <a:off x="1258887" y="2900362"/>
            <a:ext cx="6637337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698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Portfolio - a means of developing the child's personality, assessment and self-assessment </a:t>
            </a:r>
            <a:br>
              <a:rPr lang="en-US" sz="40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000" b="1" i="1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4000" b="1" i="1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/>
          </a:p>
        </p:txBody>
      </p:sp>
      <p:sp>
        <p:nvSpPr>
          <p:cNvPr id="432" name="Google Shape;432;p1"/>
          <p:cNvSpPr txBox="1">
            <a:spLocks noGrp="1"/>
          </p:cNvSpPr>
          <p:nvPr>
            <p:ph type="body" idx="1"/>
          </p:nvPr>
        </p:nvSpPr>
        <p:spPr>
          <a:xfrm>
            <a:off x="1258887" y="4267200"/>
            <a:ext cx="6637337" cy="152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lang="en-US" sz="2000" b="0" i="0" u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	</a:t>
            </a:r>
            <a:r>
              <a:rPr lang="en-US" sz="2400" b="0" i="0" u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Jana Kratochvílová</a:t>
            </a:r>
            <a:endParaRPr/>
          </a:p>
        </p:txBody>
      </p:sp>
      <p:sp>
        <p:nvSpPr>
          <p:cNvPr id="433" name="Google Shape;433;p1"/>
          <p:cNvSpPr txBox="1"/>
          <p:nvPr/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rPr>
              <a:t>Brno PdF MU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0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 b="1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Possible content</a:t>
            </a:r>
            <a:endParaRPr/>
          </a:p>
        </p:txBody>
      </p:sp>
      <p:sp>
        <p:nvSpPr>
          <p:cNvPr id="502" name="Google Shape;502;p10"/>
          <p:cNvSpPr txBox="1">
            <a:spLocks noGrp="1"/>
          </p:cNvSpPr>
          <p:nvPr>
            <p:ph type="body" idx="1"/>
          </p:nvPr>
        </p:nvSpPr>
        <p:spPr>
          <a:xfrm>
            <a:off x="1042987" y="1773237"/>
            <a:ext cx="6777037" cy="467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lang="en-US" sz="16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Life story – who am I? 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lang="en-US" sz="16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weekly plans, agreements, class rules 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lang="en-US" sz="16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written assignments and tests 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lang="en-US" sz="16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evaluative and self-assessment questionnaires (for individual and group evaluation) 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lang="en-US" sz="16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School report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lang="en-US" sz="16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materials showing the process of learning (concepts, sketches, comments, etc..) 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lang="en-US" sz="16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reflective journals describing the conditions and feelings in learning 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lang="en-US" sz="16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extracurricular activities 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lang="en-US" sz="16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evaluation of student performance by the teacher </a:t>
            </a:r>
            <a:endParaRPr sz="16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30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lang="en-US" sz="16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 records from regular observation of the pupil 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lang="en-US" sz="16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records of classmates from observation of and co-operation with the pupil 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lang="en-US" sz="16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Parents’ records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🞇"/>
            </a:pPr>
            <a:r>
              <a:rPr lang="en-US" sz="16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homework</a:t>
            </a:r>
            <a:endParaRPr/>
          </a:p>
          <a:p>
            <a:pPr marL="342900" marR="0" lvl="0" indent="-18618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endParaRPr sz="18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86182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</a:pPr>
            <a:endParaRPr sz="18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1"/>
          <p:cNvSpPr txBox="1">
            <a:spLocks noGrp="1"/>
          </p:cNvSpPr>
          <p:nvPr>
            <p:ph type="body" idx="1"/>
          </p:nvPr>
        </p:nvSpPr>
        <p:spPr>
          <a:xfrm>
            <a:off x="827087" y="836612"/>
            <a:ext cx="3635375" cy="497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</a:pPr>
            <a:r>
              <a:rPr lang="en-US" sz="2200" b="1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Working with a portfolio: </a:t>
            </a:r>
            <a:endParaRPr/>
          </a:p>
          <a:p>
            <a:pPr marL="6985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</a:pPr>
            <a:r>
              <a:rPr lang="en-US" sz="2200" b="1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pupil</a:t>
            </a:r>
            <a:endParaRPr/>
          </a:p>
          <a:p>
            <a:pPr marL="6985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rPr lang="en-US" sz="20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Regularly planned reflection </a:t>
            </a:r>
            <a:endParaRPr/>
          </a:p>
          <a:p>
            <a:pPr marL="69850" marR="0" lvl="0" indent="-9652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AutoNum type="arabicParenR"/>
            </a:pPr>
            <a:r>
              <a:rPr lang="en-US" sz="20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choosing which work to put into the portfolio and conversations </a:t>
            </a:r>
            <a:endParaRPr/>
          </a:p>
          <a:p>
            <a:pPr marL="69850" marR="0" lvl="0" indent="-9652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</a:pPr>
            <a:r>
              <a:rPr lang="en-US" sz="20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self-evaluating,</a:t>
            </a:r>
            <a:endParaRPr sz="20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9762" marR="0" lvl="1" indent="-27304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</a:pPr>
            <a:r>
              <a:rPr lang="en-US"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experiencing and remembering life at primary school. </a:t>
            </a:r>
            <a:endParaRPr/>
          </a:p>
          <a:p>
            <a:pPr marL="639762" marR="0" lvl="1" indent="-27304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</a:pPr>
            <a:r>
              <a:rPr lang="en-US"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2) Unintentional reflection at a particular time</a:t>
            </a:r>
            <a:r>
              <a:rPr lang="en-US"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  <p:sp>
        <p:nvSpPr>
          <p:cNvPr id="509" name="Google Shape;509;p11"/>
          <p:cNvSpPr txBox="1">
            <a:spLocks noGrp="1"/>
          </p:cNvSpPr>
          <p:nvPr>
            <p:ph type="body" idx="2"/>
          </p:nvPr>
        </p:nvSpPr>
        <p:spPr>
          <a:xfrm>
            <a:off x="4645025" y="765175"/>
            <a:ext cx="3419475" cy="5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lang="en-US" sz="2400" b="1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Working with a portfolio: </a:t>
            </a:r>
            <a:endParaRPr/>
          </a:p>
          <a:p>
            <a:pPr marL="6985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lang="en-US" sz="2400" b="1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teacher</a:t>
            </a:r>
            <a:endParaRPr/>
          </a:p>
          <a:p>
            <a:pPr marL="69850" marR="0" lvl="0" indent="-9652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</a:pPr>
            <a:r>
              <a:rPr lang="en-US" sz="20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Evaluation of results, progress, how the learning is going. </a:t>
            </a:r>
            <a:endParaRPr/>
          </a:p>
          <a:p>
            <a:pPr marL="69850" marR="0" lvl="0" indent="-9652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</a:pPr>
            <a:r>
              <a:rPr lang="en-US" sz="20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Time for a "private" conversation with the student, uncovering implicit phenomena. </a:t>
            </a:r>
            <a:endParaRPr/>
          </a:p>
          <a:p>
            <a:pPr marL="69850" marR="0" lvl="0" indent="-9652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</a:pPr>
            <a:r>
              <a:rPr lang="en-US" sz="20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Lesson planning </a:t>
            </a:r>
            <a:endParaRPr/>
          </a:p>
          <a:p>
            <a:pPr marL="69850" marR="0" lvl="0" indent="-9652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</a:pPr>
            <a:r>
              <a:rPr lang="en-US" sz="20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Individualisation and differentiation.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2"/>
          <p:cNvSpPr txBox="1">
            <a:spLocks noGrp="1"/>
          </p:cNvSpPr>
          <p:nvPr>
            <p:ph type="body" idx="1"/>
          </p:nvPr>
        </p:nvSpPr>
        <p:spPr>
          <a:xfrm>
            <a:off x="1042987" y="692150"/>
            <a:ext cx="3419475" cy="616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lang="en-US" sz="2400" b="1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Working with a portfolio: </a:t>
            </a:r>
            <a:endParaRPr/>
          </a:p>
          <a:p>
            <a:pPr marL="6985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lang="en-US" sz="2400" b="1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parent</a:t>
            </a:r>
            <a:endParaRPr/>
          </a:p>
          <a:p>
            <a:pPr marL="69850" marR="0" lvl="0" indent="-9652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</a:pPr>
            <a:r>
              <a:rPr lang="en-US" sz="20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evaluation of the work of the child – verbally and in writing</a:t>
            </a:r>
            <a:endParaRPr/>
          </a:p>
          <a:p>
            <a:pPr marL="69850" marR="0" lvl="0" indent="-9652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</a:pPr>
            <a:r>
              <a:rPr lang="en-US" sz="20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shares in the selection of work to go into the portfolio </a:t>
            </a:r>
            <a:endParaRPr/>
          </a:p>
          <a:p>
            <a:pPr marL="69850" marR="0" lvl="0" indent="-9652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</a:pPr>
            <a:r>
              <a:rPr lang="en-US" sz="20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communication with the teacher on the child’s results</a:t>
            </a:r>
            <a:endParaRPr/>
          </a:p>
          <a:p>
            <a:pPr marL="69850" marR="0" lvl="0" indent="-9652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</a:pPr>
            <a:r>
              <a:rPr lang="en-US" sz="20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communication with the child about his/her results: unofficial, official – consultation  days.</a:t>
            </a:r>
            <a:endParaRPr/>
          </a:p>
        </p:txBody>
      </p:sp>
      <p:sp>
        <p:nvSpPr>
          <p:cNvPr id="516" name="Google Shape;516;p12"/>
          <p:cNvSpPr txBox="1">
            <a:spLocks noGrp="1"/>
          </p:cNvSpPr>
          <p:nvPr>
            <p:ph type="body" idx="2"/>
          </p:nvPr>
        </p:nvSpPr>
        <p:spPr>
          <a:xfrm>
            <a:off x="4645025" y="765175"/>
            <a:ext cx="3419475" cy="547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lang="en-US" sz="24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Its importance for parents</a:t>
            </a:r>
            <a:endParaRPr sz="2400" b="1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9850" marR="0" lvl="0" indent="-9652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</a:pPr>
            <a:r>
              <a:rPr lang="en-US" sz="20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monitor the development of the child and his/her progress, </a:t>
            </a:r>
            <a:endParaRPr/>
          </a:p>
          <a:p>
            <a:pPr marL="69850" marR="0" lvl="0" indent="-9652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</a:pPr>
            <a:r>
              <a:rPr lang="en-US" sz="20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understand the organization in primary schools, </a:t>
            </a:r>
            <a:endParaRPr/>
          </a:p>
          <a:p>
            <a:pPr marL="69850" marR="0" lvl="0" indent="-106171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</a:pPr>
            <a:r>
              <a:rPr lang="en-US" sz="2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understand a teacher’s teaching style </a:t>
            </a:r>
            <a:endParaRPr/>
          </a:p>
          <a:p>
            <a:pPr marL="69850" marR="0" lvl="0" indent="-106171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</a:pPr>
            <a:r>
              <a:rPr lang="en-US" sz="2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an opportunity for communication between parents, teachers and pupils</a:t>
            </a:r>
            <a:endParaRPr/>
          </a:p>
        </p:txBody>
      </p:sp>
      <p:sp>
        <p:nvSpPr>
          <p:cNvPr id="517" name="Google Shape;517;p12"/>
          <p:cNvSpPr txBox="1"/>
          <p:nvPr/>
        </p:nvSpPr>
        <p:spPr>
          <a:xfrm>
            <a:off x="5997575" y="2238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rPr>
              <a:t>Jihlava 5.6.2012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3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</a:pPr>
            <a:r>
              <a:rPr lang="en-US" sz="3200" b="1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3200" b="1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200" b="1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Benefits of introducing portfolios</a:t>
            </a:r>
            <a:endParaRPr/>
          </a:p>
        </p:txBody>
      </p:sp>
      <p:sp>
        <p:nvSpPr>
          <p:cNvPr id="524" name="Google Shape;524;p13"/>
          <p:cNvSpPr txBox="1">
            <a:spLocks noGrp="1"/>
          </p:cNvSpPr>
          <p:nvPr>
            <p:ph type="body" idx="1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262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92"/>
              <a:buFont typeface="Noto Sans Symbols"/>
              <a:buNone/>
            </a:pPr>
            <a:r>
              <a:rPr lang="en-US" sz="1700" b="1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Advantages</a:t>
            </a:r>
            <a:r>
              <a:rPr lang="en-US" sz="17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700" b="1" i="1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lang="en-US" sz="1700" b="1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68262" marR="0" lvl="0" indent="-82042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292"/>
              <a:buFont typeface="Noto Sans Symbols"/>
              <a:buChar char="🞇"/>
            </a:pPr>
            <a:r>
              <a:rPr lang="en-US" sz="17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Lays the foundation for self-evaluation and self-reflection </a:t>
            </a:r>
            <a:endParaRPr/>
          </a:p>
          <a:p>
            <a:pPr marL="68262" marR="0" lvl="0" indent="-82042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292"/>
              <a:buFont typeface="Noto Sans Symbols"/>
              <a:buChar char="🞇"/>
            </a:pPr>
            <a:r>
              <a:rPr lang="en-US" sz="17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Supports the involvement of children in planning other activities </a:t>
            </a:r>
            <a:endParaRPr sz="17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8262" marR="0" lvl="0" indent="-82042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292"/>
              <a:buFont typeface="Noto Sans Symbols"/>
              <a:buChar char="🞇"/>
            </a:pPr>
            <a:r>
              <a:rPr lang="en-US" sz="17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Allows for a comprehensive and long-term assessment of children’s results, and to follow their progress. </a:t>
            </a:r>
            <a:endParaRPr/>
          </a:p>
          <a:p>
            <a:pPr marL="68262" marR="0" lvl="0" indent="-82042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292"/>
              <a:buFont typeface="Noto Sans Symbols"/>
              <a:buChar char="🞇"/>
            </a:pPr>
            <a:r>
              <a:rPr lang="en-US" sz="17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combines formative and summative aspects of evaluation </a:t>
            </a:r>
            <a:endParaRPr sz="17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8262" marR="0" lvl="0" indent="-82042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292"/>
              <a:buFont typeface="Noto Sans Symbols"/>
              <a:buChar char="🞇"/>
            </a:pPr>
            <a:r>
              <a:rPr lang="en-US" sz="17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helps teachers, children and parents to get a picture of the child's self-efficacy</a:t>
            </a:r>
            <a:endParaRPr/>
          </a:p>
          <a:p>
            <a:pPr marL="68262" marR="0" lvl="0" indent="-82042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292"/>
              <a:buFont typeface="Noto Sans Symbols"/>
              <a:buChar char="🞇"/>
            </a:pPr>
            <a:r>
              <a:rPr lang="en-US" sz="17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increases the involvement of all participants in the educational process</a:t>
            </a:r>
            <a:endParaRPr sz="17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91008" algn="l" rtl="0"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292"/>
              <a:buFont typeface="Noto Sans Symbols"/>
              <a:buNone/>
            </a:pPr>
            <a:endParaRPr sz="17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4"/>
          <p:cNvSpPr txBox="1">
            <a:spLocks noGrp="1"/>
          </p:cNvSpPr>
          <p:nvPr>
            <p:ph type="title"/>
          </p:nvPr>
        </p:nvSpPr>
        <p:spPr>
          <a:xfrm>
            <a:off x="755650" y="692150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</a:pPr>
            <a:r>
              <a:rPr lang="en-US" sz="3200" b="1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Disadvantages of introducing a portfolio </a:t>
            </a:r>
            <a:endParaRPr/>
          </a:p>
        </p:txBody>
      </p:sp>
      <p:sp>
        <p:nvSpPr>
          <p:cNvPr id="531" name="Google Shape;531;p14"/>
          <p:cNvSpPr txBox="1">
            <a:spLocks noGrp="1"/>
          </p:cNvSpPr>
          <p:nvPr>
            <p:ph type="body" idx="1"/>
          </p:nvPr>
        </p:nvSpPr>
        <p:spPr>
          <a:xfrm>
            <a:off x="1116012" y="1844675"/>
            <a:ext cx="677703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r>
              <a:rPr lang="en-US" sz="2000" b="1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Disadvantages</a:t>
            </a:r>
            <a:endParaRPr sz="2000" b="1" i="1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9850" marR="0" lvl="0" indent="-9652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</a:pPr>
            <a:r>
              <a:rPr lang="en-US" sz="20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requires some time to create the intended content, selection of work, continuous and summarizing reflection </a:t>
            </a:r>
            <a:endParaRPr/>
          </a:p>
          <a:p>
            <a:pPr marL="69850" marR="0" lvl="0" indent="-9652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</a:pPr>
            <a:r>
              <a:rPr lang="en-US" sz="20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consists mainly of worksheets, in which the pivotal domain of the cognitive development of the student is documented</a:t>
            </a:r>
            <a:endParaRPr/>
          </a:p>
          <a:p>
            <a:pPr marL="69850" marR="0" lvl="0" indent="-9652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</a:pPr>
            <a:r>
              <a:rPr lang="en-US" sz="20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Too wide or overly narrow range of material – core skills, objectives and outcomes not covered - unsystematic, underdeveloped system of evaluation </a:t>
            </a:r>
            <a:endParaRPr/>
          </a:p>
          <a:p>
            <a:pPr marL="69850" marR="0" lvl="0" indent="-9652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</a:pPr>
            <a:r>
              <a:rPr lang="en-US" sz="20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Parents are sometimes not interested. </a:t>
            </a:r>
            <a:endParaRPr/>
          </a:p>
          <a:p>
            <a:pPr marL="69850" marR="0" lvl="0" indent="-9652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</a:pPr>
            <a:r>
              <a:rPr lang="en-US" sz="20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Managing portfolios requires funding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5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1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Sources: </a:t>
            </a:r>
            <a:endParaRPr/>
          </a:p>
        </p:txBody>
      </p:sp>
      <p:sp>
        <p:nvSpPr>
          <p:cNvPr id="537" name="Google Shape;537;p15"/>
          <p:cNvSpPr txBox="1">
            <a:spLocks noGrp="1"/>
          </p:cNvSpPr>
          <p:nvPr>
            <p:ph type="body" idx="1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Char char="🞇"/>
            </a:pPr>
            <a:r>
              <a:rPr lang="en-US"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Butler, S. M., Mcmunn, N. D. (2006) </a:t>
            </a:r>
            <a:r>
              <a:rPr lang="en-US" sz="1200" b="0" i="1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Understanding and Using Assesment to Improve Student Learning. </a:t>
            </a:r>
            <a:r>
              <a:rPr lang="en-US"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 Francisco : WILEY.  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Char char="🞇"/>
            </a:pPr>
            <a:r>
              <a:rPr lang="en-US"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Kratochvílová, J. (2011) </a:t>
            </a:r>
            <a:r>
              <a:rPr lang="en-US" sz="1200" b="0" i="1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Systém hodnocení a sebehodnocení žáků - Zkušenosti z České republiky i Evropských škol.</a:t>
            </a:r>
            <a:r>
              <a:rPr lang="en-US"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200" b="0" i="1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Brno</a:t>
            </a:r>
            <a:r>
              <a:rPr lang="en-US"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 MSD.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Char char="🞇"/>
            </a:pPr>
            <a:r>
              <a:rPr lang="en-US"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Slavík, J. (1999) </a:t>
            </a:r>
            <a:r>
              <a:rPr lang="en-US" sz="1200" b="0" i="1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Hodnocení v současné škole.</a:t>
            </a:r>
            <a:r>
              <a:rPr lang="en-US"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Praha : Portál.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Char char="🞇"/>
            </a:pPr>
            <a:r>
              <a:rPr lang="en-US" sz="1200" b="0" i="1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Rámcový vzdělávací program pro předškolní vzdělávání.</a:t>
            </a:r>
            <a:r>
              <a:rPr lang="en-US"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1. vydání. [online]. Praha: Výzkumný ústav pedagogický, 2006. 48 s. [cit. 2012-06-04]. ISBN 80-87000-00-5. Available at WWW: &lt;</a:t>
            </a:r>
            <a:r>
              <a:rPr lang="en-US" sz="1200" b="0" i="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http://www.vuppraha.cz/wp-content/uploads/2009/12/RVP_PV-2004.pdf</a:t>
            </a:r>
            <a:r>
              <a:rPr lang="en-US"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&gt;.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Char char="🞇"/>
            </a:pPr>
            <a:r>
              <a:rPr lang="en-US" sz="1200" b="0" i="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http://www.esf-kvalita1.cz/portfolio/oprojektu.php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Char char="🞇"/>
            </a:pPr>
            <a:r>
              <a:rPr lang="en-US" sz="1200" b="0" i="0" u="sng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http://www.eursc.eu/index.php?id=88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Char char="🞇"/>
            </a:pPr>
            <a:r>
              <a:rPr lang="en-US"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Photos: International School of Prague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Char char="🞇"/>
            </a:pPr>
            <a:r>
              <a:rPr lang="en-US"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Selection from the translation by Jana Strakova - Foster, M, Masters, G.: Assessment Resource Kit, Portfolios, ACER, 1996, published in  Moderním vyučování listopad – únor 2005/06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Char char="🞇"/>
            </a:pPr>
            <a:r>
              <a:rPr lang="en-US"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Kritické listy 1, 2: Experiment with portfolios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Char char="🞇"/>
            </a:pPr>
            <a:r>
              <a:rPr lang="en-US" sz="1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Teachers’ newspaper 19/2006: Portfolio učí poznat sebe sama</a:t>
            </a:r>
            <a:endParaRPr/>
          </a:p>
          <a:p>
            <a:pPr marL="342900" marR="0" lvl="0" indent="-19583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</a:pPr>
            <a:endParaRPr sz="16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95834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</a:pPr>
            <a:endParaRPr sz="16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Basic questions</a:t>
            </a:r>
            <a:r>
              <a:rPr lang="en-US" sz="4000" b="1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4000" b="1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000" b="1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4000" b="1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/>
          </a:p>
        </p:txBody>
      </p:sp>
      <p:sp>
        <p:nvSpPr>
          <p:cNvPr id="440" name="Google Shape;440;p2"/>
          <p:cNvSpPr txBox="1">
            <a:spLocks noGrp="1"/>
          </p:cNvSpPr>
          <p:nvPr>
            <p:ph type="body" idx="1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</a:pPr>
            <a:r>
              <a:rPr lang="en-US"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understand by the term portfolio? </a:t>
            </a:r>
            <a:endParaRPr sz="22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</a:pPr>
            <a:r>
              <a:rPr lang="en-US"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your experiences with portfolios? 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</a:pPr>
            <a:r>
              <a:rPr lang="en-US"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should students create a portfolio?</a:t>
            </a:r>
            <a:endParaRPr/>
          </a:p>
          <a:p>
            <a:pPr marL="342900" marR="0" lvl="0" indent="-17653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endParaRPr sz="20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1" name="Google Shape;44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4300" y="3624262"/>
            <a:ext cx="2090737" cy="156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1912" y="3624262"/>
            <a:ext cx="1871662" cy="2011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00787" y="4124325"/>
            <a:ext cx="2017712" cy="15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"/>
          <p:cNvSpPr txBox="1">
            <a:spLocks noGrp="1"/>
          </p:cNvSpPr>
          <p:nvPr>
            <p:ph type="body" idx="1"/>
          </p:nvPr>
        </p:nvSpPr>
        <p:spPr>
          <a:xfrm>
            <a:off x="1042987" y="836612"/>
            <a:ext cx="6777037" cy="208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</a:pPr>
            <a:r>
              <a:rPr lang="en-US" sz="24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portfolio is a structured </a:t>
            </a:r>
            <a:r>
              <a:rPr lang="en-US" sz="2400" b="1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 of a student's work </a:t>
            </a:r>
            <a:r>
              <a:rPr lang="en-US" sz="24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during a certain period, which provides information on the pupil’s school results, his/her </a:t>
            </a:r>
            <a:r>
              <a:rPr lang="en-US" sz="2400" b="1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</a:t>
            </a:r>
            <a:r>
              <a:rPr lang="en-US" sz="24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en-US" sz="2400" b="1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development</a:t>
            </a:r>
            <a:r>
              <a:rPr lang="en-US" sz="24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4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24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</a:pPr>
            <a:r>
              <a:rPr lang="en-US" sz="24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1995 – it appeared for the first time in  a pedagogical thesaurus: A collection of records about a person (his/her characteristics and performance), which is based on an evaluation he or she performs. 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</a:pPr>
            <a:r>
              <a:rPr lang="en-US" sz="24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intended for: students, teachers and parents </a:t>
            </a:r>
            <a:endParaRPr sz="24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24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57226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24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</a:pPr>
            <a:r>
              <a:rPr lang="en-US" sz="3200" b="1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3200" b="1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2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purpose of it?</a:t>
            </a:r>
            <a:endParaRPr/>
          </a:p>
        </p:txBody>
      </p:sp>
      <p:sp>
        <p:nvSpPr>
          <p:cNvPr id="456" name="Google Shape;456;p4"/>
          <p:cNvSpPr txBox="1">
            <a:spLocks noGrp="1"/>
          </p:cNvSpPr>
          <p:nvPr>
            <p:ph type="body" idx="1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</a:pPr>
            <a:r>
              <a:rPr lang="en-US" sz="24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pupil’s results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</a:pPr>
            <a:r>
              <a:rPr lang="en-US" sz="24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learning process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</a:pPr>
            <a:r>
              <a:rPr lang="en-US" sz="24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pupil’s progress</a:t>
            </a:r>
            <a:endParaRPr/>
          </a:p>
          <a:p>
            <a:pPr marL="342900" marR="0" lvl="0" indent="-15722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24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lang="en-US" sz="24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lang="en-US" sz="24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personality development in the cognitive, social, emotional, biological, spiritual areas as well as the self</a:t>
            </a:r>
            <a:endParaRPr/>
          </a:p>
          <a:p>
            <a:pPr marL="342900" marR="0" lvl="0" indent="-157226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24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4"/>
          <p:cNvSpPr/>
          <p:nvPr/>
        </p:nvSpPr>
        <p:spPr>
          <a:xfrm rot="2040000">
            <a:off x="3325812" y="3736975"/>
            <a:ext cx="979487" cy="484187"/>
          </a:xfrm>
          <a:prstGeom prst="rightArrow">
            <a:avLst>
              <a:gd name="adj1" fmla="val 16261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6B91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"/>
          <p:cNvSpPr txBox="1">
            <a:spLocks noGrp="1"/>
          </p:cNvSpPr>
          <p:nvPr>
            <p:ph type="title"/>
          </p:nvPr>
        </p:nvSpPr>
        <p:spPr>
          <a:xfrm>
            <a:off x="715962" y="628650"/>
            <a:ext cx="7024687" cy="128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</a:pPr>
            <a:r>
              <a:rPr lang="en-US" sz="32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of the tools of pedagogical diagnosis</a:t>
            </a:r>
            <a:endParaRPr/>
          </a:p>
        </p:txBody>
      </p:sp>
      <p:pic>
        <p:nvPicPr>
          <p:cNvPr id="464" name="Google Shape;46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87" y="1627187"/>
            <a:ext cx="7921625" cy="4897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"/>
          <p:cNvSpPr txBox="1">
            <a:spLocks noGrp="1"/>
          </p:cNvSpPr>
          <p:nvPr>
            <p:ph type="title"/>
          </p:nvPr>
        </p:nvSpPr>
        <p:spPr>
          <a:xfrm>
            <a:off x="468312" y="549275"/>
            <a:ext cx="8229600" cy="110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lang="en-US" sz="40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</a:t>
            </a:r>
            <a:r>
              <a:rPr lang="en-US" sz="4000" b="1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Functions      Types</a:t>
            </a:r>
            <a:endParaRPr/>
          </a:p>
        </p:txBody>
      </p:sp>
      <p:sp>
        <p:nvSpPr>
          <p:cNvPr id="470" name="Google Shape;470;p6"/>
          <p:cNvSpPr txBox="1">
            <a:spLocks noGrp="1"/>
          </p:cNvSpPr>
          <p:nvPr>
            <p:ph type="body" idx="1"/>
          </p:nvPr>
        </p:nvSpPr>
        <p:spPr>
          <a:xfrm>
            <a:off x="755650" y="2060575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</a:pPr>
            <a:r>
              <a:rPr lang="en-US" sz="2400" b="1" i="1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informative</a:t>
            </a:r>
            <a:endParaRPr/>
          </a:p>
          <a:p>
            <a:pPr marL="34290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</a:pPr>
            <a:r>
              <a:rPr lang="en-US" sz="2400" b="1" i="1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motivational</a:t>
            </a:r>
            <a:endParaRPr/>
          </a:p>
          <a:p>
            <a:pPr marL="34290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</a:pPr>
            <a:r>
              <a:rPr lang="en-US" sz="2400" b="1" i="1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communicative</a:t>
            </a:r>
            <a:endParaRPr/>
          </a:p>
          <a:p>
            <a:pPr marL="34290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</a:pPr>
            <a:r>
              <a:rPr lang="en-US" sz="2400" b="1" i="1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Self-regulative</a:t>
            </a:r>
            <a:endParaRPr sz="24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</a:pPr>
            <a:r>
              <a:rPr lang="en-US" sz="2400" b="1" i="1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diagnostic</a:t>
            </a:r>
            <a:endParaRPr sz="24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157226" algn="l" rtl="0">
              <a:spcBef>
                <a:spcPts val="480"/>
              </a:spcBef>
              <a:spcAft>
                <a:spcPts val="0"/>
              </a:spcAft>
              <a:buSzPts val="1824"/>
              <a:buNone/>
            </a:pPr>
            <a:endParaRPr sz="24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1" name="Google Shape;471;p6"/>
          <p:cNvSpPr txBox="1">
            <a:spLocks noGrp="1"/>
          </p:cNvSpPr>
          <p:nvPr>
            <p:ph type="body" idx="1"/>
          </p:nvPr>
        </p:nvSpPr>
        <p:spPr>
          <a:xfrm>
            <a:off x="3924300" y="1628775"/>
            <a:ext cx="4402137" cy="520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</a:pPr>
            <a:r>
              <a:rPr lang="en-US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Collection</a:t>
            </a:r>
            <a:r>
              <a:rPr lang="en-US"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(Documentational) – a collection of all a student’s work</a:t>
            </a:r>
            <a:endParaRPr sz="22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30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</a:pPr>
            <a:r>
              <a:rPr lang="en-US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Selection,  representative </a:t>
            </a:r>
            <a:r>
              <a:rPr lang="en-US" sz="2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best work, a presentation of the child 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</a:pPr>
            <a:r>
              <a:rPr lang="en-US" sz="22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Evaluative, diagnostic documents the child’s progress, </a:t>
            </a:r>
            <a:r>
              <a:rPr lang="en-US" sz="2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teacher’s records of observations, regular comments from the teacher records the child's self-esteem, reports from parents ...</a:t>
            </a:r>
            <a:endParaRPr/>
          </a:p>
          <a:p>
            <a:pPr marL="342900" marR="0" lvl="0" indent="-17653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</a:pPr>
            <a:endParaRPr sz="20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2" name="Google Shape;472;p6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rPr>
              <a:t>Jihlava 5.6.2012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"/>
          <p:cNvSpPr txBox="1">
            <a:spLocks noGrp="1"/>
          </p:cNvSpPr>
          <p:nvPr>
            <p:ph type="title"/>
          </p:nvPr>
        </p:nvSpPr>
        <p:spPr>
          <a:xfrm>
            <a:off x="1042987" y="1027112"/>
            <a:ext cx="7024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</a:pPr>
            <a:r>
              <a:rPr lang="en-US" sz="3200" b="0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Persons influencing the form of portfolio</a:t>
            </a:r>
            <a:r>
              <a:rPr lang="en-US" sz="3200" b="1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3200" b="1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200" b="1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3200" b="1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/>
          </a:p>
        </p:txBody>
      </p:sp>
      <p:sp>
        <p:nvSpPr>
          <p:cNvPr id="478" name="Google Shape;478;p7"/>
          <p:cNvSpPr txBox="1">
            <a:spLocks noGrp="1"/>
          </p:cNvSpPr>
          <p:nvPr>
            <p:ph type="body" idx="1"/>
          </p:nvPr>
        </p:nvSpPr>
        <p:spPr>
          <a:xfrm>
            <a:off x="1042987" y="2324100"/>
            <a:ext cx="6777037" cy="350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</a:pPr>
            <a:r>
              <a:rPr lang="en-US" sz="2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pupil: </a:t>
            </a:r>
            <a:r>
              <a:rPr lang="en-US" sz="20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creation is entirely in the hands of the pupil, 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</a:pPr>
            <a:r>
              <a:rPr lang="en-US" sz="2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teacher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</a:pPr>
            <a:r>
              <a:rPr lang="en-US" sz="2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pupil and teacher: They both work together on the form of the portfolio 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🞇"/>
            </a:pPr>
            <a:r>
              <a:rPr lang="en-US" sz="22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pupil, teacher and pupil: They all work together on the form of the portfolio 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</a:pPr>
            <a:endParaRPr sz="22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166878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</a:pPr>
            <a:endParaRPr sz="22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"/>
          <p:cNvSpPr txBox="1">
            <a:spLocks noGrp="1"/>
          </p:cNvSpPr>
          <p:nvPr>
            <p:ph type="body" idx="1"/>
          </p:nvPr>
        </p:nvSpPr>
        <p:spPr>
          <a:xfrm>
            <a:off x="904875" y="765175"/>
            <a:ext cx="3419475" cy="511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</a:pPr>
            <a:r>
              <a:rPr lang="en-US" sz="2400" b="1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Front page</a:t>
            </a:r>
            <a:endParaRPr/>
          </a:p>
        </p:txBody>
      </p:sp>
      <p:sp>
        <p:nvSpPr>
          <p:cNvPr id="485" name="Google Shape;485;p8"/>
          <p:cNvSpPr txBox="1">
            <a:spLocks noGrp="1"/>
          </p:cNvSpPr>
          <p:nvPr>
            <p:ph type="body" idx="2"/>
          </p:nvPr>
        </p:nvSpPr>
        <p:spPr>
          <a:xfrm>
            <a:off x="4643437" y="692150"/>
            <a:ext cx="3421062" cy="497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</a:pPr>
            <a:r>
              <a:rPr lang="en-US" sz="24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Method of storing records</a:t>
            </a:r>
            <a:endParaRPr sz="2400" b="1" i="0" u="non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endParaRPr sz="2400" b="1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AutoNum type="arabicParenR"/>
            </a:pPr>
            <a:r>
              <a:rPr lang="en-US" sz="20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Based on aims (skills) which are being observed 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AutoNum type="arabicParenR"/>
            </a:pPr>
            <a:r>
              <a:rPr lang="en-US" sz="20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Based on themes, subjects 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AutoNum type="arabicParenR"/>
            </a:pPr>
            <a:r>
              <a:rPr lang="en-US" sz="20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Chronologically </a:t>
            </a:r>
            <a:endParaRPr sz="2000" b="1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</a:pPr>
            <a:r>
              <a:rPr lang="en-US" sz="24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Repeating? Development (with dates) </a:t>
            </a:r>
            <a:endParaRPr/>
          </a:p>
          <a:p>
            <a:pPr marL="34290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🞇"/>
            </a:pPr>
            <a:r>
              <a:rPr lang="en-US" sz="24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Non-repeating?</a:t>
            </a:r>
            <a:endParaRPr/>
          </a:p>
        </p:txBody>
      </p:sp>
      <p:pic>
        <p:nvPicPr>
          <p:cNvPr id="486" name="Google Shape;48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1773237"/>
            <a:ext cx="2981325" cy="22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2275" y="4008437"/>
            <a:ext cx="2833687" cy="2125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9"/>
          <p:cNvSpPr txBox="1">
            <a:spLocks noGrp="1"/>
          </p:cNvSpPr>
          <p:nvPr>
            <p:ph type="title"/>
          </p:nvPr>
        </p:nvSpPr>
        <p:spPr>
          <a:xfrm>
            <a:off x="539750" y="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-US" sz="3600" b="1" i="0" u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Basis for the structure of the portfolio</a:t>
            </a:r>
            <a:endParaRPr/>
          </a:p>
        </p:txBody>
      </p:sp>
      <p:sp>
        <p:nvSpPr>
          <p:cNvPr id="493" name="Google Shape;493;p9"/>
          <p:cNvSpPr txBox="1">
            <a:spLocks noGrp="1"/>
          </p:cNvSpPr>
          <p:nvPr>
            <p:ph type="body" idx="1"/>
          </p:nvPr>
        </p:nvSpPr>
        <p:spPr>
          <a:xfrm>
            <a:off x="468312" y="1341437"/>
            <a:ext cx="7991475" cy="475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</a:pPr>
            <a:r>
              <a:rPr lang="en-US" sz="2000" b="1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Knowledge of skills, aims and outcomes </a:t>
            </a:r>
            <a:endParaRPr sz="2000" b="1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730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🞇"/>
            </a:pPr>
            <a:r>
              <a:rPr lang="en-US" sz="20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 of the portfolio</a:t>
            </a:r>
            <a:r>
              <a:rPr lang="en-US" sz="2800" b="0" i="0" u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  <a:p>
            <a:pPr marL="342900" lvl="0" indent="-273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20"/>
              <a:buNone/>
            </a:pPr>
            <a:endParaRPr sz="20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176530" algn="l" rtl="0">
              <a:spcBef>
                <a:spcPts val="400"/>
              </a:spcBef>
              <a:spcAft>
                <a:spcPts val="0"/>
              </a:spcAft>
              <a:buSzPts val="1520"/>
              <a:buNone/>
            </a:pPr>
            <a:endParaRPr sz="2000" b="0" i="0" u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4" name="Google Shape;494;p9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Tahoma"/>
              <a:buNone/>
            </a:pPr>
            <a:r>
              <a:rPr lang="en-US" sz="1200" b="0" i="0" u="non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rPr>
              <a:t>Jihlava 5.6.2012</a:t>
            </a:r>
            <a:endParaRPr/>
          </a:p>
        </p:txBody>
      </p:sp>
      <p:sp>
        <p:nvSpPr>
          <p:cNvPr id="495" name="Google Shape;495;p9"/>
          <p:cNvSpPr/>
          <p:nvPr/>
        </p:nvSpPr>
        <p:spPr>
          <a:xfrm>
            <a:off x="5387975" y="1484312"/>
            <a:ext cx="720725" cy="398462"/>
          </a:xfrm>
          <a:prstGeom prst="rightArrow">
            <a:avLst>
              <a:gd name="adj1" fmla="val 15602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96" name="Google Shape;496;p9"/>
          <p:cNvGraphicFramePr/>
          <p:nvPr/>
        </p:nvGraphicFramePr>
        <p:xfrm>
          <a:off x="1116012" y="22050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{1FD5DA99-C71A-418A-9057-3F151A4C4275}</a:tableStyleId>
              </a:tblPr>
              <a:tblGrid>
                <a:gridCol w="352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Century Gothic"/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Expected outcomes</a:t>
                      </a:r>
                      <a:endParaRPr/>
                    </a:p>
                  </a:txBody>
                  <a:tcPr marL="54275" marR="542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Century Gothic"/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Parts of the portfolio</a:t>
                      </a:r>
                      <a:endParaRPr/>
                    </a:p>
                  </a:txBody>
                  <a:tcPr marL="54275" marR="542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775"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Century Gothic"/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pupil:</a:t>
                      </a:r>
                      <a:endParaRPr/>
                    </a:p>
                    <a:p>
                      <a:pPr marL="457200" marR="0" lvl="0" indent="-57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Noto Sans Symbols"/>
                        <a:buChar char="∙"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Understands how language is used in everyday situations in the class</a:t>
                      </a:r>
                      <a:endParaRPr/>
                    </a:p>
                    <a:p>
                      <a:pPr marL="457200" marR="0" lvl="0" indent="-57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Noto Sans Symbols"/>
                        <a:buChar char="∙"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Experiments with spoken language in groups, in the class, individually, acts out a role</a:t>
                      </a:r>
                      <a:endParaRPr/>
                    </a:p>
                    <a:p>
                      <a:pPr marL="457200" marR="0" lvl="0" indent="-57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Noto Sans Symbols"/>
                        <a:buChar char="∙"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Communicates with the teacher, with classmates and with familiar adults</a:t>
                      </a:r>
                      <a:endParaRPr/>
                    </a:p>
                    <a:p>
                      <a:pPr marL="457200" marR="0" lvl="0" indent="-57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Noto Sans Symbols"/>
                        <a:buChar char="∙"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Listens to stories read aloud and individually reads various types of texts, e.g. stories, picture books, poems, song lyrics and other texts</a:t>
                      </a:r>
                      <a:endParaRPr/>
                    </a:p>
                    <a:p>
                      <a:pPr marL="457200" marR="0" lvl="0" indent="-57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Noto Sans Symbols"/>
                        <a:buChar char="∙"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Works with rhyme and rhythm, repeats them</a:t>
                      </a:r>
                      <a:endParaRPr/>
                    </a:p>
                    <a:p>
                      <a:pPr marL="457200" marR="0" lvl="0" indent="-57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Noto Sans Symbols"/>
                        <a:buChar char="∙"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Develops their own reading habits</a:t>
                      </a:r>
                      <a:endParaRPr/>
                    </a:p>
                    <a:p>
                      <a:pPr marL="457200" marR="0" lvl="0" indent="-57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Noto Sans Symbols"/>
                        <a:buChar char="∙"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Creates their own texts using their own experience, texts they have read and heard and visual perceptions </a:t>
                      </a:r>
                      <a:endParaRPr/>
                    </a:p>
                    <a:p>
                      <a:pPr marL="457200" marR="0" lvl="0" indent="-57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Noto Sans Symbols"/>
                        <a:buChar char="∙"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Understands the structure of texts (including notes, lists and symbols)</a:t>
                      </a:r>
                      <a:endParaRPr/>
                    </a:p>
                    <a:p>
                      <a:pPr marL="457200" marR="0" lvl="0" indent="-57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900"/>
                        <a:buFont typeface="Noto Sans Symbols"/>
                        <a:buChar char="∙"/>
                      </a:pPr>
                      <a:r>
                        <a:rPr lang="en-US" sz="9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Uses written text in order to share information</a:t>
                      </a:r>
                      <a:endParaRPr/>
                    </a:p>
                  </a:txBody>
                  <a:tcPr marL="54275" marR="542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entury Gothic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teacher’s non-official notes on the behaviour of the pupil in the class in various situations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entury Gothic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Audio/video recordings documenting how the pupil copes in situations requiring him/her to listen and answer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entury Gothic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Records about the pupil’s reading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entury Gothic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Audio/video recordings from discussions about reading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entury Gothic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Pupil’s written work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entury Gothic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Regular notes about the errors made by pupils, including photocopies of texts which serve to look at their reading strategies</a:t>
                      </a:r>
                      <a:endParaRPr/>
                    </a:p>
                  </a:txBody>
                  <a:tcPr marL="54275" marR="542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CE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997</Words>
  <Application>Microsoft Office PowerPoint</Application>
  <PresentationFormat>Předvádění na obrazovce (4:3)</PresentationFormat>
  <Paragraphs>144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15</vt:i4>
      </vt:variant>
    </vt:vector>
  </HeadingPairs>
  <TitlesOfParts>
    <vt:vector size="26" baseType="lpstr">
      <vt:lpstr>Century Gothic</vt:lpstr>
      <vt:lpstr>Noto Sans Symbols</vt:lpstr>
      <vt:lpstr>Arial</vt:lpstr>
      <vt:lpstr>Tahoma</vt:lpstr>
      <vt:lpstr>Austin</vt:lpstr>
      <vt:lpstr>6_Austin</vt:lpstr>
      <vt:lpstr>1_Austin</vt:lpstr>
      <vt:lpstr>2_Austin</vt:lpstr>
      <vt:lpstr>3_Austin</vt:lpstr>
      <vt:lpstr>4_Austin</vt:lpstr>
      <vt:lpstr>5_Austin</vt:lpstr>
      <vt:lpstr>Portfolio - a means of developing the child's personality, assessment and self-assessment   </vt:lpstr>
      <vt:lpstr>Basic questions  </vt:lpstr>
      <vt:lpstr>Prezentace aplikace PowerPoint</vt:lpstr>
      <vt:lpstr> What is the purpose of it?</vt:lpstr>
      <vt:lpstr>One of the tools of pedagogical diagnosis</vt:lpstr>
      <vt:lpstr>      Functions      Types</vt:lpstr>
      <vt:lpstr>Persons influencing the form of portfolio  </vt:lpstr>
      <vt:lpstr>Prezentace aplikace PowerPoint</vt:lpstr>
      <vt:lpstr>Basis for the structure of the portfolio</vt:lpstr>
      <vt:lpstr>Possible content</vt:lpstr>
      <vt:lpstr>Prezentace aplikace PowerPoint</vt:lpstr>
      <vt:lpstr>Prezentace aplikace PowerPoint</vt:lpstr>
      <vt:lpstr> Benefits of introducing portfolios</vt:lpstr>
      <vt:lpstr>Disadvantages of introducing a portfolio </vt:lpstr>
      <vt:lpstr>Sources: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 - a means of developing the child's personality, assessment and self-assessment   </dc:title>
  <dc:creator>dell</dc:creator>
  <cp:lastModifiedBy>Uživatel systému Windows</cp:lastModifiedBy>
  <cp:revision>1</cp:revision>
  <dcterms:created xsi:type="dcterms:W3CDTF">2010-10-26T16:56:29Z</dcterms:created>
  <dcterms:modified xsi:type="dcterms:W3CDTF">2021-10-15T07:46:27Z</dcterms:modified>
</cp:coreProperties>
</file>