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589" r:id="rId3"/>
    <p:sldId id="331" r:id="rId4"/>
    <p:sldId id="332" r:id="rId5"/>
    <p:sldId id="601" r:id="rId6"/>
    <p:sldId id="336" r:id="rId7"/>
    <p:sldId id="337" r:id="rId8"/>
    <p:sldId id="338" r:id="rId9"/>
    <p:sldId id="339" r:id="rId10"/>
    <p:sldId id="341" r:id="rId11"/>
    <p:sldId id="342" r:id="rId12"/>
    <p:sldId id="343" r:id="rId13"/>
    <p:sldId id="344" r:id="rId14"/>
    <p:sldId id="345" r:id="rId15"/>
    <p:sldId id="346" r:id="rId16"/>
    <p:sldId id="600" r:id="rId17"/>
    <p:sldId id="352" r:id="rId18"/>
    <p:sldId id="602" r:id="rId19"/>
    <p:sldId id="355" r:id="rId20"/>
    <p:sldId id="593" r:id="rId21"/>
    <p:sldId id="356" r:id="rId22"/>
    <p:sldId id="595" r:id="rId23"/>
    <p:sldId id="357" r:id="rId24"/>
    <p:sldId id="358" r:id="rId25"/>
    <p:sldId id="362" r:id="rId26"/>
    <p:sldId id="598" r:id="rId27"/>
    <p:sldId id="363" r:id="rId28"/>
    <p:sldId id="599" r:id="rId29"/>
    <p:sldId id="364" r:id="rId30"/>
    <p:sldId id="365" r:id="rId31"/>
    <p:sldId id="366" r:id="rId32"/>
    <p:sldId id="367" r:id="rId33"/>
    <p:sldId id="368" r:id="rId34"/>
    <p:sldId id="594" r:id="rId35"/>
    <p:sldId id="596" r:id="rId36"/>
    <p:sldId id="597" r:id="rId37"/>
    <p:sldId id="592" r:id="rId38"/>
    <p:sldId id="590" r:id="rId39"/>
    <p:sldId id="277" r:id="rId40"/>
    <p:sldId id="278" r:id="rId41"/>
    <p:sldId id="591" r:id="rId42"/>
  </p:sldIdLst>
  <p:sldSz cx="12192000" cy="6858000"/>
  <p:notesSz cx="6858000" cy="9144000"/>
  <p:embeddedFontLst>
    <p:embeddedFont>
      <p:font typeface="Century Gothic" panose="020B0502020202020204" pitchFamily="34" charset="0"/>
      <p:regular r:id="rId44"/>
      <p:bold r:id="rId45"/>
      <p:italic r:id="rId46"/>
      <p:boldItalic r:id="rId47"/>
    </p:embeddedFont>
    <p:embeddedFont>
      <p:font typeface="Noto Sans Symbols"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ivFqXj686by7hW9Flx9s0D++o5o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20EE58-F78F-422D-AADB-F828F7B08301}" name="skerle@podaneruce.cz." initials="" userId="S::skerle@SdruzeniPodaneruceos.onmicrosoft.com::dca45033-7465-4ef7-9ab9-138d60b3e5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8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87"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83" Type="http://customschemas.google.com/relationships/presentationmetadata" Target="metadata"/><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Rozhodnutí Ústavního soudu </a:t>
            </a:r>
            <a:r>
              <a:rPr lang="cs-CZ" dirty="0" err="1"/>
              <a:t>Pl</a:t>
            </a:r>
            <a:r>
              <a:rPr lang="cs-CZ" dirty="0"/>
              <a:t>. ÚS 98/20 ze dne 27.4.2021</a:t>
            </a:r>
          </a:p>
        </p:txBody>
      </p:sp>
      <p:sp>
        <p:nvSpPr>
          <p:cNvPr id="4" name="Zástupný symbol pro číslo snímku 3"/>
          <p:cNvSpPr>
            <a:spLocks noGrp="1"/>
          </p:cNvSpPr>
          <p:nvPr>
            <p:ph type="sldNum" sz="quarter" idx="5"/>
          </p:nvPr>
        </p:nvSpPr>
        <p:spPr/>
        <p:txBody>
          <a:bodyPr/>
          <a:lstStyle/>
          <a:p>
            <a:fld id="{0D88E42A-B76E-48B5-803C-A1EFDC0663B1}" type="slidenum">
              <a:rPr lang="cs-CZ" smtClean="0"/>
              <a:t>25</a:t>
            </a:fld>
            <a:endParaRPr lang="cs-CZ"/>
          </a:p>
        </p:txBody>
      </p:sp>
    </p:spTree>
    <p:extLst>
      <p:ext uri="{BB962C8B-B14F-4D97-AF65-F5344CB8AC3E}">
        <p14:creationId xmlns:p14="http://schemas.microsoft.com/office/powerpoint/2010/main" val="307606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2"/>
        <p:cNvGrpSpPr/>
        <p:nvPr/>
      </p:nvGrpSpPr>
      <p:grpSpPr>
        <a:xfrm>
          <a:off x="0" y="0"/>
          <a:ext cx="0" cy="0"/>
          <a:chOff x="0" y="0"/>
          <a:chExt cx="0" cy="0"/>
        </a:xfrm>
      </p:grpSpPr>
      <p:sp>
        <p:nvSpPr>
          <p:cNvPr id="43" name="Google Shape;43;p50"/>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0"/>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a:endParaRPr/>
          </a:p>
        </p:txBody>
      </p:sp>
      <p:sp>
        <p:nvSpPr>
          <p:cNvPr id="45" name="Google Shape;45;p5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0"/>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53"/>
        <p:cNvGrpSpPr/>
        <p:nvPr/>
      </p:nvGrpSpPr>
      <p:grpSpPr>
        <a:xfrm>
          <a:off x="0" y="0"/>
          <a:ext cx="0" cy="0"/>
          <a:chOff x="0" y="0"/>
          <a:chExt cx="0" cy="0"/>
        </a:xfrm>
      </p:grpSpPr>
      <p:sp>
        <p:nvSpPr>
          <p:cNvPr id="154" name="Google Shape;154;p66"/>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6"/>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6" name="Google Shape;156;p66"/>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7" name="Google Shape;157;p6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6"/>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6"/>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61" name="Google Shape;161;p66"/>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cs-CZ"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62" name="Google Shape;162;p66"/>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cs-CZ"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63"/>
        <p:cNvGrpSpPr/>
        <p:nvPr/>
      </p:nvGrpSpPr>
      <p:grpSpPr>
        <a:xfrm>
          <a:off x="0" y="0"/>
          <a:ext cx="0" cy="0"/>
          <a:chOff x="0" y="0"/>
          <a:chExt cx="0" cy="0"/>
        </a:xfrm>
      </p:grpSpPr>
      <p:sp>
        <p:nvSpPr>
          <p:cNvPr id="164" name="Google Shape;164;p67"/>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7"/>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66" name="Google Shape;166;p67"/>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67" name="Google Shape;167;p6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6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6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71"/>
        <p:cNvGrpSpPr/>
        <p:nvPr/>
      </p:nvGrpSpPr>
      <p:grpSpPr>
        <a:xfrm>
          <a:off x="0" y="0"/>
          <a:ext cx="0" cy="0"/>
          <a:chOff x="0" y="0"/>
          <a:chExt cx="0" cy="0"/>
        </a:xfrm>
      </p:grpSpPr>
      <p:sp>
        <p:nvSpPr>
          <p:cNvPr id="172" name="Google Shape;172;p6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68"/>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74" name="Google Shape;174;p6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6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78"/>
        <p:cNvGrpSpPr/>
        <p:nvPr/>
      </p:nvGrpSpPr>
      <p:grpSpPr>
        <a:xfrm>
          <a:off x="0" y="0"/>
          <a:ext cx="0" cy="0"/>
          <a:chOff x="0" y="0"/>
          <a:chExt cx="0" cy="0"/>
        </a:xfrm>
      </p:grpSpPr>
      <p:sp>
        <p:nvSpPr>
          <p:cNvPr id="179" name="Google Shape;179;p69"/>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6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1" name="Google Shape;181;p6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6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6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2" name="Google Shape;52;p5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98" name="Google Shape;98;p5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7"/>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108"/>
        <p:cNvGrpSpPr/>
        <p:nvPr/>
      </p:nvGrpSpPr>
      <p:grpSpPr>
        <a:xfrm>
          <a:off x="0" y="0"/>
          <a:ext cx="0" cy="0"/>
          <a:chOff x="0" y="0"/>
          <a:chExt cx="0" cy="0"/>
        </a:xfrm>
      </p:grpSpPr>
      <p:sp>
        <p:nvSpPr>
          <p:cNvPr id="109" name="Google Shape;109;p6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113"/>
        <p:cNvGrpSpPr/>
        <p:nvPr/>
      </p:nvGrpSpPr>
      <p:grpSpPr>
        <a:xfrm>
          <a:off x="0" y="0"/>
          <a:ext cx="0" cy="0"/>
          <a:chOff x="0" y="0"/>
          <a:chExt cx="0" cy="0"/>
        </a:xfrm>
      </p:grpSpPr>
      <p:sp>
        <p:nvSpPr>
          <p:cNvPr id="114" name="Google Shape;114;p61"/>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2000"/>
              <a:buFont typeface="Century Gothic"/>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1"/>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16" name="Google Shape;116;p61"/>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117" name="Google Shape;117;p6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6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21"/>
        <p:cNvGrpSpPr/>
        <p:nvPr/>
      </p:nvGrpSpPr>
      <p:grpSpPr>
        <a:xfrm>
          <a:off x="0" y="0"/>
          <a:ext cx="0" cy="0"/>
          <a:chOff x="0" y="0"/>
          <a:chExt cx="0" cy="0"/>
        </a:xfrm>
      </p:grpSpPr>
      <p:sp>
        <p:nvSpPr>
          <p:cNvPr id="122" name="Google Shape;122;p62"/>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2"/>
          <p:cNvSpPr>
            <a:spLocks noGrp="1"/>
          </p:cNvSpPr>
          <p:nvPr>
            <p:ph type="pic" idx="2"/>
          </p:nvPr>
        </p:nvSpPr>
        <p:spPr>
          <a:xfrm>
            <a:off x="2589212" y="634965"/>
            <a:ext cx="8915400" cy="3854970"/>
          </a:xfrm>
          <a:prstGeom prst="rect">
            <a:avLst/>
          </a:prstGeom>
          <a:noFill/>
          <a:ln>
            <a:noFill/>
          </a:ln>
        </p:spPr>
      </p:sp>
      <p:sp>
        <p:nvSpPr>
          <p:cNvPr id="124" name="Google Shape;124;p62"/>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200"/>
              <a:buNone/>
              <a:defRPr sz="12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125" name="Google Shape;125;p6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2"/>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62"/>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29"/>
        <p:cNvGrpSpPr/>
        <p:nvPr/>
      </p:nvGrpSpPr>
      <p:grpSpPr>
        <a:xfrm>
          <a:off x="0" y="0"/>
          <a:ext cx="0" cy="0"/>
          <a:chOff x="0" y="0"/>
          <a:chExt cx="0" cy="0"/>
        </a:xfrm>
      </p:grpSpPr>
      <p:sp>
        <p:nvSpPr>
          <p:cNvPr id="130" name="Google Shape;130;p63"/>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3"/>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132" name="Google Shape;132;p6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6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3"/>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3"/>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36"/>
        <p:cNvGrpSpPr/>
        <p:nvPr/>
      </p:nvGrpSpPr>
      <p:grpSpPr>
        <a:xfrm>
          <a:off x="0" y="0"/>
          <a:ext cx="0" cy="0"/>
          <a:chOff x="0" y="0"/>
          <a:chExt cx="0" cy="0"/>
        </a:xfrm>
      </p:grpSpPr>
      <p:sp>
        <p:nvSpPr>
          <p:cNvPr id="137" name="Google Shape;137;p6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4"/>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Font typeface="Century Gothic"/>
              <a:buNone/>
              <a:defRPr sz="1600">
                <a:solidFill>
                  <a:srgbClr val="7F7F7F"/>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39" name="Google Shape;139;p64"/>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140" name="Google Shape;140;p6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44" name="Google Shape;144;p6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cs-CZ"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45" name="Google Shape;145;p6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cs-CZ"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46"/>
        <p:cNvGrpSpPr/>
        <p:nvPr/>
      </p:nvGrpSpPr>
      <p:grpSpPr>
        <a:xfrm>
          <a:off x="0" y="0"/>
          <a:ext cx="0" cy="0"/>
          <a:chOff x="0" y="0"/>
          <a:chExt cx="0" cy="0"/>
        </a:xfrm>
      </p:grpSpPr>
      <p:sp>
        <p:nvSpPr>
          <p:cNvPr id="147" name="Google Shape;147;p65"/>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4800"/>
              <a:buFont typeface="Century Gothic"/>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5"/>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49" name="Google Shape;149;p6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6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79F9B"/>
            </a:gs>
            <a:gs pos="90000">
              <a:srgbClr val="D8D8D8"/>
            </a:gs>
            <a:gs pos="100000">
              <a:srgbClr val="D8D8D8"/>
            </a:gs>
          </a:gsLst>
          <a:lin ang="2700000" scaled="0"/>
        </a:gradFill>
        <a:effectLst/>
      </p:bgPr>
    </p:bg>
    <p:spTree>
      <p:nvGrpSpPr>
        <p:cNvPr id="1" name="Shape 9"/>
        <p:cNvGrpSpPr/>
        <p:nvPr/>
      </p:nvGrpSpPr>
      <p:grpSpPr>
        <a:xfrm>
          <a:off x="0" y="0"/>
          <a:ext cx="0" cy="0"/>
          <a:chOff x="0" y="0"/>
          <a:chExt cx="0" cy="0"/>
        </a:xfrm>
      </p:grpSpPr>
      <p:grpSp>
        <p:nvGrpSpPr>
          <p:cNvPr id="10" name="Google Shape;10;p49"/>
          <p:cNvGrpSpPr/>
          <p:nvPr/>
        </p:nvGrpSpPr>
        <p:grpSpPr>
          <a:xfrm>
            <a:off x="1" y="228600"/>
            <a:ext cx="2851516" cy="6638628"/>
            <a:chOff x="2487613" y="285750"/>
            <a:chExt cx="2428875" cy="5654676"/>
          </a:xfrm>
        </p:grpSpPr>
        <p:sp>
          <p:nvSpPr>
            <p:cNvPr id="11" name="Google Shape;11;p4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9"/>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9"/>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9"/>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49"/>
          <p:cNvGrpSpPr/>
          <p:nvPr/>
        </p:nvGrpSpPr>
        <p:grpSpPr>
          <a:xfrm>
            <a:off x="27221" y="-786"/>
            <a:ext cx="2356674" cy="6854039"/>
            <a:chOff x="6627813" y="194833"/>
            <a:chExt cx="1952625" cy="5678918"/>
          </a:xfrm>
        </p:grpSpPr>
        <p:sp>
          <p:nvSpPr>
            <p:cNvPr id="24" name="Google Shape;24;p49"/>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9"/>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9"/>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9"/>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9"/>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9"/>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9"/>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9"/>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9"/>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9"/>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9"/>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9"/>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49"/>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9"/>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8" name="Google Shape;38;p49"/>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4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4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4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oveaspi.cz/products/lawText/13/6500/1/ASPI:/40/2009%20S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oveaspi.cz/products/lawText/13/6500/1/ASPI:/40/2009%20S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oveaspi.cz/products/lawText/13/6500/1/ASPI:/40/2009%20S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oveaspi.cz/products/lawText/13/6500/1/ASPI:/40/2009%20S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oveaspi.cz/products/lawText/13/6500/1/EU:/32005R0111" TargetMode="External"/><Relationship Id="rId2" Type="http://schemas.openxmlformats.org/officeDocument/2006/relationships/hyperlink" Target="https://www.noveaspi.cz/products/lawText/13/6500/1/EU:/32004R027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
          <p:cNvSpPr txBox="1">
            <a:spLocks noGrp="1"/>
          </p:cNvSpPr>
          <p:nvPr>
            <p:ph type="ctrTitle"/>
          </p:nvPr>
        </p:nvSpPr>
        <p:spPr>
          <a:xfrm>
            <a:off x="796839" y="2886704"/>
            <a:ext cx="9563012" cy="26060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262626"/>
              </a:buClr>
              <a:buSzPct val="111111"/>
              <a:buFont typeface="Century Gothic"/>
              <a:buNone/>
            </a:pPr>
            <a:r>
              <a:rPr lang="cs-CZ" b="1" dirty="0"/>
              <a:t>Tzv. Drogové trestné činy</a:t>
            </a:r>
            <a:br>
              <a:rPr lang="cs-CZ" b="1" dirty="0"/>
            </a:br>
            <a:br>
              <a:rPr lang="cs-CZ" b="1" dirty="0"/>
            </a:br>
            <a:r>
              <a:rPr lang="cs-CZ" b="1" dirty="0"/>
              <a:t>Jak poznat, že žák bere drogy</a:t>
            </a:r>
            <a:br>
              <a:rPr lang="cs-CZ" b="1" dirty="0"/>
            </a:br>
            <a:br>
              <a:rPr lang="cs-CZ" b="1" dirty="0"/>
            </a:br>
            <a:endParaRPr dirty="0"/>
          </a:p>
        </p:txBody>
      </p:sp>
      <p:sp>
        <p:nvSpPr>
          <p:cNvPr id="190" name="Google Shape;190;p1"/>
          <p:cNvSpPr txBox="1">
            <a:spLocks noGrp="1"/>
          </p:cNvSpPr>
          <p:nvPr>
            <p:ph type="subTitle" idx="1"/>
          </p:nvPr>
        </p:nvSpPr>
        <p:spPr>
          <a:xfrm>
            <a:off x="5456254" y="5303520"/>
            <a:ext cx="6048357" cy="600142"/>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ct val="100000"/>
              <a:buNone/>
            </a:pPr>
            <a:r>
              <a:rPr lang="cs-CZ" dirty="0"/>
              <a:t>Mgr. et Mgr. Michal Škerle</a:t>
            </a:r>
            <a:endParaRPr dirty="0"/>
          </a:p>
        </p:txBody>
      </p:sp>
      <p:pic>
        <p:nvPicPr>
          <p:cNvPr id="191" name="Google Shape;191;p1"/>
          <p:cNvPicPr preferRelativeResize="0"/>
          <p:nvPr/>
        </p:nvPicPr>
        <p:blipFill rotWithShape="1">
          <a:blip r:embed="rId3">
            <a:alphaModFix/>
          </a:blip>
          <a:srcRect/>
          <a:stretch/>
        </p:blipFill>
        <p:spPr>
          <a:xfrm>
            <a:off x="8817927" y="577214"/>
            <a:ext cx="2727960" cy="2727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829250" y="357067"/>
            <a:ext cx="8911687" cy="1280890"/>
          </a:xfrm>
        </p:spPr>
        <p:txBody>
          <a:bodyPr/>
          <a:lstStyle/>
          <a:p>
            <a:r>
              <a:rPr lang="cs-CZ" dirty="0"/>
              <a:t>Výroba ve vztahu k pěstování konopí</a:t>
            </a:r>
          </a:p>
        </p:txBody>
      </p:sp>
      <p:sp>
        <p:nvSpPr>
          <p:cNvPr id="2" name="Zástupný symbol pro obsah 1"/>
          <p:cNvSpPr>
            <a:spLocks noGrp="1"/>
          </p:cNvSpPr>
          <p:nvPr>
            <p:ph idx="1"/>
          </p:nvPr>
        </p:nvSpPr>
        <p:spPr>
          <a:xfrm>
            <a:off x="719999" y="970344"/>
            <a:ext cx="10497350" cy="5295014"/>
          </a:xfrm>
        </p:spPr>
        <p:txBody>
          <a:bodyPr>
            <a:noAutofit/>
          </a:bodyPr>
          <a:lstStyle/>
          <a:p>
            <a:pPr>
              <a:lnSpc>
                <a:spcPct val="120000"/>
              </a:lnSpc>
              <a:buFont typeface="Wingdings" panose="05000000000000000000" pitchFamily="2" charset="2"/>
              <a:buChar char="§"/>
            </a:pPr>
            <a:r>
              <a:rPr lang="cs-CZ" sz="1600" dirty="0"/>
              <a:t>Za výrobu </a:t>
            </a:r>
            <a:r>
              <a:rPr lang="cs-CZ" sz="1600" dirty="0">
                <a:solidFill>
                  <a:srgbClr val="FF0000"/>
                </a:solidFill>
              </a:rPr>
              <a:t>nelze považovat samotné neoprávněné vypěstování rostliny</a:t>
            </a:r>
            <a:r>
              <a:rPr lang="cs-CZ" sz="1600" dirty="0"/>
              <a:t> obsahující omamnou nebo psychotropní látku.</a:t>
            </a:r>
          </a:p>
          <a:p>
            <a:pPr>
              <a:lnSpc>
                <a:spcPct val="120000"/>
              </a:lnSpc>
              <a:buFont typeface="Wingdings" panose="05000000000000000000" pitchFamily="2" charset="2"/>
              <a:buChar char="§"/>
            </a:pPr>
            <a:r>
              <a:rPr lang="cs-CZ" sz="1600" dirty="0"/>
              <a:t>Konopí je již samo o sobě omamnou látkou, a proto současně nemůže být předmětem určeným k výrobě takové látky. O výrobu omamné látky ve smyslu </a:t>
            </a:r>
            <a:r>
              <a:rPr lang="cs-CZ" sz="1600" dirty="0">
                <a:hlinkClick r:id="rId2"/>
              </a:rPr>
              <a:t>§ 283</a:t>
            </a:r>
            <a:r>
              <a:rPr lang="cs-CZ" sz="1600" dirty="0"/>
              <a:t> pak také nejde, neboť růst dané rostliny je přírodním procesem, nikoliv výrobním procesem. </a:t>
            </a:r>
          </a:p>
          <a:p>
            <a:pPr>
              <a:lnSpc>
                <a:spcPct val="120000"/>
              </a:lnSpc>
              <a:buFont typeface="Wingdings" panose="05000000000000000000" pitchFamily="2" charset="2"/>
              <a:buChar char="§"/>
            </a:pPr>
            <a:r>
              <a:rPr lang="cs-CZ" sz="1600" dirty="0"/>
              <a:t>Proces výroby ve smyslu </a:t>
            </a:r>
            <a:r>
              <a:rPr lang="cs-CZ" sz="1600" dirty="0">
                <a:hlinkClick r:id="rId2"/>
              </a:rPr>
              <a:t>§ 283</a:t>
            </a:r>
            <a:r>
              <a:rPr lang="cs-CZ" sz="1600" dirty="0"/>
              <a:t> </a:t>
            </a:r>
            <a:r>
              <a:rPr lang="cs-CZ" sz="1600" dirty="0">
                <a:solidFill>
                  <a:srgbClr val="FF0000"/>
                </a:solidFill>
              </a:rPr>
              <a:t>začíná až sklizní</a:t>
            </a:r>
            <a:r>
              <a:rPr lang="cs-CZ" sz="1600" dirty="0"/>
              <a:t> takové rostliny a pokračuje jejím dalším zpracováním (například jejím sušením) buď do stavu již způsobilého k spotřebě jakožto omamné látky (marihuany) nebo k získání příslušné účinné psychotropní látky (</a:t>
            </a:r>
            <a:r>
              <a:rPr lang="cs-CZ" sz="1600" dirty="0" err="1"/>
              <a:t>tetrahydrokanabinolu</a:t>
            </a:r>
            <a:r>
              <a:rPr lang="cs-CZ" sz="1600" dirty="0"/>
              <a:t> - THC). Pěstování takové rostliny bezprostředně předcházející tomuto procesu výroby patří do stadia jeho přípravy (srov. R 18/2007 a R 1/2015). </a:t>
            </a:r>
          </a:p>
          <a:p>
            <a:pPr>
              <a:lnSpc>
                <a:spcPct val="120000"/>
              </a:lnSpc>
              <a:buFont typeface="Wingdings" panose="05000000000000000000" pitchFamily="2" charset="2"/>
              <a:buChar char="§"/>
            </a:pPr>
            <a:r>
              <a:rPr lang="cs-CZ" sz="1600" dirty="0"/>
              <a:t>S ohledem na to, že taková rostlina je sama o sobě omamnou látkou, lze však současně považovat její </a:t>
            </a:r>
            <a:r>
              <a:rPr lang="cs-CZ" sz="1600" dirty="0">
                <a:solidFill>
                  <a:srgbClr val="FF0000"/>
                </a:solidFill>
              </a:rPr>
              <a:t>pěstování za formu opatřování </a:t>
            </a:r>
            <a:r>
              <a:rPr lang="cs-CZ" sz="1600" dirty="0"/>
              <a:t>této látky ve smyslu </a:t>
            </a:r>
            <a:r>
              <a:rPr lang="cs-CZ" sz="1600" dirty="0">
                <a:hlinkClick r:id="rId2"/>
              </a:rPr>
              <a:t>§ 283</a:t>
            </a:r>
            <a:r>
              <a:rPr lang="cs-CZ" sz="1600" dirty="0"/>
              <a:t>. Její opatřování je tedy trestně postižitelné jako trestný čin nedovolené výroby a jiného nakládání s omamnými a psychotropními látkami a s jedy podle </a:t>
            </a:r>
            <a:r>
              <a:rPr lang="cs-CZ" sz="1600" dirty="0">
                <a:hlinkClick r:id="rId2"/>
              </a:rPr>
              <a:t>§ 283</a:t>
            </a:r>
            <a:r>
              <a:rPr lang="cs-CZ" sz="1600" dirty="0"/>
              <a:t>, resp. jako některé jeho vývojové stadium, jen pokud se děje pro někoho jiného než pro pachatele. Její neoprávněné pěstování pro vlastní potřebu pachatele za okolností vymezených v </a:t>
            </a:r>
            <a:r>
              <a:rPr lang="cs-CZ" sz="1600" dirty="0">
                <a:hlinkClick r:id="rId2"/>
              </a:rPr>
              <a:t>§ 285</a:t>
            </a:r>
            <a:r>
              <a:rPr lang="cs-CZ" sz="1600" dirty="0"/>
              <a:t> naopak naplňuje znaky skutkové podstaty trestného činu nedovoleného pěstování rostlin obsahujících omamnou nebo psychotropní látku.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Nabízení </a:t>
            </a:r>
          </a:p>
        </p:txBody>
      </p:sp>
      <p:sp>
        <p:nvSpPr>
          <p:cNvPr id="2" name="Zástupný symbol pro obsah 1"/>
          <p:cNvSpPr>
            <a:spLocks noGrp="1"/>
          </p:cNvSpPr>
          <p:nvPr>
            <p:ph idx="1"/>
          </p:nvPr>
        </p:nvSpPr>
        <p:spPr>
          <a:xfrm>
            <a:off x="1547446" y="1306285"/>
            <a:ext cx="9957166" cy="5355771"/>
          </a:xfrm>
        </p:spPr>
        <p:txBody>
          <a:bodyPr>
            <a:normAutofit/>
          </a:bodyPr>
          <a:lstStyle/>
          <a:p>
            <a:pPr>
              <a:buNone/>
            </a:pPr>
            <a:r>
              <a:rPr lang="cs-CZ" sz="2000" dirty="0"/>
              <a:t>= míněn </a:t>
            </a:r>
            <a:r>
              <a:rPr lang="cs-CZ" sz="2000" u="sng" dirty="0"/>
              <a:t>projev připravenosti dát někomu k dispozici </a:t>
            </a:r>
            <a:r>
              <a:rPr lang="cs-CZ" sz="2000" dirty="0"/>
              <a:t>takovou látku, přípravek nebo jed. </a:t>
            </a:r>
          </a:p>
          <a:p>
            <a:pPr>
              <a:buFont typeface="Wingdings" panose="05000000000000000000" pitchFamily="2" charset="2"/>
              <a:buChar char="§"/>
            </a:pPr>
            <a:r>
              <a:rPr lang="cs-CZ" sz="2000" dirty="0"/>
              <a:t>Tento projev může být výslovný, ale i konkludentní a z povahy věci musí být pachatelem adresován někomu jinému. Ten pak může, ale nemusí danou nabídku přijmout (akceptovat). </a:t>
            </a:r>
          </a:p>
          <a:p>
            <a:pPr>
              <a:buFont typeface="Wingdings" panose="05000000000000000000" pitchFamily="2" charset="2"/>
              <a:buChar char="§"/>
            </a:pPr>
            <a:r>
              <a:rPr lang="cs-CZ" sz="2000" dirty="0"/>
              <a:t>Trestný čin podle </a:t>
            </a:r>
            <a:r>
              <a:rPr lang="cs-CZ" sz="2000" dirty="0">
                <a:hlinkClick r:id="rId2"/>
              </a:rPr>
              <a:t>§ 283</a:t>
            </a:r>
            <a:r>
              <a:rPr lang="cs-CZ" sz="2000" dirty="0"/>
              <a:t> je totiž dokonán již učiněním nabídky. Postačí přitom jednorázová nabídka. Ta může směřovat k prodeji dané látky, přípravku nebo jedu, ale nemusí tomu tak být. </a:t>
            </a:r>
          </a:p>
          <a:p>
            <a:pPr>
              <a:buFont typeface="Wingdings" panose="05000000000000000000" pitchFamily="2" charset="2"/>
              <a:buChar char="§"/>
            </a:pPr>
            <a:r>
              <a:rPr lang="cs-CZ" sz="2000" dirty="0"/>
              <a:t>Může jít i o nabídku jejich bezplatného předání, tedy o obdarování nebo o zapůjčení. Samotný prodej je pak výslovně uveden mezi trestněprávně postižitelnými formami nakládání s omamnými a psychotropními látkami, s </a:t>
            </a:r>
            <a:r>
              <a:rPr lang="cs-CZ" sz="2000" dirty="0" err="1"/>
              <a:t>prekursory</a:t>
            </a:r>
            <a:r>
              <a:rPr lang="cs-CZ" sz="2000" dirty="0"/>
              <a:t>, s přípravky obsahujícími omamné nebo psychotropní látky a s jedy, zatímco dar a půjčka nikoliv, avšak lze je zahrnout pod opatření takových látek, přípravků nebo jedů jinému.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Zprostředkování </a:t>
            </a:r>
          </a:p>
        </p:txBody>
      </p:sp>
      <p:sp>
        <p:nvSpPr>
          <p:cNvPr id="2" name="Zástupný symbol pro obsah 1"/>
          <p:cNvSpPr>
            <a:spLocks noGrp="1"/>
          </p:cNvSpPr>
          <p:nvPr>
            <p:ph idx="1"/>
          </p:nvPr>
        </p:nvSpPr>
        <p:spPr>
          <a:xfrm>
            <a:off x="1557494" y="1612760"/>
            <a:ext cx="9645667" cy="5245240"/>
          </a:xfrm>
        </p:spPr>
        <p:txBody>
          <a:bodyPr>
            <a:normAutofit/>
          </a:bodyPr>
          <a:lstStyle/>
          <a:p>
            <a:pPr>
              <a:buFont typeface="Wingdings" panose="05000000000000000000" pitchFamily="2" charset="2"/>
              <a:buChar char="§"/>
            </a:pPr>
            <a:r>
              <a:rPr lang="cs-CZ" sz="2400" dirty="0"/>
              <a:t>spočívá v zajištění kontaktu mezi určitými osobami v daném kontextu za účelem nějaké dispozice s omamnými nebo psychotropními látkami, s </a:t>
            </a:r>
            <a:r>
              <a:rPr lang="cs-CZ" sz="2400" dirty="0" err="1"/>
              <a:t>prekursory</a:t>
            </a:r>
            <a:r>
              <a:rPr lang="cs-CZ" sz="2400" dirty="0"/>
              <a:t>, s přípravky obsahujícími omamné nebo psychotropní látky a s jedy, zpravidla spočívají v jejich dodání jednou osobou druhé, ať už úplatně nebo neúplatně. </a:t>
            </a:r>
          </a:p>
          <a:p>
            <a:pPr>
              <a:buFont typeface="Wingdings" panose="05000000000000000000" pitchFamily="2" charset="2"/>
              <a:buChar char="§"/>
            </a:pPr>
            <a:r>
              <a:rPr lang="cs-CZ" sz="2400" dirty="0"/>
              <a:t>Takto vzájemně kontaktovanými osobami tedy mohou být prodejce a kupující, stejně jako dárce a obdarovaný. Sám prostředník nijak nenakládá s danými látkami, přípravky a jedy, ale toliko vytváří podmínky pro dispozici s nimi jinými osobami. Není ho tedy možné zaměňovat s překupníkem, jenž může být jednou z jím kontaktovaných osob.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Prodej </a:t>
            </a:r>
          </a:p>
        </p:txBody>
      </p:sp>
      <p:sp>
        <p:nvSpPr>
          <p:cNvPr id="2" name="Zástupný symbol pro obsah 1"/>
          <p:cNvSpPr>
            <a:spLocks noGrp="1"/>
          </p:cNvSpPr>
          <p:nvPr>
            <p:ph idx="1"/>
          </p:nvPr>
        </p:nvSpPr>
        <p:spPr>
          <a:xfrm>
            <a:off x="1718268" y="1346479"/>
            <a:ext cx="9786344" cy="5044273"/>
          </a:xfrm>
        </p:spPr>
        <p:txBody>
          <a:bodyPr>
            <a:normAutofit/>
          </a:bodyPr>
          <a:lstStyle/>
          <a:p>
            <a:pPr>
              <a:buFont typeface="Wingdings" panose="05000000000000000000" pitchFamily="2" charset="2"/>
              <a:buChar char="§"/>
            </a:pPr>
            <a:r>
              <a:rPr lang="cs-CZ" sz="2400" dirty="0"/>
              <a:t>se v daném kontextu rozumí převod omamné látky, psychotropní látky, </a:t>
            </a:r>
            <a:r>
              <a:rPr lang="cs-CZ" sz="2400" dirty="0" err="1"/>
              <a:t>prekursoru</a:t>
            </a:r>
            <a:r>
              <a:rPr lang="cs-CZ" sz="2400" dirty="0"/>
              <a:t>, přípravku obsahujícího omamnou nebo psychotropní látku na někoho jiného za sjednanou protihodnotu. </a:t>
            </a:r>
          </a:p>
          <a:p>
            <a:pPr>
              <a:buFont typeface="Wingdings" panose="05000000000000000000" pitchFamily="2" charset="2"/>
              <a:buChar char="§"/>
            </a:pPr>
            <a:r>
              <a:rPr lang="cs-CZ" sz="2400" dirty="0"/>
              <a:t>K naplnění tohoto znaku trestného činu podle </a:t>
            </a:r>
            <a:r>
              <a:rPr lang="cs-CZ" sz="2400" dirty="0">
                <a:hlinkClick r:id="rId2"/>
              </a:rPr>
              <a:t>§ 283</a:t>
            </a:r>
            <a:r>
              <a:rPr lang="cs-CZ" sz="2400" dirty="0"/>
              <a:t> dochází </a:t>
            </a:r>
            <a:r>
              <a:rPr lang="cs-CZ" sz="2400" dirty="0">
                <a:solidFill>
                  <a:srgbClr val="FF0000"/>
                </a:solidFill>
              </a:rPr>
              <a:t>faktickým předáním </a:t>
            </a:r>
            <a:r>
              <a:rPr lang="cs-CZ" sz="2400" dirty="0"/>
              <a:t>dané látky, přípravku nebo jedu novému nabyvateli. Prodejem přitom není míněn jen prodej osobě, která hodlá danou látku užít (tedy jejímu konečnému odběrateli), ale i převod na kohokoliv jiného, včetně překupníka a dealera. </a:t>
            </a:r>
          </a:p>
          <a:p>
            <a:pPr>
              <a:buFont typeface="Wingdings" panose="05000000000000000000" pitchFamily="2" charset="2"/>
              <a:buChar char="§"/>
            </a:pPr>
            <a:r>
              <a:rPr lang="cs-CZ" sz="2400" dirty="0"/>
              <a:t>Může být jednorázový nebo opakovaný.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56066" y="260648"/>
            <a:ext cx="8493069" cy="796950"/>
          </a:xfrm>
        </p:spPr>
        <p:txBody>
          <a:bodyPr/>
          <a:lstStyle/>
          <a:p>
            <a:r>
              <a:rPr lang="cs-CZ" dirty="0"/>
              <a:t>Opatření </a:t>
            </a:r>
          </a:p>
        </p:txBody>
      </p:sp>
      <p:sp>
        <p:nvSpPr>
          <p:cNvPr id="2" name="Zástupný symbol pro obsah 1"/>
          <p:cNvSpPr>
            <a:spLocks noGrp="1"/>
          </p:cNvSpPr>
          <p:nvPr>
            <p:ph idx="1"/>
          </p:nvPr>
        </p:nvSpPr>
        <p:spPr>
          <a:xfrm>
            <a:off x="1311578" y="1152906"/>
            <a:ext cx="9320979" cy="5444445"/>
          </a:xfrm>
        </p:spPr>
        <p:txBody>
          <a:bodyPr>
            <a:noAutofit/>
          </a:bodyPr>
          <a:lstStyle/>
          <a:p>
            <a:pPr>
              <a:buFont typeface="Wingdings" panose="05000000000000000000" pitchFamily="2" charset="2"/>
              <a:buChar char="§"/>
            </a:pPr>
            <a:r>
              <a:rPr lang="cs-CZ" sz="2100" dirty="0"/>
              <a:t>je míněno jakékoliv jejich nabytí, tedy jejich získání, pachatelem pro někoho jiného s výjimkou jejich výroby pro jiného, jejich dovozu pro jiného, jejich vývozu někomu a jejich prodeje někomu, které představují samostatné formy jednání v škále jednání zakládajících trestní odpovědnost za trestný čin podle § 283 odst. 1 </a:t>
            </a:r>
          </a:p>
          <a:p>
            <a:pPr>
              <a:buFont typeface="Wingdings" panose="05000000000000000000" pitchFamily="2" charset="2"/>
              <a:buChar char="§"/>
            </a:pPr>
            <a:r>
              <a:rPr lang="cs-CZ" sz="2100" dirty="0"/>
              <a:t>V zásadě přitom </a:t>
            </a:r>
            <a:r>
              <a:rPr lang="cs-CZ" sz="2100" dirty="0">
                <a:solidFill>
                  <a:srgbClr val="FF0000"/>
                </a:solidFill>
              </a:rPr>
              <a:t>nezáleží na způsobu, jakým je pachatel pro jiného opatří</a:t>
            </a:r>
            <a:r>
              <a:rPr lang="cs-CZ" sz="2100" dirty="0"/>
              <a:t>. Může je tedy pro jiného opatřit jak jednáním, které naplňuje skutkovou podstatu nějakého dalšího trestného činu, například krádeží, loupeží nebo podvodem, tak jednáním, které nenaplňuje znaky žádného dalšího trestného činu, například jejich koupí, jejich prostým předáním nebo výměnou za něco jiného. </a:t>
            </a:r>
          </a:p>
          <a:p>
            <a:pPr>
              <a:buFont typeface="Wingdings" panose="05000000000000000000" pitchFamily="2" charset="2"/>
              <a:buChar char="§"/>
            </a:pPr>
            <a:r>
              <a:rPr lang="cs-CZ" sz="2100" dirty="0"/>
              <a:t>Žádnou roli přitom nehraje, zda je pachatel jinému opatřil jednorázově nebo postupně, stejně jako nezáleží na tom, jak s nimi poté bylo naloženo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Přechovávání </a:t>
            </a:r>
          </a:p>
        </p:txBody>
      </p:sp>
      <p:sp>
        <p:nvSpPr>
          <p:cNvPr id="2" name="Zástupný symbol pro obsah 1"/>
          <p:cNvSpPr>
            <a:spLocks noGrp="1"/>
          </p:cNvSpPr>
          <p:nvPr>
            <p:ph idx="1"/>
          </p:nvPr>
        </p:nvSpPr>
        <p:spPr>
          <a:xfrm>
            <a:off x="720000" y="1175657"/>
            <a:ext cx="10071930" cy="5682343"/>
          </a:xfrm>
        </p:spPr>
        <p:txBody>
          <a:bodyPr>
            <a:normAutofit fontScale="92500" lnSpcReduction="10000"/>
          </a:bodyPr>
          <a:lstStyle/>
          <a:p>
            <a:pPr>
              <a:lnSpc>
                <a:spcPct val="120000"/>
              </a:lnSpc>
              <a:buFont typeface="Wingdings" panose="05000000000000000000" pitchFamily="2" charset="2"/>
              <a:buChar char="§"/>
            </a:pPr>
            <a:r>
              <a:rPr lang="cs-CZ" dirty="0"/>
              <a:t>je v zásadě </a:t>
            </a:r>
            <a:r>
              <a:rPr lang="cs-CZ" dirty="0">
                <a:solidFill>
                  <a:srgbClr val="FF0000"/>
                </a:solidFill>
              </a:rPr>
              <a:t>jakákoliv forma jejich držení a nakládání s nimi </a:t>
            </a:r>
            <a:r>
              <a:rPr lang="cs-CZ" dirty="0"/>
              <a:t>s výjimkou jejich výroby, nabízení, prodeje, dovozu, vývozu, průvozu a opatření. </a:t>
            </a:r>
          </a:p>
          <a:p>
            <a:pPr>
              <a:lnSpc>
                <a:spcPct val="120000"/>
              </a:lnSpc>
              <a:buFont typeface="Wingdings" panose="05000000000000000000" pitchFamily="2" charset="2"/>
              <a:buChar char="§"/>
            </a:pPr>
            <a:r>
              <a:rPr lang="cs-CZ" dirty="0"/>
              <a:t>Pachatel je může, ale nemusí mít přímo u sebe. Plně postačí, když je má ve své moci (například ukryté v zemi, odložené ve vozidle, jímž se přemisťuje, nebo uložené v bankovní schránce). Jejich přechovávání zpravidla bezprostředně navazuje na některou z forem jejich nabytí. </a:t>
            </a:r>
          </a:p>
          <a:p>
            <a:pPr>
              <a:lnSpc>
                <a:spcPct val="120000"/>
              </a:lnSpc>
              <a:buFont typeface="Wingdings" panose="05000000000000000000" pitchFamily="2" charset="2"/>
              <a:buChar char="§"/>
            </a:pPr>
            <a:r>
              <a:rPr lang="cs-CZ" dirty="0"/>
              <a:t>Pokud je pachatel nabude, nezáleží na způsobu jejich nabytí. K jejich nabytí tedy může dojít jak jednáním, které naplňuje skutkovou podstatu nějakého dalšího trestného činu, například krádeží, loupeží nebo podvodem, tak jednáním, které nenaplňuje znaky žádného dalšího trestného činu, například jejich koupí, výměnou za něco jiného anebo přijetím nebo poskytnutím daru. Formou jejího nabytí je též jejich výroba a jejich dovoz ze zahraničí, které jsou ovšem samostatně postižitelné.</a:t>
            </a:r>
          </a:p>
          <a:p>
            <a:pPr>
              <a:lnSpc>
                <a:spcPct val="120000"/>
              </a:lnSpc>
              <a:buFont typeface="Wingdings" panose="05000000000000000000" pitchFamily="2" charset="2"/>
              <a:buChar char="§"/>
            </a:pPr>
            <a:r>
              <a:rPr lang="cs-CZ" dirty="0"/>
              <a:t>Žádnou roli přitom nehraje, zda je pachatel nabyl jednorázově nebo postupně, stejně jako nezáleží na tom, jak je poté uložil a jak dlouho je přechovával. Tato skutečnost může mít význam pouze z hlediska posouzení společenské škodlivosti jeho jednání a úvahy o trestu. </a:t>
            </a:r>
          </a:p>
          <a:p>
            <a:pPr>
              <a:lnSpc>
                <a:spcPct val="120000"/>
              </a:lnSpc>
              <a:buFont typeface="Wingdings" panose="05000000000000000000" pitchFamily="2" charset="2"/>
              <a:buChar char="§"/>
            </a:pPr>
            <a:r>
              <a:rPr lang="cs-CZ" dirty="0">
                <a:solidFill>
                  <a:srgbClr val="FF0000"/>
                </a:solidFill>
              </a:rPr>
              <a:t>Musí je však přechovávat pro někoho jiného!!!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DAC01-75F7-5ED8-3DDB-F08DDC2A24A8}"/>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078832BD-988D-80AE-D1FC-6F469C9266F2}"/>
              </a:ext>
            </a:extLst>
          </p:cNvPr>
          <p:cNvSpPr>
            <a:spLocks noGrp="1"/>
          </p:cNvSpPr>
          <p:nvPr>
            <p:ph type="title"/>
          </p:nvPr>
        </p:nvSpPr>
        <p:spPr>
          <a:xfrm>
            <a:off x="1943367" y="580115"/>
            <a:ext cx="8911687" cy="1280890"/>
          </a:xfrm>
        </p:spPr>
        <p:txBody>
          <a:bodyPr/>
          <a:lstStyle/>
          <a:p>
            <a:r>
              <a:rPr lang="cs-CZ" dirty="0"/>
              <a:t>§ 284 - Přechovávání Omamné a </a:t>
            </a:r>
            <a:r>
              <a:rPr lang="cs-CZ" dirty="0" err="1"/>
              <a:t>psychotroní</a:t>
            </a:r>
            <a:r>
              <a:rPr lang="cs-CZ" dirty="0"/>
              <a:t> látky a jedu</a:t>
            </a:r>
          </a:p>
        </p:txBody>
      </p:sp>
      <p:sp>
        <p:nvSpPr>
          <p:cNvPr id="2" name="Zástupný symbol pro obsah 1">
            <a:extLst>
              <a:ext uri="{FF2B5EF4-FFF2-40B4-BE49-F238E27FC236}">
                <a16:creationId xmlns:a16="http://schemas.microsoft.com/office/drawing/2014/main" id="{276DB575-7424-ADF5-DF40-232C75C438E0}"/>
              </a:ext>
            </a:extLst>
          </p:cNvPr>
          <p:cNvSpPr>
            <a:spLocks noGrp="1"/>
          </p:cNvSpPr>
          <p:nvPr>
            <p:ph idx="1"/>
          </p:nvPr>
        </p:nvSpPr>
        <p:spPr>
          <a:xfrm>
            <a:off x="1426866" y="1959429"/>
            <a:ext cx="10077746" cy="3951793"/>
          </a:xfrm>
        </p:spPr>
        <p:txBody>
          <a:bodyPr>
            <a:normAutofit lnSpcReduction="10000"/>
          </a:bodyPr>
          <a:lstStyle/>
          <a:p>
            <a:pPr>
              <a:buFont typeface="Wingdings" panose="05000000000000000000" pitchFamily="2" charset="2"/>
              <a:buChar char="v"/>
            </a:pPr>
            <a:r>
              <a:rPr lang="cs-CZ" i="1" dirty="0"/>
              <a:t>(1)</a:t>
            </a:r>
            <a:r>
              <a:rPr lang="cs-CZ" dirty="0"/>
              <a:t> Kdo neoprávněně </a:t>
            </a:r>
            <a:r>
              <a:rPr lang="cs-CZ" u="sng" dirty="0"/>
              <a:t>pro vlastní potřebu</a:t>
            </a:r>
            <a:r>
              <a:rPr lang="cs-CZ" dirty="0"/>
              <a:t> přechovává v množství větším než malém omamnou látku konopí, pryskyřici z konopí nebo psychotropní látku obsahující jakýkoli </a:t>
            </a:r>
            <a:r>
              <a:rPr lang="cs-CZ" dirty="0" err="1"/>
              <a:t>tetrahydrokanabinol</a:t>
            </a:r>
            <a:r>
              <a:rPr lang="cs-CZ" dirty="0"/>
              <a:t>, izomer nebo jeho stereochemickou variantu (THC), bude potrestán odnětím svobody až na jeden rok, zákazem činnosti nebo propadnutím věci.</a:t>
            </a:r>
          </a:p>
          <a:p>
            <a:pPr>
              <a:buFont typeface="Wingdings" panose="05000000000000000000" pitchFamily="2" charset="2"/>
              <a:buChar char="v"/>
            </a:pPr>
            <a:r>
              <a:rPr lang="cs-CZ" i="1" dirty="0"/>
              <a:t>(2)</a:t>
            </a:r>
            <a:r>
              <a:rPr lang="cs-CZ" dirty="0"/>
              <a:t> Kdo neoprávněně </a:t>
            </a:r>
            <a:r>
              <a:rPr lang="cs-CZ" u="sng" dirty="0"/>
              <a:t>pro vlastní potřebu </a:t>
            </a:r>
            <a:r>
              <a:rPr lang="cs-CZ" dirty="0"/>
              <a:t>přechovává jinou omamnou nebo psychotropní látku než uvedenou v odstavci 1 nebo jed v množství větším než malém, bude potrestán odnětím svobody až na dvě léta, zákazem činnosti nebo propadnutím věci.</a:t>
            </a:r>
          </a:p>
          <a:p>
            <a:pPr>
              <a:buFont typeface="Wingdings" panose="05000000000000000000" pitchFamily="2" charset="2"/>
              <a:buChar char="v"/>
            </a:pPr>
            <a:r>
              <a:rPr lang="cs-CZ" i="1" dirty="0"/>
              <a:t>(3)</a:t>
            </a:r>
            <a:r>
              <a:rPr lang="cs-CZ" dirty="0"/>
              <a:t> Odnětím svobody na šest měsíců až pět let nebo peněžitým trestem bude pachatel potrestán, spáchá-li čin uvedený v odstavci 1 nebo 2 ve větším rozsahu.</a:t>
            </a:r>
          </a:p>
          <a:p>
            <a:pPr>
              <a:buFont typeface="Wingdings" panose="05000000000000000000" pitchFamily="2" charset="2"/>
              <a:buChar char="v"/>
            </a:pPr>
            <a:r>
              <a:rPr lang="cs-CZ" i="1" dirty="0"/>
              <a:t>(4)</a:t>
            </a:r>
            <a:r>
              <a:rPr lang="cs-CZ" dirty="0"/>
              <a:t> Odnětím svobody na dvě léta až osm let bude pachatel potrestán, spáchá-li čin uvedený v odstavci 1 nebo 2 ve značném rozsahu.</a:t>
            </a:r>
          </a:p>
          <a:p>
            <a:pPr marL="114300" indent="0">
              <a:buNone/>
            </a:pPr>
            <a:endParaRPr lang="cs-CZ" dirty="0"/>
          </a:p>
        </p:txBody>
      </p:sp>
    </p:spTree>
    <p:extLst>
      <p:ext uri="{BB962C8B-B14F-4D97-AF65-F5344CB8AC3E}">
        <p14:creationId xmlns:p14="http://schemas.microsoft.com/office/powerpoint/2010/main" val="154004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943367" y="580115"/>
            <a:ext cx="8911687" cy="1280890"/>
          </a:xfrm>
        </p:spPr>
        <p:txBody>
          <a:bodyPr/>
          <a:lstStyle/>
          <a:p>
            <a:r>
              <a:rPr lang="cs-CZ" dirty="0"/>
              <a:t>Přechovávání Omamné a </a:t>
            </a:r>
            <a:r>
              <a:rPr lang="cs-CZ" dirty="0" err="1"/>
              <a:t>psychotroní</a:t>
            </a:r>
            <a:r>
              <a:rPr lang="cs-CZ" dirty="0"/>
              <a:t> látky a jedu § 284</a:t>
            </a:r>
          </a:p>
        </p:txBody>
      </p:sp>
      <p:sp>
        <p:nvSpPr>
          <p:cNvPr id="2" name="Zástupný symbol pro obsah 1"/>
          <p:cNvSpPr>
            <a:spLocks noGrp="1"/>
          </p:cNvSpPr>
          <p:nvPr>
            <p:ph idx="1"/>
          </p:nvPr>
        </p:nvSpPr>
        <p:spPr>
          <a:xfrm>
            <a:off x="1426866" y="1959429"/>
            <a:ext cx="10077746" cy="3951793"/>
          </a:xfrm>
        </p:spPr>
        <p:txBody>
          <a:bodyPr/>
          <a:lstStyle/>
          <a:p>
            <a:pPr>
              <a:buFont typeface="Wingdings" panose="05000000000000000000" pitchFamily="2" charset="2"/>
              <a:buChar char="§"/>
            </a:pPr>
            <a:r>
              <a:rPr lang="cs-CZ" dirty="0"/>
              <a:t>Míří </a:t>
            </a:r>
            <a:r>
              <a:rPr lang="cs-CZ" dirty="0">
                <a:solidFill>
                  <a:srgbClr val="FF0000"/>
                </a:solidFill>
              </a:rPr>
              <a:t>proti samotným uživatelům</a:t>
            </a:r>
          </a:p>
          <a:p>
            <a:pPr>
              <a:buFont typeface="Wingdings" panose="05000000000000000000" pitchFamily="2" charset="2"/>
              <a:buChar char="§"/>
            </a:pPr>
            <a:r>
              <a:rPr lang="cs-CZ" dirty="0"/>
              <a:t>Odstavec 1 - omamné látky konopí</a:t>
            </a:r>
          </a:p>
          <a:p>
            <a:pPr>
              <a:buFont typeface="Wingdings" panose="05000000000000000000" pitchFamily="2" charset="2"/>
              <a:buChar char="§"/>
            </a:pPr>
            <a:r>
              <a:rPr lang="cs-CZ" dirty="0"/>
              <a:t>Odstavec 2 - jiné omamné nebo psychotropní látky než konopí</a:t>
            </a:r>
          </a:p>
          <a:p>
            <a:pPr>
              <a:buFont typeface="Wingdings" panose="05000000000000000000" pitchFamily="2" charset="2"/>
              <a:buChar char="§"/>
            </a:pPr>
            <a:r>
              <a:rPr lang="cs-CZ" dirty="0"/>
              <a:t>Obojí </a:t>
            </a:r>
            <a:r>
              <a:rPr lang="cs-CZ" dirty="0">
                <a:solidFill>
                  <a:srgbClr val="FF0000"/>
                </a:solidFill>
              </a:rPr>
              <a:t>výlučně pro vlastní potřebu a v množství větším než malém</a:t>
            </a:r>
          </a:p>
          <a:p>
            <a:pPr marL="114300" indent="0">
              <a:buNone/>
            </a:pP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E7F73-BB21-2ECD-B2F2-A290EC101DFF}"/>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9A30DB5A-3C1C-D66A-7D9B-32E264FF02F5}"/>
              </a:ext>
            </a:extLst>
          </p:cNvPr>
          <p:cNvSpPr>
            <a:spLocks noGrp="1"/>
          </p:cNvSpPr>
          <p:nvPr>
            <p:ph type="title"/>
          </p:nvPr>
        </p:nvSpPr>
        <p:spPr>
          <a:xfrm>
            <a:off x="2874279" y="352805"/>
            <a:ext cx="8911687" cy="1280890"/>
          </a:xfrm>
        </p:spPr>
        <p:txBody>
          <a:bodyPr/>
          <a:lstStyle/>
          <a:p>
            <a:r>
              <a:rPr lang="cs-CZ" dirty="0"/>
              <a:t>Množství větší než malé</a:t>
            </a:r>
          </a:p>
        </p:txBody>
      </p:sp>
      <p:sp>
        <p:nvSpPr>
          <p:cNvPr id="4" name="Rectangle 1">
            <a:extLst>
              <a:ext uri="{FF2B5EF4-FFF2-40B4-BE49-F238E27FC236}">
                <a16:creationId xmlns:a16="http://schemas.microsoft.com/office/drawing/2014/main" id="{0B14DDB8-3F92-864D-3F5E-40C51630BC03}"/>
              </a:ext>
            </a:extLst>
          </p:cNvPr>
          <p:cNvSpPr>
            <a:spLocks noGrp="1" noChangeArrowheads="1"/>
          </p:cNvSpPr>
          <p:nvPr>
            <p:ph idx="1"/>
          </p:nvPr>
        </p:nvSpPr>
        <p:spPr bwMode="auto">
          <a:xfrm>
            <a:off x="1235948" y="1129644"/>
            <a:ext cx="1016818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eaLnBrk="0" fontAlgn="base" hangingPunct="0">
              <a:spcBef>
                <a:spcPct val="0"/>
              </a:spcBef>
              <a:spcAft>
                <a:spcPct val="0"/>
              </a:spcAft>
              <a:buSzTx/>
              <a:buFont typeface="Wingdings" panose="05000000000000000000" pitchFamily="2" charset="2"/>
              <a:buChar char="§"/>
            </a:pPr>
            <a:r>
              <a:rPr lang="cs-CZ" sz="2400" dirty="0"/>
              <a:t>V současné době </a:t>
            </a:r>
            <a:r>
              <a:rPr lang="cs-CZ" sz="2400" b="1" dirty="0"/>
              <a:t>není větší než malé množství žádnou právní normou výslovně upraveno</a:t>
            </a:r>
            <a:r>
              <a:rPr lang="cs-CZ" sz="2400" dirty="0"/>
              <a:t>. </a:t>
            </a:r>
            <a:endParaRPr lang="cs-CZ" altLang="cs-CZ" sz="2400" dirty="0"/>
          </a:p>
          <a:p>
            <a:pPr marL="342900" eaLnBrk="0" fontAlgn="base" hangingPunct="0">
              <a:spcBef>
                <a:spcPct val="0"/>
              </a:spcBef>
              <a:spcAft>
                <a:spcPct val="0"/>
              </a:spcAft>
              <a:buSzTx/>
              <a:buFont typeface="Wingdings" panose="05000000000000000000" pitchFamily="2" charset="2"/>
              <a:buChar char="§"/>
            </a:pPr>
            <a:r>
              <a:rPr lang="cs-CZ" altLang="cs-CZ" sz="2400" dirty="0"/>
              <a:t>Množství větší než malé bylo původně stanoveno nařízením vlády č. 467/2009 Sb., kterým se pro účely trestního  zákoníku stanoví, co se považuje za jedy a jaké je množství větší než malé u omamných látek, psychotropních látek, přípravků je obsahujících a jedů.</a:t>
            </a:r>
          </a:p>
          <a:p>
            <a:pPr marL="342900" eaLnBrk="0" fontAlgn="base" hangingPunct="0">
              <a:spcBef>
                <a:spcPct val="0"/>
              </a:spcBef>
              <a:spcAft>
                <a:spcPct val="0"/>
              </a:spcAft>
              <a:buSzTx/>
              <a:buFont typeface="Wingdings" panose="05000000000000000000" pitchFamily="2" charset="2"/>
              <a:buChar char="§"/>
            </a:pPr>
            <a:r>
              <a:rPr lang="cs-CZ" altLang="cs-CZ" sz="2400" dirty="0"/>
              <a:t>Nálezem Ústavní soudu č. 259/2013 Sb., zrušeno ustanovení 2 a příloha 2 (tj. seznamy a hodnoty množství většího než malého OPL) – to se stalo s účinností již od 23.8.2013</a:t>
            </a:r>
          </a:p>
          <a:p>
            <a:pPr marL="342900" eaLnBrk="0" fontAlgn="base" hangingPunct="0">
              <a:spcBef>
                <a:spcPct val="0"/>
              </a:spcBef>
              <a:spcAft>
                <a:spcPct val="0"/>
              </a:spcAft>
              <a:buSzTx/>
              <a:buFont typeface="Wingdings" panose="05000000000000000000" pitchFamily="2" charset="2"/>
              <a:buChar char="§"/>
            </a:pPr>
            <a:r>
              <a:rPr lang="cs-CZ" altLang="cs-CZ" sz="2400" dirty="0"/>
              <a:t>Od té doby se praxe fakticky řídí Stanoviskem trestního kolegia Nejvyššího soudu ČR, </a:t>
            </a:r>
            <a:r>
              <a:rPr lang="cs-CZ" altLang="cs-CZ" sz="2400" dirty="0" err="1"/>
              <a:t>sp.zn</a:t>
            </a:r>
            <a:r>
              <a:rPr lang="cs-CZ" altLang="cs-CZ" sz="2400" dirty="0"/>
              <a:t>. </a:t>
            </a:r>
            <a:r>
              <a:rPr lang="cs-CZ" altLang="cs-CZ" sz="2400" dirty="0" err="1">
                <a:solidFill>
                  <a:srgbClr val="FF0000"/>
                </a:solidFill>
              </a:rPr>
              <a:t>Tpjn</a:t>
            </a:r>
            <a:r>
              <a:rPr lang="cs-CZ" altLang="cs-CZ" sz="2400" dirty="0">
                <a:solidFill>
                  <a:srgbClr val="FF0000"/>
                </a:solidFill>
              </a:rPr>
              <a:t> 301/2013</a:t>
            </a:r>
          </a:p>
          <a:p>
            <a:pPr marL="342900" eaLnBrk="0" fontAlgn="base" hangingPunct="0">
              <a:spcBef>
                <a:spcPct val="0"/>
              </a:spcBef>
              <a:spcAft>
                <a:spcPct val="0"/>
              </a:spcAft>
              <a:buSzTx/>
              <a:buFont typeface="Wingdings" panose="05000000000000000000" pitchFamily="2" charset="2"/>
              <a:buChar char="§"/>
            </a:pPr>
            <a:r>
              <a:rPr lang="cs-CZ" sz="2400" dirty="0"/>
              <a:t>S ohledem na to, že množství větší  než malé není stanoveno zákonem, umožňuje soudní praxe případné odchýlení se od stanoveného množství většího než malého</a:t>
            </a:r>
            <a:endParaRPr lang="cs-CZ" altLang="cs-CZ" sz="2400" dirty="0"/>
          </a:p>
        </p:txBody>
      </p:sp>
    </p:spTree>
    <p:extLst>
      <p:ext uri="{BB962C8B-B14F-4D97-AF65-F5344CB8AC3E}">
        <p14:creationId xmlns:p14="http://schemas.microsoft.com/office/powerpoint/2010/main" val="371703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Množství větší než malé</a:t>
            </a:r>
          </a:p>
        </p:txBody>
      </p:sp>
      <p:sp>
        <p:nvSpPr>
          <p:cNvPr id="2" name="Zástupný symbol pro obsah 1"/>
          <p:cNvSpPr>
            <a:spLocks noGrp="1"/>
          </p:cNvSpPr>
          <p:nvPr>
            <p:ph idx="1"/>
          </p:nvPr>
        </p:nvSpPr>
        <p:spPr>
          <a:xfrm>
            <a:off x="1446963" y="1336431"/>
            <a:ext cx="10057649" cy="5225143"/>
          </a:xfrm>
        </p:spPr>
        <p:txBody>
          <a:bodyPr>
            <a:normAutofit fontScale="85000" lnSpcReduction="10000"/>
          </a:bodyPr>
          <a:lstStyle/>
          <a:p>
            <a:pPr>
              <a:buFont typeface="Wingdings" panose="05000000000000000000" pitchFamily="2" charset="2"/>
              <a:buChar char="§"/>
            </a:pPr>
            <a:r>
              <a:rPr lang="cs-CZ" dirty="0"/>
              <a:t>takové množství přechovávané omamné nebo psychotropní látky, které podle ohrožení vyplývajícího pro život a zdraví lidí ze škodlivosti jednotlivých dávek </a:t>
            </a:r>
            <a:r>
              <a:rPr lang="cs-CZ" dirty="0">
                <a:solidFill>
                  <a:srgbClr val="FF0000"/>
                </a:solidFill>
              </a:rPr>
              <a:t>vícenásobně</a:t>
            </a:r>
            <a:r>
              <a:rPr lang="cs-CZ" dirty="0"/>
              <a:t> převyšuje běžnou jednorázovou dávku obvyklého konzumenta.</a:t>
            </a:r>
          </a:p>
          <a:p>
            <a:pPr>
              <a:buFont typeface="Wingdings" panose="05000000000000000000" pitchFamily="2" charset="2"/>
              <a:buChar char="§"/>
            </a:pPr>
            <a:r>
              <a:rPr lang="cs-CZ" dirty="0"/>
              <a:t>Množstvím větším než malým u jedů je takové jejich množství, které na základě současných vědeckých poznatků může </a:t>
            </a:r>
            <a:r>
              <a:rPr lang="cs-CZ" dirty="0">
                <a:solidFill>
                  <a:srgbClr val="FF0000"/>
                </a:solidFill>
              </a:rPr>
              <a:t>po jednorázovém nebo opakovaném podání způsobit poškození zdraví.</a:t>
            </a:r>
          </a:p>
          <a:p>
            <a:pPr marL="342900" lvl="0" indent="-342900">
              <a:lnSpc>
                <a:spcPct val="112000"/>
              </a:lnSpc>
              <a:spcAft>
                <a:spcPts val="85"/>
              </a:spcAft>
              <a:buFont typeface="Symbol" panose="05050102010706020507" pitchFamily="18" charset="2"/>
              <a:buChar char=""/>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Pervitin (metamfetamin) více jak 1,5g</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2000"/>
              </a:lnSpc>
              <a:spcAft>
                <a:spcPts val="85"/>
              </a:spcAft>
              <a:buFont typeface="Symbol" panose="05050102010706020507" pitchFamily="18" charset="2"/>
              <a:buChar char=""/>
              <a:tabLst>
                <a:tab pos="5572125" algn="ctr"/>
              </a:tabLst>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Heroin více jak 1,5g</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nSpc>
                <a:spcPct val="112000"/>
              </a:lnSpc>
              <a:spcAft>
                <a:spcPts val="55"/>
              </a:spcAft>
              <a:buFont typeface="Symbol" panose="05050102010706020507" pitchFamily="18" charset="2"/>
              <a:buChar char=""/>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Kokain více jak 1g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nSpc>
                <a:spcPct val="112000"/>
              </a:lnSpc>
              <a:spcAft>
                <a:spcPts val="55"/>
              </a:spcAft>
              <a:buFont typeface="Symbol" panose="05050102010706020507" pitchFamily="18" charset="2"/>
              <a:buChar char=""/>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Amfetamin více jak 2g</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2000"/>
              </a:lnSpc>
              <a:spcAft>
                <a:spcPts val="330"/>
              </a:spcAft>
              <a:buFont typeface="Symbol" panose="05050102010706020507" pitchFamily="18" charset="2"/>
              <a:buChar char=""/>
              <a:tabLst>
                <a:tab pos="5378450" algn="ctr"/>
              </a:tabLst>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Extáze více jak 4 tablety/0,4g</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2000"/>
              </a:lnSpc>
              <a:buFont typeface="Symbol" panose="05050102010706020507" pitchFamily="18" charset="2"/>
              <a:buChar char=""/>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LDS více jak 5 papírků/tablet, kapslí nebo krystalů</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3658235" algn="l"/>
              </a:tabLst>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Marihuana více jak 10g sušiny</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3658235" algn="l"/>
              </a:tabLst>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Hašiš více jak 5 gramů</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3658235" algn="l"/>
              </a:tabLst>
            </a:pPr>
            <a:r>
              <a:rPr lang="cs-CZ" sz="1800" kern="0" dirty="0">
                <a:effectLst/>
                <a:latin typeface="Times New Roman" panose="02020603050405020304" pitchFamily="18" charset="0"/>
                <a:ea typeface="Times New Roman" panose="02020603050405020304" pitchFamily="18" charset="0"/>
                <a:cs typeface="Times New Roman" panose="02020603050405020304" pitchFamily="18" charset="0"/>
              </a:rPr>
              <a:t>Lysohlávky více jak 40 plodnic/40g</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tabLst>
                <a:tab pos="3658235" algn="l"/>
              </a:tabLst>
            </a:pPr>
            <a:r>
              <a:rPr lang="cs-CZ" i="1" dirty="0"/>
              <a:t>(tato množství jsou v jiných členských státech EU různá – co není trestné u nás, může být trestné jinde</a:t>
            </a:r>
            <a:r>
              <a:rPr lang="cs-CZ" sz="1800" i="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cs-CZ"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1000"/>
                                        <p:tgtEl>
                                          <p:spTgt spid="2">
                                            <p:txEl>
                                              <p:pRg st="8" end="8"/>
                                            </p:txEl>
                                          </p:spTgt>
                                        </p:tgtEl>
                                      </p:cBhvr>
                                    </p:animEffect>
                                    <p:anim calcmode="lin" valueType="num">
                                      <p:cBhvr>
                                        <p:cTn id="5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1000"/>
                                        <p:tgtEl>
                                          <p:spTgt spid="2">
                                            <p:txEl>
                                              <p:pRg st="10" end="10"/>
                                            </p:txEl>
                                          </p:spTgt>
                                        </p:tgtEl>
                                      </p:cBhvr>
                                    </p:animEffect>
                                    <p:anim calcmode="lin" valueType="num">
                                      <p:cBhvr>
                                        <p:cTn id="6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11" end="11"/>
                                            </p:txEl>
                                          </p:spTgt>
                                        </p:tgtEl>
                                        <p:attrNameLst>
                                          <p:attrName>style.visibility</p:attrName>
                                        </p:attrNameLst>
                                      </p:cBhvr>
                                      <p:to>
                                        <p:strVal val="visible"/>
                                      </p:to>
                                    </p:set>
                                    <p:animEffect transition="in" filter="fade">
                                      <p:cBhvr>
                                        <p:cTn id="68" dur="1000"/>
                                        <p:tgtEl>
                                          <p:spTgt spid="2">
                                            <p:txEl>
                                              <p:pRg st="11" end="11"/>
                                            </p:txEl>
                                          </p:spTgt>
                                        </p:tgtEl>
                                      </p:cBhvr>
                                    </p:animEffect>
                                    <p:anim calcmode="lin" valueType="num">
                                      <p:cBhvr>
                                        <p:cTn id="6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42F92-BE9A-44A0-9B14-8F3995E45A4C}"/>
              </a:ext>
            </a:extLst>
          </p:cNvPr>
          <p:cNvSpPr>
            <a:spLocks noGrp="1"/>
          </p:cNvSpPr>
          <p:nvPr>
            <p:ph type="title"/>
          </p:nvPr>
        </p:nvSpPr>
        <p:spPr>
          <a:xfrm>
            <a:off x="1416818" y="437104"/>
            <a:ext cx="9947117" cy="1496092"/>
          </a:xfrm>
        </p:spPr>
        <p:txBody>
          <a:bodyPr>
            <a:normAutofit/>
          </a:bodyPr>
          <a:lstStyle/>
          <a:p>
            <a:pPr algn="ctr"/>
            <a:r>
              <a:rPr lang="cs-CZ" sz="4400" b="1" dirty="0"/>
              <a:t>Tzv. drogové trestné činy</a:t>
            </a:r>
            <a:br>
              <a:rPr lang="cs-CZ" dirty="0"/>
            </a:br>
            <a:r>
              <a:rPr lang="cs-CZ" sz="2800" dirty="0"/>
              <a:t>Zákon č. 40/2009 Sb. – Trestní zákoník (</a:t>
            </a:r>
            <a:r>
              <a:rPr lang="cs-CZ" sz="2800" dirty="0" err="1"/>
              <a:t>TZk</a:t>
            </a:r>
            <a:r>
              <a:rPr lang="cs-CZ" sz="2800" dirty="0"/>
              <a:t>)</a:t>
            </a:r>
            <a:endParaRPr lang="cs-CZ" dirty="0"/>
          </a:p>
        </p:txBody>
      </p:sp>
      <p:sp>
        <p:nvSpPr>
          <p:cNvPr id="3" name="Zástupný obsah 2">
            <a:extLst>
              <a:ext uri="{FF2B5EF4-FFF2-40B4-BE49-F238E27FC236}">
                <a16:creationId xmlns:a16="http://schemas.microsoft.com/office/drawing/2014/main" id="{52A6A6F4-C439-4FA2-91BD-A1A433B8F9A5}"/>
              </a:ext>
            </a:extLst>
          </p:cNvPr>
          <p:cNvSpPr>
            <a:spLocks noGrp="1"/>
          </p:cNvSpPr>
          <p:nvPr>
            <p:ph idx="1"/>
          </p:nvPr>
        </p:nvSpPr>
        <p:spPr>
          <a:xfrm>
            <a:off x="904352" y="1647930"/>
            <a:ext cx="10568848" cy="4772966"/>
          </a:xfrm>
        </p:spPr>
        <p:txBody>
          <a:bodyPr>
            <a:normAutofit/>
          </a:bodyPr>
          <a:lstStyle/>
          <a:p>
            <a:pPr>
              <a:buFont typeface="Wingdings" panose="05000000000000000000" pitchFamily="2" charset="2"/>
              <a:buChar char="§"/>
            </a:pPr>
            <a:r>
              <a:rPr lang="cs-CZ" sz="2800" dirty="0"/>
              <a:t>nedovolená výroba a jiné nakládání s omamnými a psychotropními látkami a s jedy </a:t>
            </a:r>
            <a:r>
              <a:rPr lang="cs-CZ" sz="2800" dirty="0">
                <a:solidFill>
                  <a:srgbClr val="FF0000"/>
                </a:solidFill>
              </a:rPr>
              <a:t>§283 </a:t>
            </a:r>
            <a:r>
              <a:rPr lang="cs-CZ" sz="2800" dirty="0" err="1">
                <a:solidFill>
                  <a:srgbClr val="FF0000"/>
                </a:solidFill>
              </a:rPr>
              <a:t>TZk</a:t>
            </a:r>
            <a:endParaRPr lang="cs-CZ" sz="2800" dirty="0">
              <a:solidFill>
                <a:srgbClr val="FF0000"/>
              </a:solidFill>
            </a:endParaRPr>
          </a:p>
          <a:p>
            <a:pPr>
              <a:buFont typeface="Wingdings" panose="05000000000000000000" pitchFamily="2" charset="2"/>
              <a:buChar char="§"/>
            </a:pPr>
            <a:r>
              <a:rPr lang="cs-CZ" sz="2800" dirty="0"/>
              <a:t>přechovávání omamné a psychotropní látky a jedu podle </a:t>
            </a:r>
            <a:r>
              <a:rPr lang="cs-CZ" sz="2800" dirty="0">
                <a:solidFill>
                  <a:srgbClr val="FF0000"/>
                </a:solidFill>
              </a:rPr>
              <a:t>§284 </a:t>
            </a:r>
            <a:r>
              <a:rPr lang="cs-CZ" sz="2800" dirty="0" err="1">
                <a:solidFill>
                  <a:srgbClr val="FF0000"/>
                </a:solidFill>
              </a:rPr>
              <a:t>TZk</a:t>
            </a:r>
            <a:endParaRPr lang="cs-CZ" sz="2800" dirty="0">
              <a:solidFill>
                <a:srgbClr val="FF0000"/>
              </a:solidFill>
            </a:endParaRPr>
          </a:p>
          <a:p>
            <a:pPr>
              <a:buFont typeface="Wingdings" panose="05000000000000000000" pitchFamily="2" charset="2"/>
              <a:buChar char="§"/>
            </a:pPr>
            <a:r>
              <a:rPr lang="cs-CZ" sz="2800" dirty="0"/>
              <a:t>nedovoleného pěstování rostlin obsahujících omamnou nebo psychotropní látku podle </a:t>
            </a:r>
            <a:r>
              <a:rPr lang="cs-CZ" sz="2800" dirty="0">
                <a:solidFill>
                  <a:srgbClr val="FF0000"/>
                </a:solidFill>
              </a:rPr>
              <a:t>§285 </a:t>
            </a:r>
            <a:r>
              <a:rPr lang="cs-CZ" sz="2800" dirty="0" err="1">
                <a:solidFill>
                  <a:srgbClr val="FF0000"/>
                </a:solidFill>
              </a:rPr>
              <a:t>TZk</a:t>
            </a:r>
            <a:endParaRPr lang="cs-CZ" sz="2800" dirty="0">
              <a:solidFill>
                <a:srgbClr val="FF0000"/>
              </a:solidFill>
            </a:endParaRPr>
          </a:p>
          <a:p>
            <a:pPr>
              <a:buFont typeface="Wingdings" panose="05000000000000000000" pitchFamily="2" charset="2"/>
              <a:buChar char="§"/>
            </a:pPr>
            <a:r>
              <a:rPr lang="cs-CZ" sz="2800" dirty="0"/>
              <a:t>výroba a držení předmětu k nedovolené výrobě omamné a psychotropní látky a jedu podle </a:t>
            </a:r>
            <a:r>
              <a:rPr lang="cs-CZ" sz="2800" dirty="0">
                <a:solidFill>
                  <a:srgbClr val="FF0000"/>
                </a:solidFill>
              </a:rPr>
              <a:t>§286 </a:t>
            </a:r>
            <a:r>
              <a:rPr lang="cs-CZ" sz="2800" dirty="0" err="1">
                <a:solidFill>
                  <a:srgbClr val="FF0000"/>
                </a:solidFill>
              </a:rPr>
              <a:t>TZk</a:t>
            </a:r>
            <a:endParaRPr lang="cs-CZ" sz="2800" dirty="0">
              <a:solidFill>
                <a:srgbClr val="FF0000"/>
              </a:solidFill>
            </a:endParaRPr>
          </a:p>
          <a:p>
            <a:pPr>
              <a:buFont typeface="Wingdings" panose="05000000000000000000" pitchFamily="2" charset="2"/>
              <a:buChar char="§"/>
            </a:pPr>
            <a:r>
              <a:rPr lang="cs-CZ" sz="2800" dirty="0"/>
              <a:t>šíření toxikomanie podle </a:t>
            </a:r>
            <a:r>
              <a:rPr lang="cs-CZ" sz="2800" dirty="0">
                <a:solidFill>
                  <a:srgbClr val="FF0000"/>
                </a:solidFill>
              </a:rPr>
              <a:t>§287 </a:t>
            </a:r>
            <a:r>
              <a:rPr lang="cs-CZ" sz="2800" dirty="0" err="1">
                <a:solidFill>
                  <a:srgbClr val="FF0000"/>
                </a:solidFill>
              </a:rPr>
              <a:t>TZk</a:t>
            </a:r>
            <a:endParaRPr lang="cs-CZ" sz="2800" dirty="0">
              <a:solidFill>
                <a:srgbClr val="FF0000"/>
              </a:solidFill>
            </a:endParaRPr>
          </a:p>
        </p:txBody>
      </p:sp>
    </p:spTree>
    <p:extLst>
      <p:ext uri="{BB962C8B-B14F-4D97-AF65-F5344CB8AC3E}">
        <p14:creationId xmlns:p14="http://schemas.microsoft.com/office/powerpoint/2010/main" val="5028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6FC7D-3D94-2319-A960-BDA28B53F85A}"/>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D5A69091-F2AB-23DF-4815-7E9A8E402F39}"/>
              </a:ext>
            </a:extLst>
          </p:cNvPr>
          <p:cNvSpPr>
            <a:spLocks noGrp="1"/>
          </p:cNvSpPr>
          <p:nvPr>
            <p:ph type="title"/>
          </p:nvPr>
        </p:nvSpPr>
        <p:spPr>
          <a:xfrm>
            <a:off x="1943367" y="580115"/>
            <a:ext cx="8911687" cy="1280890"/>
          </a:xfrm>
        </p:spPr>
        <p:txBody>
          <a:bodyPr/>
          <a:lstStyle/>
          <a:p>
            <a:r>
              <a:rPr lang="cs-CZ" dirty="0"/>
              <a:t>Je protizákonné mít u sebe malé množství drogy (např. 1g marihuany)? </a:t>
            </a:r>
          </a:p>
        </p:txBody>
      </p:sp>
      <p:sp>
        <p:nvSpPr>
          <p:cNvPr id="2" name="Zástupný symbol pro obsah 1">
            <a:extLst>
              <a:ext uri="{FF2B5EF4-FFF2-40B4-BE49-F238E27FC236}">
                <a16:creationId xmlns:a16="http://schemas.microsoft.com/office/drawing/2014/main" id="{2F9571C2-26FE-799A-BB03-1E15A9B9D5F8}"/>
              </a:ext>
            </a:extLst>
          </p:cNvPr>
          <p:cNvSpPr>
            <a:spLocks noGrp="1"/>
          </p:cNvSpPr>
          <p:nvPr>
            <p:ph idx="1"/>
          </p:nvPr>
        </p:nvSpPr>
        <p:spPr>
          <a:xfrm>
            <a:off x="1426866" y="1959429"/>
            <a:ext cx="10077746" cy="3951793"/>
          </a:xfrm>
        </p:spPr>
        <p:txBody>
          <a:bodyPr/>
          <a:lstStyle/>
          <a:p>
            <a:pPr>
              <a:buFont typeface="Wingdings" panose="05000000000000000000" pitchFamily="2" charset="2"/>
              <a:buChar char="§"/>
            </a:pPr>
            <a:r>
              <a:rPr lang="cs-CZ" sz="2000" dirty="0"/>
              <a:t>Skutek bude kvalifikován toliko jako </a:t>
            </a:r>
            <a:r>
              <a:rPr lang="cs-CZ" sz="2000" dirty="0">
                <a:solidFill>
                  <a:srgbClr val="FF0000"/>
                </a:solidFill>
              </a:rPr>
              <a:t>přestupek</a:t>
            </a:r>
            <a:r>
              <a:rPr lang="cs-CZ" sz="2000" dirty="0"/>
              <a:t> na úseku ochrany před alkoholismem a jinými toxikomaniemi. </a:t>
            </a:r>
          </a:p>
          <a:p>
            <a:pPr>
              <a:buFont typeface="Wingdings" panose="05000000000000000000" pitchFamily="2" charset="2"/>
              <a:buChar char="§"/>
            </a:pPr>
            <a:r>
              <a:rPr lang="cs-CZ" sz="2000" dirty="0"/>
              <a:t>Za takovéto jednání v přestupkovém řízení hrozí pachateli pokuta až do výše 15.000,-Kč. </a:t>
            </a:r>
          </a:p>
          <a:p>
            <a:pPr>
              <a:buFont typeface="Wingdings" panose="05000000000000000000" pitchFamily="2" charset="2"/>
              <a:buChar char="§"/>
            </a:pPr>
            <a:r>
              <a:rPr lang="cs-CZ" sz="2000" dirty="0"/>
              <a:t>Zároveň bude podezřelému droga odebrána a to v každém případě ať se jedná o přestupek nebo o trestný čin.</a:t>
            </a:r>
          </a:p>
          <a:p>
            <a:pPr>
              <a:buFont typeface="Wingdings" panose="05000000000000000000" pitchFamily="2" charset="2"/>
              <a:buChar char="§"/>
            </a:pPr>
            <a:r>
              <a:rPr lang="cs-CZ" sz="2000" b="1" dirty="0"/>
              <a:t>Držení drog pro vlastní potřebu</a:t>
            </a:r>
            <a:r>
              <a:rPr lang="cs-CZ" sz="2000" dirty="0"/>
              <a:t> </a:t>
            </a:r>
            <a:r>
              <a:rPr lang="cs-CZ" sz="2000" b="1" dirty="0"/>
              <a:t>je v České republice vždy nelegální</a:t>
            </a:r>
            <a:r>
              <a:rPr lang="cs-CZ" sz="2000" dirty="0"/>
              <a:t>, ať se jedná o jakékoliv množství. V případě držení drogy pro vlastní potřebu v malém množství se jedná o přestupek, v případě držení drog pro vlastní potřebu v množství větším než malém se jedná o trestný čin.</a:t>
            </a:r>
          </a:p>
          <a:p>
            <a:pPr marL="114300" indent="0">
              <a:buNone/>
            </a:pPr>
            <a:endParaRPr lang="cs-CZ" dirty="0"/>
          </a:p>
        </p:txBody>
      </p:sp>
    </p:spTree>
    <p:extLst>
      <p:ext uri="{BB962C8B-B14F-4D97-AF65-F5344CB8AC3E}">
        <p14:creationId xmlns:p14="http://schemas.microsoft.com/office/powerpoint/2010/main" val="165290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190991" y="794931"/>
            <a:ext cx="8911687" cy="1280890"/>
          </a:xfrm>
        </p:spPr>
        <p:txBody>
          <a:bodyPr>
            <a:normAutofit/>
          </a:bodyPr>
          <a:lstStyle/>
          <a:p>
            <a:r>
              <a:rPr lang="cs-CZ" dirty="0"/>
              <a:t>Recidiva jako přitěžující okolnost</a:t>
            </a:r>
          </a:p>
        </p:txBody>
      </p:sp>
      <p:sp>
        <p:nvSpPr>
          <p:cNvPr id="2" name="Zástupný symbol pro obsah 1"/>
          <p:cNvSpPr>
            <a:spLocks noGrp="1"/>
          </p:cNvSpPr>
          <p:nvPr>
            <p:ph idx="1"/>
          </p:nvPr>
        </p:nvSpPr>
        <p:spPr>
          <a:xfrm>
            <a:off x="1376625" y="1788607"/>
            <a:ext cx="9947117" cy="4565864"/>
          </a:xfrm>
        </p:spPr>
        <p:txBody>
          <a:bodyPr>
            <a:normAutofit/>
          </a:bodyPr>
          <a:lstStyle/>
          <a:p>
            <a:pPr>
              <a:buNone/>
            </a:pPr>
            <a:r>
              <a:rPr lang="cs-CZ" sz="2000" dirty="0"/>
              <a:t>	Trestní zákoník reflektuje tu skutečnost, že závislost na návykových látkách, a speciálně na omamných a psychotropních látkách, je nemocí, charakterizovanou neodolatelným bažením po takových látkách, a speciálním způsobem přistupuje k recidivě trestného činu přechovávání omamné a psychotropní látky a jedu. Ve smyslu § 42 písm. p) je soud oprávněn </a:t>
            </a:r>
            <a:r>
              <a:rPr lang="cs-CZ" sz="2000" dirty="0">
                <a:solidFill>
                  <a:srgbClr val="FF0000"/>
                </a:solidFill>
              </a:rPr>
              <a:t>nepokládat recidivu </a:t>
            </a:r>
            <a:r>
              <a:rPr lang="cs-CZ" sz="2000" dirty="0"/>
              <a:t>tohoto trestného </a:t>
            </a:r>
            <a:r>
              <a:rPr lang="cs-CZ" sz="2000" dirty="0">
                <a:solidFill>
                  <a:srgbClr val="FF0000"/>
                </a:solidFill>
              </a:rPr>
              <a:t>činu za přitěžující okolnost</a:t>
            </a:r>
            <a:r>
              <a:rPr lang="cs-CZ" sz="2000" dirty="0"/>
              <a:t>, jestliže jde o pachatele tohoto trestného činu, který byl spáchán ve stavu vyvolaném duševní poruchou, anebo o pachatele, který se oddává zneužívání návykové látky a spáchal trestný čin pod jejím vlivem nebo v souvislosti s jejím zneužíváním, také tehdy, </a:t>
            </a:r>
            <a:r>
              <a:rPr lang="cs-CZ" sz="2000" dirty="0">
                <a:solidFill>
                  <a:srgbClr val="FF0000"/>
                </a:solidFill>
              </a:rPr>
              <a:t>započal-li léčení nebo učinil jiná potřebná opatření k jeho zahájení</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C7E6B-4EB5-7362-DE85-018EE53A7DF6}"/>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1320C51E-9CC8-DDDE-2E0E-69F78DE3C389}"/>
              </a:ext>
            </a:extLst>
          </p:cNvPr>
          <p:cNvSpPr>
            <a:spLocks noGrp="1"/>
          </p:cNvSpPr>
          <p:nvPr>
            <p:ph type="title"/>
          </p:nvPr>
        </p:nvSpPr>
        <p:spPr>
          <a:xfrm>
            <a:off x="1657979" y="624110"/>
            <a:ext cx="9846634" cy="1280890"/>
          </a:xfrm>
        </p:spPr>
        <p:txBody>
          <a:bodyPr>
            <a:normAutofit fontScale="90000"/>
          </a:bodyPr>
          <a:lstStyle/>
          <a:p>
            <a:r>
              <a:rPr lang="cs-CZ" dirty="0"/>
              <a:t>§ 285 - Nedovolené pěstování rostlin obsahujících omamnou nebo psychotropní látku</a:t>
            </a:r>
          </a:p>
        </p:txBody>
      </p:sp>
      <p:sp>
        <p:nvSpPr>
          <p:cNvPr id="2" name="Zástupný symbol pro obsah 1">
            <a:extLst>
              <a:ext uri="{FF2B5EF4-FFF2-40B4-BE49-F238E27FC236}">
                <a16:creationId xmlns:a16="http://schemas.microsoft.com/office/drawing/2014/main" id="{D5D281B0-8D7B-DD6B-F784-0B059B26CA16}"/>
              </a:ext>
            </a:extLst>
          </p:cNvPr>
          <p:cNvSpPr>
            <a:spLocks noGrp="1"/>
          </p:cNvSpPr>
          <p:nvPr>
            <p:ph idx="1"/>
          </p:nvPr>
        </p:nvSpPr>
        <p:spPr>
          <a:xfrm>
            <a:off x="1426866" y="2133600"/>
            <a:ext cx="10077746" cy="3777622"/>
          </a:xfrm>
        </p:spPr>
        <p:txBody>
          <a:bodyPr>
            <a:normAutofit fontScale="92500"/>
          </a:bodyPr>
          <a:lstStyle/>
          <a:p>
            <a:pPr>
              <a:buFont typeface="Wingdings" panose="05000000000000000000" pitchFamily="2" charset="2"/>
              <a:buChar char="v"/>
            </a:pPr>
            <a:r>
              <a:rPr lang="cs-CZ" i="1" dirty="0"/>
              <a:t>(1)</a:t>
            </a:r>
            <a:r>
              <a:rPr lang="cs-CZ" dirty="0"/>
              <a:t> Kdo neoprávněně pro vlastní potřebu přechovává v množství větším než malém omamnou látku konopí, pryskyřici z konopí nebo psychotropní látku obsahující jakýkoli </a:t>
            </a:r>
            <a:r>
              <a:rPr lang="cs-CZ" dirty="0" err="1"/>
              <a:t>tetrahydrokanabinol</a:t>
            </a:r>
            <a:r>
              <a:rPr lang="cs-CZ" dirty="0"/>
              <a:t>, izomer nebo jeho stereochemickou variantu (THC), bude potrestán odnětím svobody až na jeden rok, zákazem činnosti nebo propadnutím věci.</a:t>
            </a:r>
          </a:p>
          <a:p>
            <a:pPr>
              <a:buFont typeface="Wingdings" panose="05000000000000000000" pitchFamily="2" charset="2"/>
              <a:buChar char="v"/>
            </a:pPr>
            <a:r>
              <a:rPr lang="cs-CZ" i="1" dirty="0"/>
              <a:t>(2)</a:t>
            </a:r>
            <a:r>
              <a:rPr lang="cs-CZ" dirty="0"/>
              <a:t> Kdo neoprávněně pro vlastní potřebu přechovává jinou omamnou nebo psychotropní látku než uvedenou v odstavci 1 nebo jed v množství větším než malém, bude potrestán odnětím svobody až na dvě léta, zákazem činnosti nebo propadnutím věci.</a:t>
            </a:r>
          </a:p>
          <a:p>
            <a:pPr>
              <a:buFont typeface="Wingdings" panose="05000000000000000000" pitchFamily="2" charset="2"/>
              <a:buChar char="v"/>
            </a:pPr>
            <a:r>
              <a:rPr lang="cs-CZ" i="1" dirty="0"/>
              <a:t>(3)</a:t>
            </a:r>
            <a:r>
              <a:rPr lang="cs-CZ" dirty="0"/>
              <a:t> Odnětím svobody na šest měsíců až pět let nebo peněžitým trestem bude pachatel potrestán, spáchá-li čin uvedený v odstavci 1 nebo 2 ve větším rozsahu.</a:t>
            </a:r>
          </a:p>
          <a:p>
            <a:pPr>
              <a:buFont typeface="Wingdings" panose="05000000000000000000" pitchFamily="2" charset="2"/>
              <a:buChar char="v"/>
            </a:pPr>
            <a:r>
              <a:rPr lang="cs-CZ" i="1" dirty="0"/>
              <a:t>(4)</a:t>
            </a:r>
            <a:r>
              <a:rPr lang="cs-CZ" dirty="0"/>
              <a:t> Odnětím svobody na dvě léta až osm let bude pachatel potrestán, spáchá-li čin uvedený v odstavci 1 nebo 2 ve značném rozsahu.</a:t>
            </a:r>
          </a:p>
        </p:txBody>
      </p:sp>
    </p:spTree>
    <p:extLst>
      <p:ext uri="{BB962C8B-B14F-4D97-AF65-F5344CB8AC3E}">
        <p14:creationId xmlns:p14="http://schemas.microsoft.com/office/powerpoint/2010/main" val="1795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57979" y="624110"/>
            <a:ext cx="9846634" cy="1280890"/>
          </a:xfrm>
        </p:spPr>
        <p:txBody>
          <a:bodyPr>
            <a:normAutofit fontScale="90000"/>
          </a:bodyPr>
          <a:lstStyle/>
          <a:p>
            <a:r>
              <a:rPr lang="cs-CZ" dirty="0"/>
              <a:t>§ 285 </a:t>
            </a:r>
            <a:r>
              <a:rPr lang="cs-CZ" dirty="0" err="1"/>
              <a:t>TZk</a:t>
            </a:r>
            <a:r>
              <a:rPr lang="cs-CZ" dirty="0"/>
              <a:t> Nedovolené pěstování rostlin obsahujících omamnou nebo psychotropní látku</a:t>
            </a:r>
          </a:p>
        </p:txBody>
      </p:sp>
      <p:sp>
        <p:nvSpPr>
          <p:cNvPr id="2" name="Zástupný symbol pro obsah 1"/>
          <p:cNvSpPr>
            <a:spLocks noGrp="1"/>
          </p:cNvSpPr>
          <p:nvPr>
            <p:ph idx="1"/>
          </p:nvPr>
        </p:nvSpPr>
        <p:spPr>
          <a:xfrm>
            <a:off x="1426866" y="2133600"/>
            <a:ext cx="10077746" cy="3777622"/>
          </a:xfrm>
        </p:spPr>
        <p:txBody>
          <a:bodyPr>
            <a:normAutofit/>
          </a:bodyPr>
          <a:lstStyle/>
          <a:p>
            <a:pPr>
              <a:buFont typeface="Wingdings" panose="05000000000000000000" pitchFamily="2" charset="2"/>
              <a:buChar char="§"/>
            </a:pPr>
            <a:r>
              <a:rPr lang="cs-CZ" sz="2000" dirty="0"/>
              <a:t>Skutková podstata trestného činu nedovoleného pěstování rostlin obsahujících omamnou nebo psychotropní látku podle je další skutkovou podstatou vycházející </a:t>
            </a:r>
            <a:r>
              <a:rPr lang="cs-CZ" sz="2000" u="sng" dirty="0"/>
              <a:t>z odlišného přístupu k tzv. měkkým a tvrdým drogám </a:t>
            </a:r>
            <a:r>
              <a:rPr lang="cs-CZ" sz="2000" dirty="0"/>
              <a:t>a k jejich zneužívání pro vlastní potřebu a pro někoho jiného. </a:t>
            </a:r>
          </a:p>
          <a:p>
            <a:pPr>
              <a:buFont typeface="Wingdings" panose="05000000000000000000" pitchFamily="2" charset="2"/>
              <a:buChar char="§"/>
            </a:pPr>
            <a:r>
              <a:rPr lang="cs-CZ" sz="2000" dirty="0"/>
              <a:t>Ve vazbě na to totiž diferencuje co do uplatnitelné trestní sankce a částečně i co do trestnosti mezi případy produkce rostlin konopí (to na jedné straně) a případy produkce ostatních rostlin a hub obsahujících omamné a psychotropní látky (to na straně druhé) a mezi produkcí takových rostlin a hub pro vlastní potřebu (to na jedné straně) a jejich produkcí pro další distribuci (to na druhé straně).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„privilegovanost“ samozásobitelů</a:t>
            </a:r>
          </a:p>
        </p:txBody>
      </p:sp>
      <p:sp>
        <p:nvSpPr>
          <p:cNvPr id="2" name="Zástupný symbol pro obsah 1"/>
          <p:cNvSpPr>
            <a:spLocks noGrp="1"/>
          </p:cNvSpPr>
          <p:nvPr>
            <p:ph idx="1"/>
          </p:nvPr>
        </p:nvSpPr>
        <p:spPr>
          <a:xfrm>
            <a:off x="1627833" y="1688123"/>
            <a:ext cx="9876779" cy="4223099"/>
          </a:xfrm>
        </p:spPr>
        <p:txBody>
          <a:bodyPr>
            <a:normAutofit/>
          </a:bodyPr>
          <a:lstStyle/>
          <a:p>
            <a:pPr>
              <a:buFont typeface="Wingdings" panose="05000000000000000000" pitchFamily="2" charset="2"/>
              <a:buChar char="§"/>
            </a:pPr>
            <a:r>
              <a:rPr lang="cs-CZ" sz="2000" dirty="0"/>
              <a:t>Nadto </a:t>
            </a:r>
            <a:r>
              <a:rPr lang="cs-CZ" sz="2000" dirty="0">
                <a:hlinkClick r:id="rId2"/>
              </a:rPr>
              <a:t>§ 285</a:t>
            </a:r>
            <a:r>
              <a:rPr lang="cs-CZ" sz="2000" dirty="0"/>
              <a:t> diferencuje - ovšem toliko v rovině trestních sankcí - mezi pěstováním nejméně nebezpečného konopí pro vlastní potřebu a pěstováním ostatních rostlin a hub pro vlastní potřebu. Trestní postihy za samozásobitelské pěstování konopí jsou přitom výrazně mírnější než trestní postihy za takové pěstování ostatních omamných a psychotropních látek.</a:t>
            </a:r>
          </a:p>
          <a:p>
            <a:pPr>
              <a:buFont typeface="Wingdings" panose="05000000000000000000" pitchFamily="2" charset="2"/>
              <a:buChar char="§"/>
            </a:pPr>
            <a:r>
              <a:rPr lang="cs-CZ" sz="2000" dirty="0"/>
              <a:t>Mimo sféry trestní kriminalizace pak zůstává pěstování některých rostlin s psychotropními účiny, které ani nikdy v minulosti nepodléhaly žádným omezením. Z nich lze jmenovat například </a:t>
            </a:r>
            <a:r>
              <a:rPr lang="cs-CZ" sz="2000" b="1" dirty="0"/>
              <a:t>muškátový ořech nebo puškvorec.</a:t>
            </a:r>
          </a:p>
          <a:p>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 285 odst. 2</a:t>
            </a:r>
          </a:p>
        </p:txBody>
      </p:sp>
      <p:sp>
        <p:nvSpPr>
          <p:cNvPr id="2" name="Zástupný symbol pro obsah 1"/>
          <p:cNvSpPr>
            <a:spLocks noGrp="1"/>
          </p:cNvSpPr>
          <p:nvPr>
            <p:ph idx="1"/>
          </p:nvPr>
        </p:nvSpPr>
        <p:spPr>
          <a:xfrm>
            <a:off x="719999" y="1428750"/>
            <a:ext cx="10212607" cy="5096594"/>
          </a:xfrm>
        </p:spPr>
        <p:txBody>
          <a:bodyPr>
            <a:normAutofit fontScale="92500" lnSpcReduction="20000"/>
          </a:bodyPr>
          <a:lstStyle/>
          <a:p>
            <a:pPr marL="114300" indent="0">
              <a:lnSpc>
                <a:spcPct val="120000"/>
              </a:lnSpc>
              <a:buNone/>
            </a:pPr>
            <a:r>
              <a:rPr lang="cs-CZ" dirty="0"/>
              <a:t>Neoprávněné pěstování:</a:t>
            </a:r>
          </a:p>
          <a:p>
            <a:pPr>
              <a:lnSpc>
                <a:spcPct val="120000"/>
              </a:lnSpc>
              <a:buFont typeface="Wingdings" panose="05000000000000000000" pitchFamily="2" charset="2"/>
              <a:buChar char="§"/>
            </a:pPr>
            <a:r>
              <a:rPr lang="cs-CZ" dirty="0">
                <a:solidFill>
                  <a:srgbClr val="FF0000"/>
                </a:solidFill>
              </a:rPr>
              <a:t>jiných rostlin </a:t>
            </a:r>
            <a:r>
              <a:rPr lang="cs-CZ" dirty="0"/>
              <a:t>obsahujících omamné nebo psychotropní látky než konopí,</a:t>
            </a:r>
          </a:p>
          <a:p>
            <a:pPr>
              <a:lnSpc>
                <a:spcPct val="120000"/>
              </a:lnSpc>
              <a:buFont typeface="Wingdings" panose="05000000000000000000" pitchFamily="2" charset="2"/>
              <a:buChar char="§"/>
            </a:pPr>
            <a:r>
              <a:rPr lang="cs-CZ" dirty="0">
                <a:solidFill>
                  <a:srgbClr val="FF0000"/>
                </a:solidFill>
              </a:rPr>
              <a:t>hub</a:t>
            </a:r>
            <a:r>
              <a:rPr lang="cs-CZ" dirty="0"/>
              <a:t> obsahujících omamné nebo psychotropní látky,a to výlučně pro vlastní potřebu </a:t>
            </a:r>
            <a:r>
              <a:rPr lang="cs-CZ" dirty="0">
                <a:solidFill>
                  <a:schemeClr val="accent2"/>
                </a:solidFill>
              </a:rPr>
              <a:t>a v množství větším než malém</a:t>
            </a:r>
            <a:r>
              <a:rPr lang="cs-CZ" dirty="0"/>
              <a:t>.</a:t>
            </a:r>
          </a:p>
          <a:p>
            <a:pPr>
              <a:lnSpc>
                <a:spcPct val="120000"/>
              </a:lnSpc>
              <a:buFont typeface="Wingdings" panose="05000000000000000000" pitchFamily="2" charset="2"/>
              <a:buChar char="§"/>
            </a:pPr>
            <a:r>
              <a:rPr lang="cs-CZ" dirty="0"/>
              <a:t>Postihuje neoprávněné pěstování hub a rostlin obsahujících omamnou nebo psychotropní látku </a:t>
            </a:r>
            <a:r>
              <a:rPr lang="cs-CZ" dirty="0">
                <a:solidFill>
                  <a:srgbClr val="FF0000"/>
                </a:solidFill>
              </a:rPr>
              <a:t>pro vlastní potřebu </a:t>
            </a:r>
            <a:r>
              <a:rPr lang="cs-CZ" dirty="0"/>
              <a:t>a pokrývá případy takového neoprávněného pěstování všech hub obsahujících uvedené látky a těch rostlin obsahujících takové látky, jejichž pěstování není postihováno první skutkovou podstatou vymezenou v odst. 1, tedy všech takových rostlin s výjimkou konopí. </a:t>
            </a:r>
          </a:p>
          <a:p>
            <a:pPr>
              <a:lnSpc>
                <a:spcPct val="120000"/>
              </a:lnSpc>
              <a:buFont typeface="Wingdings" panose="05000000000000000000" pitchFamily="2" charset="2"/>
              <a:buChar char="§"/>
            </a:pPr>
            <a:r>
              <a:rPr lang="cs-CZ" dirty="0"/>
              <a:t>Jde především o rostliny máku a keře koky a o houby z rodu </a:t>
            </a:r>
            <a:r>
              <a:rPr lang="cs-CZ" dirty="0" err="1"/>
              <a:t>Psilocybe</a:t>
            </a:r>
            <a:r>
              <a:rPr lang="cs-CZ" dirty="0"/>
              <a:t> a </a:t>
            </a:r>
            <a:r>
              <a:rPr lang="cs-CZ" dirty="0" err="1"/>
              <a:t>Conocybe</a:t>
            </a:r>
            <a:r>
              <a:rPr lang="cs-CZ" dirty="0"/>
              <a:t>. K těmto látkám, k houbám a k </a:t>
            </a:r>
            <a:r>
              <a:rPr lang="cs-CZ" dirty="0" err="1"/>
              <a:t>mimotrestním</a:t>
            </a:r>
            <a:r>
              <a:rPr lang="cs-CZ" dirty="0"/>
              <a:t> právním normám, které je definují a regulují zacházení s nimi.</a:t>
            </a:r>
          </a:p>
          <a:p>
            <a:pPr>
              <a:lnSpc>
                <a:spcPct val="120000"/>
              </a:lnSpc>
              <a:buFont typeface="Wingdings" panose="05000000000000000000" pitchFamily="2" charset="2"/>
              <a:buChar char="§"/>
            </a:pPr>
            <a:r>
              <a:rPr lang="cs-CZ" dirty="0"/>
              <a:t>postačí samotné neoprávněné pěstování určité houby nebo rostliny obsahující omamnou nebo psychotropní látku, aniž by muselo dojít k jakýmkoliv škodlivým důsledkům z toho hrozícím. Má tedy povahu </a:t>
            </a:r>
            <a:r>
              <a:rPr lang="cs-CZ" dirty="0" err="1">
                <a:solidFill>
                  <a:srgbClr val="FF0000"/>
                </a:solidFill>
              </a:rPr>
              <a:t>ohrožovacího</a:t>
            </a:r>
            <a:r>
              <a:rPr lang="cs-CZ" dirty="0">
                <a:solidFill>
                  <a:srgbClr val="FF0000"/>
                </a:solidFill>
              </a:rPr>
              <a:t> deliktu</a:t>
            </a:r>
            <a:r>
              <a:rPr lang="cs-CZ"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88287-4ED5-FCDF-8994-5D039291597A}"/>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0FB2F740-BAFA-47B3-FDBD-2C0501CB4948}"/>
              </a:ext>
            </a:extLst>
          </p:cNvPr>
          <p:cNvSpPr>
            <a:spLocks noGrp="1"/>
          </p:cNvSpPr>
          <p:nvPr>
            <p:ph type="title"/>
          </p:nvPr>
        </p:nvSpPr>
        <p:spPr>
          <a:xfrm>
            <a:off x="1828801" y="624110"/>
            <a:ext cx="9675812" cy="1280890"/>
          </a:xfrm>
        </p:spPr>
        <p:txBody>
          <a:bodyPr>
            <a:normAutofit fontScale="90000"/>
          </a:bodyPr>
          <a:lstStyle/>
          <a:p>
            <a:r>
              <a:rPr lang="cs-CZ" dirty="0"/>
              <a:t>§ 286 - Výroba a držení předmětu k nedovolené výrobě omamné a psychotropní látky a jedu </a:t>
            </a:r>
          </a:p>
        </p:txBody>
      </p:sp>
      <p:sp>
        <p:nvSpPr>
          <p:cNvPr id="2" name="Zástupný symbol pro obsah 1">
            <a:extLst>
              <a:ext uri="{FF2B5EF4-FFF2-40B4-BE49-F238E27FC236}">
                <a16:creationId xmlns:a16="http://schemas.microsoft.com/office/drawing/2014/main" id="{A12C978D-3522-4F80-5207-29A1B8EB9D83}"/>
              </a:ext>
            </a:extLst>
          </p:cNvPr>
          <p:cNvSpPr>
            <a:spLocks noGrp="1"/>
          </p:cNvSpPr>
          <p:nvPr>
            <p:ph idx="1"/>
          </p:nvPr>
        </p:nvSpPr>
        <p:spPr>
          <a:xfrm>
            <a:off x="1376624" y="1905000"/>
            <a:ext cx="10127988" cy="4006222"/>
          </a:xfrm>
        </p:spPr>
        <p:txBody>
          <a:bodyPr>
            <a:normAutofit/>
          </a:bodyPr>
          <a:lstStyle/>
          <a:p>
            <a:pPr>
              <a:buFont typeface="Wingdings" panose="05000000000000000000" pitchFamily="2" charset="2"/>
              <a:buChar char="v"/>
            </a:pPr>
            <a:r>
              <a:rPr lang="cs-CZ" sz="2000" i="1" dirty="0"/>
              <a:t>(1)</a:t>
            </a:r>
            <a:r>
              <a:rPr lang="cs-CZ" sz="2000" dirty="0"/>
              <a:t> Kdo vyrobí, sobě nebo jinému opatří anebo přechovává prekursor nebo jiný předmět určený k nedovolené výrobě omamné nebo psychotropní látky, přípravku, který obsahuje omamnou nebo psychotropní látku, nebo jedu, bude potrestán odnětím svobody až na pět let, peněžitým trestem, zákazem činnosti nebo propadnutím věci.</a:t>
            </a:r>
          </a:p>
          <a:p>
            <a:pPr>
              <a:buFont typeface="Wingdings" panose="05000000000000000000" pitchFamily="2" charset="2"/>
              <a:buChar char="v"/>
            </a:pPr>
            <a:r>
              <a:rPr lang="cs-CZ" sz="2000" i="1" dirty="0"/>
              <a:t>(2)</a:t>
            </a:r>
            <a:r>
              <a:rPr lang="cs-CZ" sz="2000" dirty="0"/>
              <a:t> Odnětím svobody na dvě léta až deset let bude pachatel potrestán,</a:t>
            </a:r>
          </a:p>
          <a:p>
            <a:pPr lvl="1">
              <a:buFont typeface="Wingdings" panose="05000000000000000000" pitchFamily="2" charset="2"/>
              <a:buChar char="v"/>
            </a:pPr>
            <a:r>
              <a:rPr lang="cs-CZ" sz="1800" i="1" dirty="0"/>
              <a:t>a)</a:t>
            </a:r>
            <a:r>
              <a:rPr lang="cs-CZ" sz="1800" dirty="0"/>
              <a:t> spáchá-li čin uvedený v odstavci 1 jako člen organizované skupiny,</a:t>
            </a:r>
          </a:p>
          <a:p>
            <a:pPr lvl="1">
              <a:buFont typeface="Wingdings" panose="05000000000000000000" pitchFamily="2" charset="2"/>
              <a:buChar char="v"/>
            </a:pPr>
            <a:r>
              <a:rPr lang="cs-CZ" sz="1800" i="1" dirty="0"/>
              <a:t>b)</a:t>
            </a:r>
            <a:r>
              <a:rPr lang="cs-CZ" sz="1800" dirty="0"/>
              <a:t> spáchá-li takový čin ve značném rozsahu,</a:t>
            </a:r>
          </a:p>
          <a:p>
            <a:pPr lvl="1">
              <a:buFont typeface="Wingdings" panose="05000000000000000000" pitchFamily="2" charset="2"/>
              <a:buChar char="v"/>
            </a:pPr>
            <a:r>
              <a:rPr lang="cs-CZ" sz="1800" i="1" dirty="0"/>
              <a:t>c)</a:t>
            </a:r>
            <a:r>
              <a:rPr lang="cs-CZ" sz="1800" dirty="0"/>
              <a:t> spáchá-li takový čin ve větším rozsahu vůči dítěti, nebo</a:t>
            </a:r>
          </a:p>
          <a:p>
            <a:pPr lvl="1">
              <a:buFont typeface="Wingdings" panose="05000000000000000000" pitchFamily="2" charset="2"/>
              <a:buChar char="v"/>
            </a:pPr>
            <a:r>
              <a:rPr lang="cs-CZ" sz="1800" i="1" dirty="0"/>
              <a:t>d)</a:t>
            </a:r>
            <a:r>
              <a:rPr lang="cs-CZ" sz="1800" dirty="0"/>
              <a:t> získá-li takovým činem pro sebe nebo pro jiného značný prospěch</a:t>
            </a:r>
          </a:p>
          <a:p>
            <a:pPr>
              <a:buFont typeface="Wingdings" panose="05000000000000000000" pitchFamily="2" charset="2"/>
              <a:buChar char="§"/>
            </a:pPr>
            <a:endParaRPr lang="cs-CZ" sz="2000" dirty="0"/>
          </a:p>
        </p:txBody>
      </p:sp>
    </p:spTree>
    <p:extLst>
      <p:ext uri="{BB962C8B-B14F-4D97-AF65-F5344CB8AC3E}">
        <p14:creationId xmlns:p14="http://schemas.microsoft.com/office/powerpoint/2010/main" val="11095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828801" y="624110"/>
            <a:ext cx="9675812" cy="1280890"/>
          </a:xfrm>
        </p:spPr>
        <p:txBody>
          <a:bodyPr>
            <a:normAutofit fontScale="90000"/>
          </a:bodyPr>
          <a:lstStyle/>
          <a:p>
            <a:r>
              <a:rPr lang="cs-CZ" dirty="0"/>
              <a:t>§ 286 Výroba a držení předmětu k nedovolené výrobě omamné a psychotropní látky a jedu </a:t>
            </a:r>
          </a:p>
        </p:txBody>
      </p:sp>
      <p:sp>
        <p:nvSpPr>
          <p:cNvPr id="2" name="Zástupný symbol pro obsah 1"/>
          <p:cNvSpPr>
            <a:spLocks noGrp="1"/>
          </p:cNvSpPr>
          <p:nvPr>
            <p:ph idx="1"/>
          </p:nvPr>
        </p:nvSpPr>
        <p:spPr>
          <a:xfrm>
            <a:off x="1376624" y="1905000"/>
            <a:ext cx="10127988" cy="4006222"/>
          </a:xfrm>
        </p:spPr>
        <p:txBody>
          <a:bodyPr>
            <a:normAutofit/>
          </a:bodyPr>
          <a:lstStyle/>
          <a:p>
            <a:pPr>
              <a:buFont typeface="Wingdings" panose="05000000000000000000" pitchFamily="2" charset="2"/>
              <a:buChar char="§"/>
            </a:pPr>
            <a:r>
              <a:rPr lang="cs-CZ" sz="2000" dirty="0"/>
              <a:t>Sankcionuje výrobu </a:t>
            </a:r>
            <a:r>
              <a:rPr lang="cs-CZ" sz="2000" dirty="0" err="1"/>
              <a:t>prekursorů</a:t>
            </a:r>
            <a:r>
              <a:rPr lang="cs-CZ" sz="2000" dirty="0"/>
              <a:t> a jiných předmětů určených k nedovolené výrobě omamných nebo psychotropních látek, přípravků, které obsahují omamné nebo psychotropní látky, anebo k nedovolené výrobě jedů,</a:t>
            </a:r>
          </a:p>
          <a:p>
            <a:pPr>
              <a:buFont typeface="Wingdings" panose="05000000000000000000" pitchFamily="2" charset="2"/>
              <a:buChar char="§"/>
            </a:pPr>
            <a:r>
              <a:rPr lang="cs-CZ" sz="2000" dirty="0"/>
              <a:t>opatření takových předmětů pro sebe a pro jiného a</a:t>
            </a:r>
          </a:p>
          <a:p>
            <a:pPr>
              <a:buFont typeface="Wingdings" panose="05000000000000000000" pitchFamily="2" charset="2"/>
              <a:buChar char="§"/>
            </a:pPr>
            <a:r>
              <a:rPr lang="cs-CZ" sz="2000" dirty="0"/>
              <a:t>přechovávání takových předmětů.</a:t>
            </a:r>
          </a:p>
          <a:p>
            <a:pPr>
              <a:buFont typeface="Wingdings" panose="05000000000000000000" pitchFamily="2" charset="2"/>
              <a:buChar char="§"/>
            </a:pPr>
            <a:r>
              <a:rPr lang="cs-CZ" sz="2000" dirty="0"/>
              <a:t>Předměty mohou být nástroje, zařízení nebo jejich součásti, přístroje, pomůcky nebo jakékoliv jiné prostředky, včetně surovin a počítačových programů, vytvořené, přizpůsobené nebo obecně způsobilé posloužit k nedovolené výrobě daných látek a k takové jejich výrobě také určené.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84C5B-5784-D350-2138-4E3FD64E3FD3}"/>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F2E290D6-EC01-33C6-7D39-BCFD84D6C4EE}"/>
              </a:ext>
            </a:extLst>
          </p:cNvPr>
          <p:cNvSpPr>
            <a:spLocks noGrp="1"/>
          </p:cNvSpPr>
          <p:nvPr>
            <p:ph type="title"/>
          </p:nvPr>
        </p:nvSpPr>
        <p:spPr/>
        <p:txBody>
          <a:bodyPr/>
          <a:lstStyle/>
          <a:p>
            <a:r>
              <a:rPr lang="cs-CZ" dirty="0"/>
              <a:t>§ 287 - šíření toxikomanie</a:t>
            </a:r>
          </a:p>
        </p:txBody>
      </p:sp>
      <p:sp>
        <p:nvSpPr>
          <p:cNvPr id="2" name="Zástupný symbol pro obsah 1">
            <a:extLst>
              <a:ext uri="{FF2B5EF4-FFF2-40B4-BE49-F238E27FC236}">
                <a16:creationId xmlns:a16="http://schemas.microsoft.com/office/drawing/2014/main" id="{55E585B7-62C0-97AB-740B-ECD609E8BBE4}"/>
              </a:ext>
            </a:extLst>
          </p:cNvPr>
          <p:cNvSpPr>
            <a:spLocks noGrp="1"/>
          </p:cNvSpPr>
          <p:nvPr>
            <p:ph idx="1"/>
          </p:nvPr>
        </p:nvSpPr>
        <p:spPr>
          <a:xfrm>
            <a:off x="1195754" y="1748413"/>
            <a:ext cx="10308858" cy="4162809"/>
          </a:xfrm>
        </p:spPr>
        <p:txBody>
          <a:bodyPr>
            <a:normAutofit/>
          </a:bodyPr>
          <a:lstStyle/>
          <a:p>
            <a:pPr>
              <a:buFont typeface="Wingdings" panose="05000000000000000000" pitchFamily="2" charset="2"/>
              <a:buChar char="v"/>
            </a:pPr>
            <a:r>
              <a:rPr lang="cs-CZ" sz="2000" i="1" dirty="0"/>
              <a:t>(1)</a:t>
            </a:r>
            <a:r>
              <a:rPr lang="cs-CZ" sz="2000" dirty="0"/>
              <a:t> Kdo svádí jiného ke zneužívání jiné návykové látky než alkoholu nebo ho v tom podporuje anebo kdo zneužívání takové látky jinak podněcuje nebo šíří, bude potrestán odnětím svobody až na tři léta nebo zákazem činnosti.</a:t>
            </a:r>
          </a:p>
          <a:p>
            <a:pPr>
              <a:buFont typeface="Wingdings" panose="05000000000000000000" pitchFamily="2" charset="2"/>
              <a:buChar char="v"/>
            </a:pPr>
            <a:r>
              <a:rPr lang="cs-CZ" sz="2000" i="1" dirty="0"/>
              <a:t>(2)</a:t>
            </a:r>
            <a:r>
              <a:rPr lang="cs-CZ" sz="2000" dirty="0"/>
              <a:t> Odnětím svobody na jeden rok až pět let nebo peněžitým trestem bude pachatel potrestán, spáchá-li čin uvedený v odstavci 1</a:t>
            </a:r>
          </a:p>
          <a:p>
            <a:pPr lvl="1">
              <a:buFont typeface="Wingdings" panose="05000000000000000000" pitchFamily="2" charset="2"/>
              <a:buChar char="v"/>
            </a:pPr>
            <a:r>
              <a:rPr lang="cs-CZ" sz="1800" i="1" dirty="0"/>
              <a:t>a)</a:t>
            </a:r>
            <a:r>
              <a:rPr lang="cs-CZ" sz="1800" dirty="0"/>
              <a:t> jako člen organizované skupiny,</a:t>
            </a:r>
          </a:p>
          <a:p>
            <a:pPr lvl="1">
              <a:buFont typeface="Wingdings" panose="05000000000000000000" pitchFamily="2" charset="2"/>
              <a:buChar char="v"/>
            </a:pPr>
            <a:r>
              <a:rPr lang="cs-CZ" sz="1800" i="1" dirty="0"/>
              <a:t>b)</a:t>
            </a:r>
            <a:r>
              <a:rPr lang="cs-CZ" sz="1800" dirty="0"/>
              <a:t> vůči dítěti, nebo</a:t>
            </a:r>
          </a:p>
          <a:p>
            <a:pPr lvl="1">
              <a:buFont typeface="Wingdings" panose="05000000000000000000" pitchFamily="2" charset="2"/>
              <a:buChar char="v"/>
            </a:pPr>
            <a:r>
              <a:rPr lang="cs-CZ" sz="1800" i="1" dirty="0"/>
              <a:t>c)</a:t>
            </a:r>
            <a:r>
              <a:rPr lang="cs-CZ" sz="1800" dirty="0"/>
              <a:t> tiskem, filmem, rozhlasem, televizí, veřejně přístupnou počítačovou sítí nebo jiným obdobně účinným způsobem.</a:t>
            </a:r>
          </a:p>
          <a:p>
            <a:pPr>
              <a:buFont typeface="Wingdings" panose="05000000000000000000" pitchFamily="2" charset="2"/>
              <a:buChar char="v"/>
            </a:pPr>
            <a:r>
              <a:rPr lang="cs-CZ" sz="2000" i="1" dirty="0"/>
              <a:t>(3)</a:t>
            </a:r>
            <a:r>
              <a:rPr lang="cs-CZ" sz="2000" dirty="0"/>
              <a:t> Odnětím svobody na dvě léta až osm let bude pachatel potrestán, spáchá-li čin uvedený v odstavci 1 vůči dítěti mladšímu patnácti let.</a:t>
            </a:r>
          </a:p>
          <a:p>
            <a:pPr>
              <a:buFont typeface="Wingdings" panose="05000000000000000000" pitchFamily="2" charset="2"/>
              <a:buChar char="§"/>
            </a:pPr>
            <a:endParaRPr lang="cs-CZ" sz="2000" dirty="0"/>
          </a:p>
        </p:txBody>
      </p:sp>
    </p:spTree>
    <p:extLst>
      <p:ext uri="{BB962C8B-B14F-4D97-AF65-F5344CB8AC3E}">
        <p14:creationId xmlns:p14="http://schemas.microsoft.com/office/powerpoint/2010/main" val="8374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 287 šíření toxikomanie</a:t>
            </a:r>
          </a:p>
        </p:txBody>
      </p:sp>
      <p:sp>
        <p:nvSpPr>
          <p:cNvPr id="2" name="Zástupný symbol pro obsah 1"/>
          <p:cNvSpPr>
            <a:spLocks noGrp="1"/>
          </p:cNvSpPr>
          <p:nvPr>
            <p:ph idx="1"/>
          </p:nvPr>
        </p:nvSpPr>
        <p:spPr>
          <a:xfrm>
            <a:off x="994787" y="1748413"/>
            <a:ext cx="10832123" cy="4162809"/>
          </a:xfrm>
        </p:spPr>
        <p:txBody>
          <a:bodyPr>
            <a:noAutofit/>
          </a:bodyPr>
          <a:lstStyle/>
          <a:p>
            <a:pPr>
              <a:buFont typeface="Wingdings" panose="05000000000000000000" pitchFamily="2" charset="2"/>
              <a:buChar char="§"/>
            </a:pPr>
            <a:r>
              <a:rPr lang="cs-CZ" sz="2800" dirty="0"/>
              <a:t>nepřímo ohrožuje zdraví a životy lidí a další společensky důležité hodnoty podněcováním lidí k zneužívání návykových látek jiných než alkoholu, tedy především k zneužívání omamných a psychotropních látek. </a:t>
            </a:r>
          </a:p>
          <a:p>
            <a:pPr>
              <a:buFont typeface="Wingdings" panose="05000000000000000000" pitchFamily="2" charset="2"/>
              <a:buChar char="§"/>
            </a:pPr>
            <a:r>
              <a:rPr lang="cs-CZ" sz="2800" dirty="0"/>
              <a:t>Porušuje tak zájem na ochraně lidí a společnosti před riziky spojenými se zneužíváním takových návykových látek.</a:t>
            </a:r>
          </a:p>
          <a:p>
            <a:pPr>
              <a:buFont typeface="Wingdings" panose="05000000000000000000" pitchFamily="2" charset="2"/>
              <a:buChar char="§"/>
            </a:pPr>
            <a:r>
              <a:rPr lang="cs-CZ" sz="2800" dirty="0">
                <a:solidFill>
                  <a:srgbClr val="FF0000"/>
                </a:solidFill>
              </a:rPr>
              <a:t>fakticky zakazuje šířit zneužívání návykových látek jiných než alkoholu</a:t>
            </a:r>
            <a:r>
              <a:rPr lang="cs-CZ"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953930" y="979989"/>
            <a:ext cx="8911687" cy="1280890"/>
          </a:xfrm>
        </p:spPr>
        <p:txBody>
          <a:bodyPr/>
          <a:lstStyle/>
          <a:p>
            <a:pPr algn="ctr"/>
            <a:r>
              <a:rPr lang="cs-CZ" i="1" dirty="0"/>
              <a:t>důležité pojmy:</a:t>
            </a:r>
            <a:br>
              <a:rPr lang="cs-CZ" dirty="0"/>
            </a:br>
            <a:r>
              <a:rPr lang="cs-CZ" b="1" dirty="0"/>
              <a:t>Omamné a psychotropní látky</a:t>
            </a:r>
          </a:p>
        </p:txBody>
      </p:sp>
      <p:sp>
        <p:nvSpPr>
          <p:cNvPr id="2" name="Zástupný symbol pro obsah 1"/>
          <p:cNvSpPr>
            <a:spLocks noGrp="1"/>
          </p:cNvSpPr>
          <p:nvPr>
            <p:ph idx="1"/>
          </p:nvPr>
        </p:nvSpPr>
        <p:spPr>
          <a:xfrm>
            <a:off x="1326383" y="2260879"/>
            <a:ext cx="9846634" cy="4481565"/>
          </a:xfrm>
        </p:spPr>
        <p:txBody>
          <a:bodyPr>
            <a:normAutofit/>
          </a:bodyPr>
          <a:lstStyle/>
          <a:p>
            <a:pPr marL="114300" indent="0">
              <a:buNone/>
            </a:pPr>
            <a:r>
              <a:rPr lang="cs-CZ" sz="2400" dirty="0">
                <a:solidFill>
                  <a:schemeClr val="tx1"/>
                </a:solidFill>
              </a:rPr>
              <a:t>= návykové látky charakteristické tím, že ovlivňují psychiku člověka a zpravidla i jeho sociální chování. S jejich užíváním je spojeno riziko vzniku chorobného návyku na ně a změn v psychice potenciálně nebezpečných pro toho, kdo je užívá bez odborného dohledu a mnohdy i pro komunitu, v níž se pohybuje, případně i pro společnost.</a:t>
            </a:r>
          </a:p>
        </p:txBody>
      </p:sp>
    </p:spTree>
  </p:cSld>
  <p:clrMapOvr>
    <a:masterClrMapping/>
  </p:clrMapOvr>
  <mc:AlternateContent xmlns:mc="http://schemas.openxmlformats.org/markup-compatibility/2006" xmlns:p14="http://schemas.microsoft.com/office/powerpoint/2010/main">
    <mc:Choice Requires="p14">
      <p:transition spd="slow" p14:dur="2000" advTm="217144"/>
    </mc:Choice>
    <mc:Fallback xmlns="">
      <p:transition spd="slow" advTm="21714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Objektivní stránka</a:t>
            </a:r>
          </a:p>
        </p:txBody>
      </p:sp>
      <p:sp>
        <p:nvSpPr>
          <p:cNvPr id="2" name="Zástupný symbol pro obsah 1"/>
          <p:cNvSpPr>
            <a:spLocks noGrp="1"/>
          </p:cNvSpPr>
          <p:nvPr>
            <p:ph idx="1"/>
          </p:nvPr>
        </p:nvSpPr>
        <p:spPr>
          <a:xfrm>
            <a:off x="1135464" y="1467059"/>
            <a:ext cx="10369148" cy="4444163"/>
          </a:xfrm>
        </p:spPr>
        <p:txBody>
          <a:bodyPr>
            <a:noAutofit/>
          </a:bodyPr>
          <a:lstStyle/>
          <a:p>
            <a:pPr>
              <a:buFont typeface="Wingdings" panose="05000000000000000000" pitchFamily="2" charset="2"/>
              <a:buChar char="§"/>
            </a:pPr>
            <a:r>
              <a:rPr lang="cs-CZ" sz="2800" dirty="0">
                <a:solidFill>
                  <a:srgbClr val="FF0000"/>
                </a:solidFill>
              </a:rPr>
              <a:t>svádění</a:t>
            </a:r>
            <a:r>
              <a:rPr lang="cs-CZ" sz="2800" dirty="0"/>
              <a:t> jiného ke zneužívání jiné návykové látky než alkoholu,</a:t>
            </a:r>
          </a:p>
          <a:p>
            <a:pPr>
              <a:buFont typeface="Wingdings" panose="05000000000000000000" pitchFamily="2" charset="2"/>
              <a:buChar char="§"/>
            </a:pPr>
            <a:r>
              <a:rPr lang="cs-CZ" sz="2800" dirty="0">
                <a:solidFill>
                  <a:srgbClr val="FF0000"/>
                </a:solidFill>
              </a:rPr>
              <a:t>podporování </a:t>
            </a:r>
            <a:r>
              <a:rPr lang="cs-CZ" sz="2800" dirty="0"/>
              <a:t>jiného k zneužívání takové látky,</a:t>
            </a:r>
          </a:p>
          <a:p>
            <a:pPr>
              <a:buFont typeface="Wingdings" panose="05000000000000000000" pitchFamily="2" charset="2"/>
              <a:buChar char="§"/>
            </a:pPr>
            <a:r>
              <a:rPr lang="cs-CZ" sz="2800" dirty="0">
                <a:solidFill>
                  <a:srgbClr val="FF0000"/>
                </a:solidFill>
              </a:rPr>
              <a:t>jiné podněcování </a:t>
            </a:r>
            <a:r>
              <a:rPr lang="cs-CZ" sz="2800" dirty="0"/>
              <a:t>zneužívání takové látky, </a:t>
            </a:r>
            <a:r>
              <a:rPr lang="cs-CZ" sz="2800" dirty="0">
                <a:solidFill>
                  <a:srgbClr val="FF0000"/>
                </a:solidFill>
              </a:rPr>
              <a:t>šíření</a:t>
            </a:r>
            <a:r>
              <a:rPr lang="cs-CZ" sz="2800" dirty="0"/>
              <a:t> zneužívání takové látky.</a:t>
            </a:r>
          </a:p>
          <a:p>
            <a:pPr>
              <a:buFont typeface="Wingdings" panose="05000000000000000000" pitchFamily="2" charset="2"/>
              <a:buChar char="§"/>
            </a:pPr>
            <a:endParaRPr lang="cs-CZ" sz="2800" dirty="0"/>
          </a:p>
          <a:p>
            <a:pPr>
              <a:buFont typeface="Wingdings" panose="05000000000000000000" pitchFamily="2" charset="2"/>
              <a:buChar char="§"/>
            </a:pPr>
            <a:r>
              <a:rPr lang="cs-CZ" sz="2800" dirty="0"/>
              <a:t>nedopadá na svádění a podněcování k užívání jiných látek, na něž může u lidí rovněž vzniknout návyk, například k užívání tabáku nebo kávy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Svádění k zneužívání</a:t>
            </a:r>
          </a:p>
        </p:txBody>
      </p:sp>
      <p:sp>
        <p:nvSpPr>
          <p:cNvPr id="2" name="Zástupný symbol pro obsah 1"/>
          <p:cNvSpPr>
            <a:spLocks noGrp="1"/>
          </p:cNvSpPr>
          <p:nvPr>
            <p:ph idx="1"/>
          </p:nvPr>
        </p:nvSpPr>
        <p:spPr>
          <a:xfrm>
            <a:off x="1276141" y="1607736"/>
            <a:ext cx="10228471" cy="4303486"/>
          </a:xfrm>
        </p:spPr>
        <p:txBody>
          <a:bodyPr>
            <a:normAutofit/>
          </a:bodyPr>
          <a:lstStyle/>
          <a:p>
            <a:pPr>
              <a:buFont typeface="Wingdings" panose="05000000000000000000" pitchFamily="2" charset="2"/>
              <a:buChar char="§"/>
            </a:pPr>
            <a:r>
              <a:rPr lang="cs-CZ" sz="2400" dirty="0"/>
              <a:t>musí z povahy věci směřovat </a:t>
            </a:r>
            <a:r>
              <a:rPr lang="cs-CZ" sz="2400" dirty="0">
                <a:solidFill>
                  <a:srgbClr val="FF0000"/>
                </a:solidFill>
              </a:rPr>
              <a:t>vůči individuálně určené osobě</a:t>
            </a:r>
            <a:r>
              <a:rPr lang="cs-CZ" sz="2400" dirty="0"/>
              <a:t>.</a:t>
            </a:r>
          </a:p>
          <a:p>
            <a:pPr>
              <a:buFont typeface="Wingdings" panose="05000000000000000000" pitchFamily="2" charset="2"/>
              <a:buChar char="§"/>
            </a:pPr>
            <a:r>
              <a:rPr lang="cs-CZ" sz="2400" dirty="0"/>
              <a:t>směřuje k vyvolání rozhodnutí někoho o zneužívání návykových látek a může spočívat například v naléhání na někoho, aby začal zneužívat návykové látky, v jeho přemlouvání k tomu, aby to udělal, v jeho poučení, jak to má učinit, případně včetně praktického předvedení toho, jak to lze provést, apod. </a:t>
            </a:r>
          </a:p>
          <a:p>
            <a:pPr>
              <a:buFont typeface="Wingdings" panose="05000000000000000000" pitchFamily="2" charset="2"/>
              <a:buChar char="§"/>
            </a:pPr>
            <a:r>
              <a:rPr lang="cs-CZ" sz="2400" dirty="0"/>
              <a:t>Pachatel přitom může jednat přímo, ale i nepřímo, prostřednictvím "živého nástroje". </a:t>
            </a:r>
          </a:p>
          <a:p>
            <a:pPr>
              <a:buFont typeface="Wingdings" panose="05000000000000000000" pitchFamily="2" charset="2"/>
              <a:buChar char="§"/>
            </a:pPr>
            <a:r>
              <a:rPr lang="cs-CZ" sz="2400" dirty="0"/>
              <a:t>Své kroky musí zaměřovat na osobu, která dosud návykové látky nezneužívá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Podněcování </a:t>
            </a:r>
          </a:p>
        </p:txBody>
      </p:sp>
      <p:sp>
        <p:nvSpPr>
          <p:cNvPr id="2" name="Zástupný symbol pro obsah 1"/>
          <p:cNvSpPr>
            <a:spLocks noGrp="1"/>
          </p:cNvSpPr>
          <p:nvPr>
            <p:ph idx="1"/>
          </p:nvPr>
        </p:nvSpPr>
        <p:spPr>
          <a:xfrm>
            <a:off x="1567543" y="1607736"/>
            <a:ext cx="9937069" cy="4303486"/>
          </a:xfrm>
        </p:spPr>
        <p:txBody>
          <a:bodyPr>
            <a:noAutofit/>
          </a:bodyPr>
          <a:lstStyle/>
          <a:p>
            <a:pPr>
              <a:buFont typeface="Wingdings" panose="05000000000000000000" pitchFamily="2" charset="2"/>
              <a:buChar char="§"/>
            </a:pPr>
            <a:r>
              <a:rPr lang="cs-CZ" sz="2400" dirty="0"/>
              <a:t>projev cíleně vedený snahou vzbudit v jiných osobách rozhodnutí uchýlit se k zneužívání návykových látek. </a:t>
            </a:r>
          </a:p>
          <a:p>
            <a:pPr>
              <a:buFont typeface="Wingdings" panose="05000000000000000000" pitchFamily="2" charset="2"/>
              <a:buChar char="§"/>
            </a:pPr>
            <a:r>
              <a:rPr lang="cs-CZ" sz="2400" dirty="0"/>
              <a:t>Může být provedeno přímo, ale i nepřímo nebo skrytě. Taková jeho skrytá forma může mít například podobu ironizování těch, kdo návykové látky nezneužívají. </a:t>
            </a:r>
          </a:p>
          <a:p>
            <a:pPr>
              <a:buFont typeface="Wingdings" panose="05000000000000000000" pitchFamily="2" charset="2"/>
              <a:buChar char="§"/>
            </a:pPr>
            <a:r>
              <a:rPr lang="cs-CZ" sz="2400" dirty="0"/>
              <a:t>Co do svých vnějších projevů je podněcování blízké svádění, ale na rozdíl od něj </a:t>
            </a:r>
            <a:r>
              <a:rPr lang="cs-CZ" sz="2400" dirty="0">
                <a:solidFill>
                  <a:srgbClr val="FF0000"/>
                </a:solidFill>
              </a:rPr>
              <a:t>není zaměřeno na konkrétní osobu</a:t>
            </a:r>
            <a:r>
              <a:rPr lang="cs-CZ"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Podporování </a:t>
            </a:r>
          </a:p>
        </p:txBody>
      </p:sp>
      <p:sp>
        <p:nvSpPr>
          <p:cNvPr id="2" name="Zástupný symbol pro obsah 1"/>
          <p:cNvSpPr>
            <a:spLocks noGrp="1"/>
          </p:cNvSpPr>
          <p:nvPr>
            <p:ph idx="1"/>
          </p:nvPr>
        </p:nvSpPr>
        <p:spPr>
          <a:xfrm>
            <a:off x="720000" y="1196752"/>
            <a:ext cx="11287780" cy="5256584"/>
          </a:xfrm>
        </p:spPr>
        <p:txBody>
          <a:bodyPr>
            <a:noAutofit/>
          </a:bodyPr>
          <a:lstStyle/>
          <a:p>
            <a:pPr>
              <a:lnSpc>
                <a:spcPct val="100000"/>
              </a:lnSpc>
              <a:buFont typeface="Wingdings" panose="05000000000000000000" pitchFamily="2" charset="2"/>
              <a:buChar char="§"/>
            </a:pPr>
            <a:r>
              <a:rPr lang="cs-CZ" sz="1900" dirty="0"/>
              <a:t>lze jak osobu dosud nezneužívající návykové látky odlišné od alkoholu nebo začínající s jejich zneužíváním, tak osobu již dlouhodobě takové látky zneužívající. </a:t>
            </a:r>
          </a:p>
          <a:p>
            <a:pPr>
              <a:lnSpc>
                <a:spcPct val="100000"/>
              </a:lnSpc>
              <a:buFont typeface="Wingdings" panose="05000000000000000000" pitchFamily="2" charset="2"/>
              <a:buChar char="§"/>
            </a:pPr>
            <a:r>
              <a:rPr lang="cs-CZ" sz="1900" dirty="0"/>
              <a:t>Podporování takové osoby může mít formu fyzické podpory i formu psychické podpory. </a:t>
            </a:r>
            <a:r>
              <a:rPr lang="cs-CZ" sz="1900" dirty="0">
                <a:solidFill>
                  <a:srgbClr val="FF0000"/>
                </a:solidFill>
              </a:rPr>
              <a:t>Projevem fyzické podpory </a:t>
            </a:r>
            <a:r>
              <a:rPr lang="cs-CZ" sz="1900" dirty="0"/>
              <a:t>může být například vyhledání prostoru pro takovou osobu, v němž je možné návykové látky nerušeně užívat nebo aplikovat, přivedení takové osoby do skupiny osob již užívajících návykové látky, opatření takové osobě injekční stříkačku použitelnou při aplikaci návykové látky apod. </a:t>
            </a:r>
            <a:r>
              <a:rPr lang="cs-CZ" sz="1900" dirty="0">
                <a:solidFill>
                  <a:srgbClr val="FF0000"/>
                </a:solidFill>
              </a:rPr>
              <a:t>Podobu psychické podpory </a:t>
            </a:r>
            <a:r>
              <a:rPr lang="cs-CZ" sz="1900" dirty="0"/>
              <a:t>může mít poskytování rad takové osobě týkajících se zneužívaných návykových látek nebo její utvrzování v předsevzetí pokračovat v jejich zneužívání.</a:t>
            </a:r>
          </a:p>
          <a:p>
            <a:pPr>
              <a:lnSpc>
                <a:spcPct val="100000"/>
              </a:lnSpc>
              <a:buFont typeface="Wingdings" panose="05000000000000000000" pitchFamily="2" charset="2"/>
              <a:buChar char="§"/>
            </a:pPr>
            <a:r>
              <a:rPr lang="cs-CZ" sz="1900" dirty="0"/>
              <a:t>Pachatel musí v těchto případech jednat </a:t>
            </a:r>
            <a:r>
              <a:rPr lang="cs-CZ" sz="1900" dirty="0">
                <a:solidFill>
                  <a:srgbClr val="FF0000"/>
                </a:solidFill>
              </a:rPr>
              <a:t>v úmyslu podporovat v oslovené osobě rozhodnutí užívat návykové látky</a:t>
            </a:r>
            <a:r>
              <a:rPr lang="cs-CZ" sz="1900" dirty="0"/>
              <a:t>. </a:t>
            </a:r>
          </a:p>
          <a:p>
            <a:pPr>
              <a:lnSpc>
                <a:spcPct val="100000"/>
              </a:lnSpc>
              <a:buFont typeface="Wingdings" panose="05000000000000000000" pitchFamily="2" charset="2"/>
              <a:buChar char="§"/>
            </a:pPr>
            <a:r>
              <a:rPr lang="cs-CZ" sz="1900" dirty="0"/>
              <a:t>Tento úmysl absentuje u reprezentantů různých státních i nestátních institucí pomáhajících osobám užívajícím návykové látky například poskytováním rad a poučení ohledně důležitých hygienických zásad nebo rozdáváním zdravotnického materiálu, včetně injekčních stříkaček, případně nabízejících různé formy substituční léčby. Proto </a:t>
            </a:r>
            <a:r>
              <a:rPr lang="cs-CZ" sz="1900" dirty="0">
                <a:solidFill>
                  <a:srgbClr val="FF0000"/>
                </a:solidFill>
              </a:rPr>
              <a:t>tyto aktivity převážně preventivní povahy nejsou trestně postižitelné jako šíření toxikomanie</a:t>
            </a:r>
            <a:r>
              <a:rPr lang="cs-CZ" sz="19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B4255-DAEE-8853-5C18-B995C7CE7A5C}"/>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B7491123-9FE1-F39A-9B3A-FEEF1CE26C34}"/>
              </a:ext>
            </a:extLst>
          </p:cNvPr>
          <p:cNvSpPr>
            <a:spLocks noGrp="1"/>
          </p:cNvSpPr>
          <p:nvPr>
            <p:ph type="title"/>
          </p:nvPr>
        </p:nvSpPr>
        <p:spPr>
          <a:xfrm>
            <a:off x="1477108" y="644206"/>
            <a:ext cx="10530672" cy="1280890"/>
          </a:xfrm>
        </p:spPr>
        <p:txBody>
          <a:bodyPr/>
          <a:lstStyle/>
          <a:p>
            <a:r>
              <a:rPr lang="cs-CZ" b="1" dirty="0"/>
              <a:t>Ohrožení pod vlivem návykové látky </a:t>
            </a:r>
            <a:r>
              <a:rPr lang="cs-CZ" dirty="0"/>
              <a:t>- § 274 TZ </a:t>
            </a:r>
          </a:p>
        </p:txBody>
      </p:sp>
      <p:sp>
        <p:nvSpPr>
          <p:cNvPr id="2" name="Zástupný symbol pro obsah 1">
            <a:extLst>
              <a:ext uri="{FF2B5EF4-FFF2-40B4-BE49-F238E27FC236}">
                <a16:creationId xmlns:a16="http://schemas.microsoft.com/office/drawing/2014/main" id="{98204425-832F-D2E4-EEBB-8271D77477E8}"/>
              </a:ext>
            </a:extLst>
          </p:cNvPr>
          <p:cNvSpPr>
            <a:spLocks noGrp="1"/>
          </p:cNvSpPr>
          <p:nvPr>
            <p:ph idx="1"/>
          </p:nvPr>
        </p:nvSpPr>
        <p:spPr>
          <a:xfrm>
            <a:off x="720000" y="1436914"/>
            <a:ext cx="11287780" cy="5016422"/>
          </a:xfrm>
        </p:spPr>
        <p:txBody>
          <a:bodyPr>
            <a:noAutofit/>
          </a:bodyPr>
          <a:lstStyle/>
          <a:p>
            <a:pPr>
              <a:buFont typeface="Wingdings" panose="05000000000000000000" pitchFamily="2" charset="2"/>
              <a:buChar char="v"/>
            </a:pPr>
            <a:r>
              <a:rPr lang="cs-CZ" sz="2000" i="1" dirty="0"/>
              <a:t>(1)</a:t>
            </a:r>
            <a:r>
              <a:rPr lang="cs-CZ" sz="2000" dirty="0"/>
              <a:t> Kdo vykonává ve stavu vylučujícím způsobilost, který si přivodil vlivem návykové látky, zaměstnání nebo jinou činnost, při kterých by mohl ohrozit život nebo zdraví lidí nebo způsobit značnou škodu na majetku, bude potrestán odnětím svobody až na jeden rok, peněžitým trestem nebo zákazem činnosti.</a:t>
            </a:r>
          </a:p>
          <a:p>
            <a:pPr>
              <a:buFont typeface="Wingdings" panose="05000000000000000000" pitchFamily="2" charset="2"/>
              <a:buChar char="v"/>
            </a:pPr>
            <a:r>
              <a:rPr lang="cs-CZ" sz="2000" i="1" dirty="0"/>
              <a:t>(2)</a:t>
            </a:r>
            <a:r>
              <a:rPr lang="cs-CZ" sz="2000" dirty="0"/>
              <a:t> Odnětím svobody na šest měsíců až tři léta, peněžitým trestem nebo zákazem činnosti bude pachatel potrestán,</a:t>
            </a:r>
          </a:p>
          <a:p>
            <a:pPr lvl="1">
              <a:buFont typeface="Wingdings" panose="05000000000000000000" pitchFamily="2" charset="2"/>
              <a:buChar char="v"/>
            </a:pPr>
            <a:r>
              <a:rPr lang="cs-CZ" sz="1800" i="1" dirty="0"/>
              <a:t>a)</a:t>
            </a:r>
            <a:r>
              <a:rPr lang="cs-CZ" sz="1800" dirty="0"/>
              <a:t> způsobí-li činem uvedeným v odstavci 1 havárii, dopravní nebo jinou nehodu, jinému ublížení na zdraví nebo větší škodu na cizím majetku nebo jiný závažný následek,</a:t>
            </a:r>
          </a:p>
          <a:p>
            <a:pPr lvl="1">
              <a:buFont typeface="Wingdings" panose="05000000000000000000" pitchFamily="2" charset="2"/>
              <a:buChar char="v"/>
            </a:pPr>
            <a:r>
              <a:rPr lang="cs-CZ" sz="1800" i="1" dirty="0"/>
              <a:t>b)</a:t>
            </a:r>
            <a:r>
              <a:rPr lang="cs-CZ" sz="1800" dirty="0"/>
              <a:t> spáchá-li takový čin při výkonu zaměstnání nebo jiné činnosti, při kterých je vliv návykové látky zvlášť nebezpečný, zejména řídí-li hromadný dopravní prostředek, nebo</a:t>
            </a:r>
          </a:p>
          <a:p>
            <a:pPr lvl="1">
              <a:buFont typeface="Wingdings" panose="05000000000000000000" pitchFamily="2" charset="2"/>
              <a:buChar char="v"/>
            </a:pPr>
            <a:r>
              <a:rPr lang="cs-CZ" sz="1800" i="1" dirty="0"/>
              <a:t>c)</a:t>
            </a:r>
            <a:r>
              <a:rPr lang="cs-CZ" sz="1800" dirty="0"/>
              <a:t> byl-li za takový čin v posledních dvou letech odsouzen nebo z výkonu trestu odnětí svobody uloženého za takový čin propuštěn.</a:t>
            </a:r>
          </a:p>
          <a:p>
            <a:pPr>
              <a:lnSpc>
                <a:spcPct val="100000"/>
              </a:lnSpc>
              <a:buFont typeface="Wingdings" panose="05000000000000000000" pitchFamily="2" charset="2"/>
              <a:buChar char="§"/>
            </a:pPr>
            <a:endParaRPr lang="cs-CZ" sz="1900" dirty="0"/>
          </a:p>
        </p:txBody>
      </p:sp>
    </p:spTree>
    <p:extLst>
      <p:ext uri="{BB962C8B-B14F-4D97-AF65-F5344CB8AC3E}">
        <p14:creationId xmlns:p14="http://schemas.microsoft.com/office/powerpoint/2010/main" val="20402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6486B-4C28-1BA5-3466-E7E08734E257}"/>
              </a:ext>
            </a:extLst>
          </p:cNvPr>
          <p:cNvSpPr>
            <a:spLocks noGrp="1"/>
          </p:cNvSpPr>
          <p:nvPr>
            <p:ph type="title"/>
          </p:nvPr>
        </p:nvSpPr>
        <p:spPr>
          <a:xfrm>
            <a:off x="1949381" y="624110"/>
            <a:ext cx="9555232" cy="1280890"/>
          </a:xfrm>
        </p:spPr>
        <p:txBody>
          <a:bodyPr/>
          <a:lstStyle/>
          <a:p>
            <a:r>
              <a:rPr lang="cs-CZ" dirty="0"/>
              <a:t>Stav vylučující způsobilost</a:t>
            </a:r>
          </a:p>
        </p:txBody>
      </p:sp>
      <p:sp>
        <p:nvSpPr>
          <p:cNvPr id="3" name="Zástupný text 2">
            <a:extLst>
              <a:ext uri="{FF2B5EF4-FFF2-40B4-BE49-F238E27FC236}">
                <a16:creationId xmlns:a16="http://schemas.microsoft.com/office/drawing/2014/main" id="{5C80AACC-9C25-6BF5-D249-8F05672FC671}"/>
              </a:ext>
            </a:extLst>
          </p:cNvPr>
          <p:cNvSpPr>
            <a:spLocks noGrp="1"/>
          </p:cNvSpPr>
          <p:nvPr>
            <p:ph type="body" idx="1"/>
          </p:nvPr>
        </p:nvSpPr>
        <p:spPr>
          <a:xfrm>
            <a:off x="864158" y="1527349"/>
            <a:ext cx="10640454" cy="4706541"/>
          </a:xfrm>
        </p:spPr>
        <p:txBody>
          <a:bodyPr>
            <a:normAutofit/>
          </a:bodyPr>
          <a:lstStyle/>
          <a:p>
            <a:pPr algn="just">
              <a:lnSpc>
                <a:spcPct val="100000"/>
              </a:lnSpc>
              <a:buFont typeface="Wingdings" panose="05000000000000000000" pitchFamily="2" charset="2"/>
              <a:buChar char="§"/>
            </a:pPr>
            <a:r>
              <a:rPr lang="cs-CZ" sz="2000" dirty="0"/>
              <a:t>stavem vylučujícím způsobilost k určité činnosti </a:t>
            </a:r>
          </a:p>
          <a:p>
            <a:pPr lvl="1" algn="just">
              <a:buFont typeface="Wingdings" panose="05000000000000000000" pitchFamily="2" charset="2"/>
              <a:buChar char="§"/>
            </a:pPr>
            <a:r>
              <a:rPr lang="cs-CZ" dirty="0"/>
              <a:t>stav vyznačující se ztrátou schopnosti bezpečně vykonávat takovou činnost, a to v důsledku vlivu užité návykové látky (R 26/2008) </a:t>
            </a:r>
          </a:p>
          <a:p>
            <a:pPr algn="just">
              <a:lnSpc>
                <a:spcPct val="100000"/>
              </a:lnSpc>
              <a:buFont typeface="Wingdings" panose="05000000000000000000" pitchFamily="2" charset="2"/>
              <a:buChar char="§"/>
            </a:pPr>
            <a:r>
              <a:rPr lang="cs-CZ" sz="2000" dirty="0"/>
              <a:t>žádné zákonné vymezení takového stavu neexistuje </a:t>
            </a:r>
          </a:p>
          <a:p>
            <a:pPr lvl="1" algn="just">
              <a:buFont typeface="Wingdings" panose="05000000000000000000" pitchFamily="2" charset="2"/>
              <a:buChar char="§"/>
            </a:pPr>
            <a:r>
              <a:rPr lang="cs-CZ" dirty="0"/>
              <a:t>dáno je to především různým účinkem jednotlivých návykových látek a různou povahou činností, na jejichž výkon mohou mít takové látky vliv </a:t>
            </a:r>
          </a:p>
          <a:p>
            <a:pPr lvl="1" algn="just">
              <a:buFont typeface="Wingdings" panose="05000000000000000000" pitchFamily="2" charset="2"/>
              <a:buChar char="§"/>
            </a:pPr>
            <a:r>
              <a:rPr lang="cs-CZ" dirty="0"/>
              <a:t>s ohledem na to je třeba ke každému jednotlivému případu přistupovat v zásadě individuálně a v každém jednotlivém případě posuzovat do jaké míry v něm byla užitou návykovou látkou ovlivněna schopnost pachatele vykonávat konkrétní činnost ohrožující zákonem chráněné hodnoty </a:t>
            </a:r>
          </a:p>
          <a:p>
            <a:pPr lvl="1" algn="just">
              <a:buFont typeface="Wingdings" panose="05000000000000000000" pitchFamily="2" charset="2"/>
              <a:buChar char="§"/>
            </a:pPr>
            <a:r>
              <a:rPr lang="cs-CZ" dirty="0"/>
              <a:t>nevyžaduje se přitom, aby se pachatel dostal do stavu zcela vylučujícího výkon dané činnosti, případně aby upadl do bezvědomí nebo ztratil schopnost běžné komunikace, ale plně postačuje, když vlivem užité návykové látky ztratí schopnost bezpečně vykonávat danou činnost, tedy činnost, při které by mohl ohrozit život nebo zdraví lidí nebo způsobit značnou škodu (viz R 54/1968, R 36/1984, R 23/2011)</a:t>
            </a:r>
          </a:p>
          <a:p>
            <a:endParaRPr lang="cs-CZ" sz="1600" dirty="0"/>
          </a:p>
        </p:txBody>
      </p:sp>
    </p:spTree>
    <p:extLst>
      <p:ext uri="{BB962C8B-B14F-4D97-AF65-F5344CB8AC3E}">
        <p14:creationId xmlns:p14="http://schemas.microsoft.com/office/powerpoint/2010/main" val="2638127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595888-138D-7C46-F120-96F61D4A596E}"/>
              </a:ext>
            </a:extLst>
          </p:cNvPr>
          <p:cNvSpPr>
            <a:spLocks noGrp="1"/>
          </p:cNvSpPr>
          <p:nvPr>
            <p:ph type="title"/>
          </p:nvPr>
        </p:nvSpPr>
        <p:spPr>
          <a:xfrm>
            <a:off x="1557495" y="624110"/>
            <a:ext cx="9947117" cy="1280890"/>
          </a:xfrm>
        </p:spPr>
        <p:txBody>
          <a:bodyPr/>
          <a:lstStyle/>
          <a:p>
            <a:r>
              <a:rPr lang="cs-CZ" sz="3600" dirty="0"/>
              <a:t>Stanovisko trestního kolegia NS </a:t>
            </a:r>
            <a:r>
              <a:rPr lang="cs-CZ" sz="3600" dirty="0" err="1"/>
              <a:t>Tpjn</a:t>
            </a:r>
            <a:r>
              <a:rPr lang="cs-CZ" sz="3600" dirty="0"/>
              <a:t> 300/2020</a:t>
            </a:r>
            <a:endParaRPr lang="cs-CZ" dirty="0"/>
          </a:p>
        </p:txBody>
      </p:sp>
      <p:sp>
        <p:nvSpPr>
          <p:cNvPr id="3" name="Zástupný text 2">
            <a:extLst>
              <a:ext uri="{FF2B5EF4-FFF2-40B4-BE49-F238E27FC236}">
                <a16:creationId xmlns:a16="http://schemas.microsoft.com/office/drawing/2014/main" id="{DB798F5B-DCF6-51D4-FED5-3C1CCBBE5C23}"/>
              </a:ext>
            </a:extLst>
          </p:cNvPr>
          <p:cNvSpPr>
            <a:spLocks noGrp="1"/>
          </p:cNvSpPr>
          <p:nvPr>
            <p:ph type="body" idx="1"/>
          </p:nvPr>
        </p:nvSpPr>
        <p:spPr>
          <a:xfrm>
            <a:off x="1286189" y="1778558"/>
            <a:ext cx="10218423" cy="4783016"/>
          </a:xfrm>
        </p:spPr>
        <p:txBody>
          <a:bodyPr>
            <a:normAutofit lnSpcReduction="10000"/>
          </a:bodyPr>
          <a:lstStyle/>
          <a:p>
            <a:pPr algn="just">
              <a:lnSpc>
                <a:spcPct val="100000"/>
              </a:lnSpc>
              <a:buFont typeface="Wingdings" panose="05000000000000000000" pitchFamily="2" charset="2"/>
              <a:buChar char="§"/>
            </a:pPr>
            <a:r>
              <a:rPr lang="cs-CZ" sz="1600" dirty="0"/>
              <a:t>řidič se nachází ve stavu vylučujícím způsobilost ve smyslu § 274/1 TZ, pokud řídí motorové vozidlo po užití jiné návykové látky než alkoholu, jejíž koncentrace v krevním séru dosáhne nejméně níže uvedených hodnot:</a:t>
            </a:r>
          </a:p>
          <a:p>
            <a:pPr lvl="1" algn="just">
              <a:buFont typeface="Wingdings" panose="05000000000000000000" pitchFamily="2" charset="2"/>
              <a:buChar char="§"/>
            </a:pPr>
            <a:r>
              <a:rPr lang="cs-CZ" sz="1400" dirty="0"/>
              <a:t>10 </a:t>
            </a:r>
            <a:r>
              <a:rPr lang="cs-CZ" sz="1400" dirty="0" err="1"/>
              <a:t>ng</a:t>
            </a:r>
            <a:r>
              <a:rPr lang="cs-CZ" sz="1400" dirty="0"/>
              <a:t>/ml Delta-9-tetrahydrokanabinolu (9-THC),</a:t>
            </a:r>
          </a:p>
          <a:p>
            <a:pPr lvl="1" algn="just">
              <a:buFont typeface="Wingdings" panose="05000000000000000000" pitchFamily="2" charset="2"/>
              <a:buChar char="§"/>
            </a:pPr>
            <a:r>
              <a:rPr lang="cs-CZ" sz="1400" dirty="0"/>
              <a:t>150 </a:t>
            </a:r>
            <a:r>
              <a:rPr lang="cs-CZ" sz="1400" dirty="0" err="1"/>
              <a:t>ng</a:t>
            </a:r>
            <a:r>
              <a:rPr lang="cs-CZ" sz="1400" dirty="0"/>
              <a:t>/ml </a:t>
            </a:r>
            <a:r>
              <a:rPr lang="cs-CZ" sz="1400" dirty="0" err="1"/>
              <a:t>Methamfetaminu</a:t>
            </a:r>
            <a:r>
              <a:rPr lang="cs-CZ" sz="1400" dirty="0"/>
              <a:t>,</a:t>
            </a:r>
          </a:p>
          <a:p>
            <a:pPr lvl="1" algn="just">
              <a:buFont typeface="Wingdings" panose="05000000000000000000" pitchFamily="2" charset="2"/>
              <a:buChar char="§"/>
            </a:pPr>
            <a:r>
              <a:rPr lang="cs-CZ" sz="1400" dirty="0"/>
              <a:t>150 </a:t>
            </a:r>
            <a:r>
              <a:rPr lang="cs-CZ" sz="1400" dirty="0" err="1"/>
              <a:t>ng</a:t>
            </a:r>
            <a:r>
              <a:rPr lang="cs-CZ" sz="1400" dirty="0"/>
              <a:t>/ml Amfetaminu,</a:t>
            </a:r>
          </a:p>
          <a:p>
            <a:pPr lvl="1" algn="just">
              <a:buFont typeface="Wingdings" panose="05000000000000000000" pitchFamily="2" charset="2"/>
              <a:buChar char="§"/>
            </a:pPr>
            <a:r>
              <a:rPr lang="cs-CZ" sz="1400" dirty="0"/>
              <a:t>150 </a:t>
            </a:r>
            <a:r>
              <a:rPr lang="cs-CZ" sz="1400" dirty="0" err="1"/>
              <a:t>ng</a:t>
            </a:r>
            <a:r>
              <a:rPr lang="cs-CZ" sz="1400" dirty="0"/>
              <a:t>/ml 3,4-Methylendioxymethamfetaminu (MDMA),</a:t>
            </a:r>
          </a:p>
          <a:p>
            <a:pPr lvl="1" algn="just">
              <a:buFont typeface="Wingdings" panose="05000000000000000000" pitchFamily="2" charset="2"/>
              <a:buChar char="§"/>
            </a:pPr>
            <a:r>
              <a:rPr lang="cs-CZ" sz="1400" dirty="0"/>
              <a:t>150 </a:t>
            </a:r>
            <a:r>
              <a:rPr lang="cs-CZ" sz="1400" dirty="0" err="1"/>
              <a:t>ng</a:t>
            </a:r>
            <a:r>
              <a:rPr lang="cs-CZ" sz="1400" dirty="0"/>
              <a:t>/ml 3,4-Methylendioxyamfetaminu (MDA),</a:t>
            </a:r>
          </a:p>
          <a:p>
            <a:pPr lvl="1" algn="just">
              <a:buFont typeface="Wingdings" panose="05000000000000000000" pitchFamily="2" charset="2"/>
              <a:buChar char="§"/>
            </a:pPr>
            <a:r>
              <a:rPr lang="cs-CZ" sz="1400" dirty="0"/>
              <a:t>75 </a:t>
            </a:r>
            <a:r>
              <a:rPr lang="cs-CZ" sz="1400" dirty="0" err="1"/>
              <a:t>ng</a:t>
            </a:r>
            <a:r>
              <a:rPr lang="cs-CZ" sz="1400" dirty="0"/>
              <a:t>/ml Kokainu,</a:t>
            </a:r>
          </a:p>
          <a:p>
            <a:pPr lvl="1" algn="just">
              <a:buFont typeface="Wingdings" panose="05000000000000000000" pitchFamily="2" charset="2"/>
              <a:buChar char="§"/>
            </a:pPr>
            <a:r>
              <a:rPr lang="cs-CZ" sz="1400" dirty="0"/>
              <a:t>200 </a:t>
            </a:r>
            <a:r>
              <a:rPr lang="cs-CZ" sz="1400" dirty="0" err="1"/>
              <a:t>ng</a:t>
            </a:r>
            <a:r>
              <a:rPr lang="cs-CZ" sz="1400" dirty="0"/>
              <a:t>/ml Morfinu.</a:t>
            </a:r>
          </a:p>
          <a:p>
            <a:pPr algn="just">
              <a:lnSpc>
                <a:spcPct val="100000"/>
              </a:lnSpc>
              <a:buFont typeface="Wingdings" panose="05000000000000000000" pitchFamily="2" charset="2"/>
              <a:buChar char="§"/>
            </a:pPr>
            <a:r>
              <a:rPr lang="cs-CZ" sz="1600" dirty="0"/>
              <a:t>závěr o vině takového řidiče přečinem ohrožení pod vlivem návykové látky lze proto učinit již na podkladě zjištění o výši koncentrace příslušné návykové látky obsaženého ve znaleckém posudku nebo odborném vyjádření z oboru zdravotnictví, odvětví toxikologie </a:t>
            </a:r>
          </a:p>
          <a:p>
            <a:pPr algn="just">
              <a:lnSpc>
                <a:spcPct val="100000"/>
              </a:lnSpc>
              <a:buFont typeface="Wingdings" panose="05000000000000000000" pitchFamily="2" charset="2"/>
              <a:buChar char="§"/>
            </a:pPr>
            <a:r>
              <a:rPr lang="cs-CZ" sz="1600" dirty="0"/>
              <a:t>v tomto případě není třeba opatřit znalecký posudek z oboru zdravotnictví, odvětví psychiatrie, ke zjištění stupně ovlivnění řidiče návykovou látkou</a:t>
            </a:r>
          </a:p>
          <a:p>
            <a:endParaRPr lang="cs-CZ" dirty="0"/>
          </a:p>
        </p:txBody>
      </p:sp>
    </p:spTree>
    <p:extLst>
      <p:ext uri="{BB962C8B-B14F-4D97-AF65-F5344CB8AC3E}">
        <p14:creationId xmlns:p14="http://schemas.microsoft.com/office/powerpoint/2010/main" val="110228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1CF5-88DE-BB05-4B80-5096990F4DC6}"/>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1762BE29-4F74-33F1-A2D9-EBC27979148B}"/>
              </a:ext>
            </a:extLst>
          </p:cNvPr>
          <p:cNvSpPr>
            <a:spLocks noGrp="1"/>
          </p:cNvSpPr>
          <p:nvPr>
            <p:ph type="title"/>
          </p:nvPr>
        </p:nvSpPr>
        <p:spPr>
          <a:xfrm>
            <a:off x="1859396" y="724593"/>
            <a:ext cx="8911687" cy="1280890"/>
          </a:xfrm>
        </p:spPr>
        <p:txBody>
          <a:bodyPr/>
          <a:lstStyle/>
          <a:p>
            <a:r>
              <a:rPr lang="cs-CZ" dirty="0"/>
              <a:t>Záznam v rejstříku trestů</a:t>
            </a:r>
          </a:p>
        </p:txBody>
      </p:sp>
      <p:sp>
        <p:nvSpPr>
          <p:cNvPr id="2" name="Zástupný symbol pro obsah 1">
            <a:extLst>
              <a:ext uri="{FF2B5EF4-FFF2-40B4-BE49-F238E27FC236}">
                <a16:creationId xmlns:a16="http://schemas.microsoft.com/office/drawing/2014/main" id="{0A12B324-AD2E-14EF-AEAD-7EEC09846127}"/>
              </a:ext>
            </a:extLst>
          </p:cNvPr>
          <p:cNvSpPr>
            <a:spLocks noGrp="1"/>
          </p:cNvSpPr>
          <p:nvPr>
            <p:ph idx="1"/>
          </p:nvPr>
        </p:nvSpPr>
        <p:spPr>
          <a:xfrm>
            <a:off x="1075175" y="1607736"/>
            <a:ext cx="10429438" cy="4913644"/>
          </a:xfrm>
        </p:spPr>
        <p:txBody>
          <a:bodyPr>
            <a:normAutofit fontScale="92500" lnSpcReduction="20000"/>
          </a:bodyPr>
          <a:lstStyle/>
          <a:p>
            <a:pPr marL="114300" indent="0">
              <a:buNone/>
            </a:pPr>
            <a:r>
              <a:rPr lang="cs-CZ" sz="1900" b="1" dirty="0"/>
              <a:t>Mít záznam v rejstříku trestů může mít mnoho negativních důsledků pro život jednotlivce. </a:t>
            </a:r>
          </a:p>
          <a:p>
            <a:pPr lvl="0">
              <a:buFont typeface="Wingdings" panose="05000000000000000000" pitchFamily="2" charset="2"/>
              <a:buChar char="§"/>
            </a:pPr>
            <a:r>
              <a:rPr lang="cs-CZ" b="1" dirty="0"/>
              <a:t>Zaměstnání:</a:t>
            </a:r>
            <a:r>
              <a:rPr lang="cs-CZ" dirty="0"/>
              <a:t> Obtížné získání práce, zejména v oborech vyžadujících bezpečnostní prověrky, práci s dětmi nebo citlivými informacemi.</a:t>
            </a:r>
          </a:p>
          <a:p>
            <a:pPr lvl="0">
              <a:buFont typeface="Wingdings" panose="05000000000000000000" pitchFamily="2" charset="2"/>
              <a:buChar char="§"/>
            </a:pPr>
            <a:r>
              <a:rPr lang="cs-CZ" b="1" dirty="0"/>
              <a:t>Vzdělání:</a:t>
            </a:r>
            <a:r>
              <a:rPr lang="cs-CZ" dirty="0"/>
              <a:t> Problémy s přijetím na vysoké školy nebo do specifických studijních programů, které vyžadují ověření bezúhonnosti.</a:t>
            </a:r>
          </a:p>
          <a:p>
            <a:pPr lvl="0">
              <a:buFont typeface="Wingdings" panose="05000000000000000000" pitchFamily="2" charset="2"/>
              <a:buChar char="§"/>
            </a:pPr>
            <a:r>
              <a:rPr lang="cs-CZ" b="1" dirty="0"/>
              <a:t>Cestování:</a:t>
            </a:r>
            <a:r>
              <a:rPr lang="cs-CZ" dirty="0"/>
              <a:t> Omezení při získávání víz nebo vstupu do některých zemí.</a:t>
            </a:r>
          </a:p>
          <a:p>
            <a:pPr lvl="0">
              <a:buFont typeface="Wingdings" panose="05000000000000000000" pitchFamily="2" charset="2"/>
              <a:buChar char="§"/>
            </a:pPr>
            <a:r>
              <a:rPr lang="cs-CZ" b="1" dirty="0"/>
              <a:t>Finanční produkty:</a:t>
            </a:r>
            <a:r>
              <a:rPr lang="cs-CZ" dirty="0"/>
              <a:t> Složitější získání půjček, hypoték nebo pojistek, protože finanční instituce mohou považovat jednotlivce za rizikovějšího.</a:t>
            </a:r>
          </a:p>
          <a:p>
            <a:pPr lvl="0">
              <a:buFont typeface="Wingdings" panose="05000000000000000000" pitchFamily="2" charset="2"/>
              <a:buChar char="§"/>
            </a:pPr>
            <a:r>
              <a:rPr lang="cs-CZ" b="1" dirty="0"/>
              <a:t>Bydlení:</a:t>
            </a:r>
            <a:r>
              <a:rPr lang="cs-CZ" dirty="0"/>
              <a:t> Obtíže při pronájmu bydlení, protože majitelé nemovitostí mohou mít obavy pronajmout byt někomu s trestním záznamem.</a:t>
            </a:r>
          </a:p>
          <a:p>
            <a:pPr lvl="0">
              <a:buFont typeface="Wingdings" panose="05000000000000000000" pitchFamily="2" charset="2"/>
              <a:buChar char="§"/>
            </a:pPr>
            <a:r>
              <a:rPr lang="cs-CZ" b="1" dirty="0"/>
              <a:t>Soudní spory:</a:t>
            </a:r>
            <a:r>
              <a:rPr lang="cs-CZ" dirty="0"/>
              <a:t> Negativní dopad na výsledky soudních sporů, protože trestní záznam může být použit proti jednotlivci.</a:t>
            </a:r>
          </a:p>
          <a:p>
            <a:pPr lvl="0">
              <a:buFont typeface="Wingdings" panose="05000000000000000000" pitchFamily="2" charset="2"/>
              <a:buChar char="§"/>
            </a:pPr>
            <a:r>
              <a:rPr lang="cs-CZ" b="1" dirty="0"/>
              <a:t>Osobní vztahy:</a:t>
            </a:r>
            <a:r>
              <a:rPr lang="cs-CZ" dirty="0"/>
              <a:t> Potíže ve vztazích s přáteli a rodinou, kteří mohou mít obavy nebo předsudky vůči osobě s trestním záznamem.</a:t>
            </a:r>
          </a:p>
          <a:p>
            <a:pPr>
              <a:buFont typeface="Wingdings" panose="05000000000000000000" pitchFamily="2" charset="2"/>
              <a:buChar char="§"/>
            </a:pPr>
            <a:r>
              <a:rPr lang="cs-CZ" b="1" dirty="0"/>
              <a:t>Společenské postavení:</a:t>
            </a:r>
            <a:r>
              <a:rPr lang="cs-CZ" dirty="0"/>
              <a:t> Snížení společenského postavení a prestiže, protože společnost může stigmatizovat osoby s trestním záznamem</a:t>
            </a:r>
            <a:endParaRPr lang="cs-CZ" sz="1900" b="1" dirty="0"/>
          </a:p>
        </p:txBody>
      </p:sp>
    </p:spTree>
    <p:extLst>
      <p:ext uri="{BB962C8B-B14F-4D97-AF65-F5344CB8AC3E}">
        <p14:creationId xmlns:p14="http://schemas.microsoft.com/office/powerpoint/2010/main" val="37019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3C76D4-AE12-2DE5-2183-9B7C04D635B9}"/>
              </a:ext>
            </a:extLst>
          </p:cNvPr>
          <p:cNvSpPr>
            <a:spLocks noGrp="1"/>
          </p:cNvSpPr>
          <p:nvPr>
            <p:ph type="ctrTitle"/>
          </p:nvPr>
        </p:nvSpPr>
        <p:spPr>
          <a:xfrm>
            <a:off x="484188" y="1698308"/>
            <a:ext cx="11279187" cy="2606039"/>
          </a:xfrm>
        </p:spPr>
        <p:txBody>
          <a:bodyPr/>
          <a:lstStyle/>
          <a:p>
            <a:pPr algn="ctr"/>
            <a:r>
              <a:rPr lang="cs-CZ" b="1" dirty="0"/>
              <a:t>Co mohu dělat jako učitel, pokud mám podezření, že žák užívá návykové látky?</a:t>
            </a:r>
          </a:p>
        </p:txBody>
      </p:sp>
      <p:sp>
        <p:nvSpPr>
          <p:cNvPr id="3" name="Podnadpis 2">
            <a:extLst>
              <a:ext uri="{FF2B5EF4-FFF2-40B4-BE49-F238E27FC236}">
                <a16:creationId xmlns:a16="http://schemas.microsoft.com/office/drawing/2014/main" id="{C2B63A58-DFEA-851F-EBA3-C7B66E1480A8}"/>
              </a:ext>
            </a:extLst>
          </p:cNvPr>
          <p:cNvSpPr>
            <a:spLocks noGrp="1"/>
          </p:cNvSpPr>
          <p:nvPr>
            <p:ph type="subTitle" idx="1"/>
          </p:nvPr>
        </p:nvSpPr>
        <p:spPr>
          <a:xfrm>
            <a:off x="2589213" y="5303520"/>
            <a:ext cx="8915399" cy="600142"/>
          </a:xfrm>
        </p:spPr>
        <p:txBody>
          <a:bodyPr>
            <a:normAutofit/>
          </a:bodyPr>
          <a:lstStyle/>
          <a:p>
            <a:pPr algn="r"/>
            <a:endParaRPr lang="cs-CZ" dirty="0"/>
          </a:p>
        </p:txBody>
      </p:sp>
    </p:spTree>
    <p:extLst>
      <p:ext uri="{BB962C8B-B14F-4D97-AF65-F5344CB8AC3E}">
        <p14:creationId xmlns:p14="http://schemas.microsoft.com/office/powerpoint/2010/main" val="1552760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1FA6428-BFA8-2AD0-2A12-7303F965B6D3}"/>
              </a:ext>
            </a:extLst>
          </p:cNvPr>
          <p:cNvSpPr>
            <a:spLocks noGrp="1"/>
          </p:cNvSpPr>
          <p:nvPr>
            <p:ph type="title"/>
          </p:nvPr>
        </p:nvSpPr>
        <p:spPr>
          <a:xfrm>
            <a:off x="1513840" y="517430"/>
            <a:ext cx="8911687" cy="1280890"/>
          </a:xfrm>
        </p:spPr>
        <p:txBody>
          <a:bodyPr/>
          <a:lstStyle/>
          <a:p>
            <a:r>
              <a:rPr lang="cs-CZ" dirty="0"/>
              <a:t>Možné varovné signály, že dítě užívá návykové látky</a:t>
            </a:r>
          </a:p>
        </p:txBody>
      </p:sp>
      <p:sp>
        <p:nvSpPr>
          <p:cNvPr id="8" name="Zástupný obsah 7">
            <a:extLst>
              <a:ext uri="{FF2B5EF4-FFF2-40B4-BE49-F238E27FC236}">
                <a16:creationId xmlns:a16="http://schemas.microsoft.com/office/drawing/2014/main" id="{1DCABA97-2CD6-2799-1CF5-E82900CA87A8}"/>
              </a:ext>
            </a:extLst>
          </p:cNvPr>
          <p:cNvSpPr>
            <a:spLocks noGrp="1"/>
          </p:cNvSpPr>
          <p:nvPr>
            <p:ph idx="1"/>
          </p:nvPr>
        </p:nvSpPr>
        <p:spPr>
          <a:xfrm>
            <a:off x="1513840" y="1798320"/>
            <a:ext cx="10251440" cy="4663440"/>
          </a:xfrm>
        </p:spPr>
        <p:txBody>
          <a:bodyPr>
            <a:normAutofit/>
          </a:bodyPr>
          <a:lstStyle/>
          <a:p>
            <a:pPr algn="l" fontAlgn="base">
              <a:buFont typeface="Arial" panose="020B0604020202020204" pitchFamily="34" charset="0"/>
              <a:buChar char="•"/>
            </a:pPr>
            <a:r>
              <a:rPr lang="cs-CZ" sz="2000" b="0" i="0" dirty="0">
                <a:solidFill>
                  <a:schemeClr val="tx1"/>
                </a:solidFill>
                <a:effectLst/>
                <a:latin typeface="inherit"/>
              </a:rPr>
              <a:t>Nadměrná vyčerpanost a snadná unavitelnost, neobvyklá ospalost nebo naopak nespavost. </a:t>
            </a:r>
          </a:p>
          <a:p>
            <a:pPr algn="l" fontAlgn="base">
              <a:buFont typeface="Arial" panose="020B0604020202020204" pitchFamily="34" charset="0"/>
              <a:buChar char="•"/>
            </a:pPr>
            <a:r>
              <a:rPr lang="cs-CZ" sz="2000" b="0" i="0" dirty="0">
                <a:solidFill>
                  <a:schemeClr val="tx1"/>
                </a:solidFill>
                <a:effectLst/>
                <a:latin typeface="inherit"/>
              </a:rPr>
              <a:t>Neodůvodněné střídání nálad, neobvyklá podrážděnost nebo agresivita.</a:t>
            </a:r>
          </a:p>
          <a:p>
            <a:pPr algn="l" fontAlgn="base">
              <a:buFont typeface="Arial" panose="020B0604020202020204" pitchFamily="34" charset="0"/>
              <a:buChar char="•"/>
            </a:pPr>
            <a:r>
              <a:rPr lang="cs-CZ" sz="2000" b="0" i="0" dirty="0">
                <a:solidFill>
                  <a:schemeClr val="tx1"/>
                </a:solidFill>
                <a:effectLst/>
                <a:latin typeface="inherit"/>
              </a:rPr>
              <a:t>Ztráta chuti k jídlu a výraznější hubnutí.</a:t>
            </a:r>
          </a:p>
          <a:p>
            <a:pPr algn="l" fontAlgn="base">
              <a:buFont typeface="Arial" panose="020B0604020202020204" pitchFamily="34" charset="0"/>
              <a:buChar char="•"/>
            </a:pPr>
            <a:r>
              <a:rPr lang="cs-CZ" sz="2000" b="0" i="0" dirty="0">
                <a:solidFill>
                  <a:schemeClr val="tx1"/>
                </a:solidFill>
                <a:effectLst/>
                <a:latin typeface="inherit"/>
              </a:rPr>
              <a:t>Změna okruhu přátel a hodnot – zhoršený prospěch, ztráta zájmu o koníčky.</a:t>
            </a:r>
          </a:p>
          <a:p>
            <a:pPr algn="l" fontAlgn="base">
              <a:buFont typeface="Arial" panose="020B0604020202020204" pitchFamily="34" charset="0"/>
              <a:buChar char="•"/>
            </a:pPr>
            <a:r>
              <a:rPr lang="cs-CZ" sz="2000" b="0" i="0" dirty="0">
                <a:solidFill>
                  <a:schemeClr val="tx1"/>
                </a:solidFill>
                <a:effectLst/>
                <a:latin typeface="inherit"/>
              </a:rPr>
              <a:t>Změny v oblékání a úbytek péče o zevnějšek.</a:t>
            </a:r>
          </a:p>
          <a:p>
            <a:pPr algn="l" fontAlgn="base">
              <a:buFont typeface="Arial" panose="020B0604020202020204" pitchFamily="34" charset="0"/>
              <a:buChar char="•"/>
            </a:pPr>
            <a:r>
              <a:rPr lang="cs-CZ" sz="2000" b="0" i="0" dirty="0">
                <a:solidFill>
                  <a:schemeClr val="tx1"/>
                </a:solidFill>
                <a:effectLst/>
                <a:latin typeface="inherit"/>
              </a:rPr>
              <a:t>Časté lži a tajnůstkářství, změny názorů.</a:t>
            </a:r>
          </a:p>
          <a:p>
            <a:pPr algn="l" fontAlgn="base">
              <a:buFont typeface="Arial" panose="020B0604020202020204" pitchFamily="34" charset="0"/>
              <a:buChar char="•"/>
            </a:pPr>
            <a:r>
              <a:rPr lang="cs-CZ" sz="2000" dirty="0">
                <a:solidFill>
                  <a:schemeClr val="tx1"/>
                </a:solidFill>
                <a:latin typeface="inherit"/>
              </a:rPr>
              <a:t>Neobvyklá finanční spotřeba,</a:t>
            </a:r>
            <a:r>
              <a:rPr lang="cs-CZ" sz="2000" b="0" i="0" dirty="0">
                <a:solidFill>
                  <a:schemeClr val="tx1"/>
                </a:solidFill>
                <a:effectLst/>
                <a:latin typeface="inherit"/>
              </a:rPr>
              <a:t> ztráty peněz či věcí.</a:t>
            </a:r>
          </a:p>
          <a:p>
            <a:pPr algn="l" fontAlgn="base">
              <a:buFont typeface="Arial" panose="020B0604020202020204" pitchFamily="34" charset="0"/>
              <a:buChar char="•"/>
            </a:pPr>
            <a:r>
              <a:rPr lang="cs-CZ" sz="2000" b="0" i="0" dirty="0">
                <a:solidFill>
                  <a:schemeClr val="tx1"/>
                </a:solidFill>
                <a:effectLst/>
                <a:latin typeface="inherit"/>
              </a:rPr>
              <a:t>Kožní defekty – nápadně a dlouhodobě zhoršená pleť, problém s hojením drobných ran.</a:t>
            </a:r>
          </a:p>
          <a:p>
            <a:pPr algn="l" fontAlgn="base">
              <a:buFont typeface="Arial" panose="020B0604020202020204" pitchFamily="34" charset="0"/>
              <a:buChar char="•"/>
            </a:pPr>
            <a:r>
              <a:rPr lang="cs-CZ" sz="2000" b="0" i="0" dirty="0">
                <a:solidFill>
                  <a:schemeClr val="tx1"/>
                </a:solidFill>
                <a:effectLst/>
                <a:latin typeface="inherit"/>
              </a:rPr>
              <a:t>Nález pomůcek pro užívání – zapalovače, kuřácké potřeby, láhve apod., nebo samotné látky </a:t>
            </a:r>
            <a:endParaRPr lang="cs-CZ" dirty="0"/>
          </a:p>
        </p:txBody>
      </p:sp>
      <p:pic>
        <p:nvPicPr>
          <p:cNvPr id="14" name="Obrázek 13">
            <a:extLst>
              <a:ext uri="{FF2B5EF4-FFF2-40B4-BE49-F238E27FC236}">
                <a16:creationId xmlns:a16="http://schemas.microsoft.com/office/drawing/2014/main" id="{817D7586-3749-03DA-1E33-711C477E7DFF}"/>
              </a:ext>
            </a:extLst>
          </p:cNvPr>
          <p:cNvPicPr>
            <a:picLocks noChangeAspect="1"/>
          </p:cNvPicPr>
          <p:nvPr/>
        </p:nvPicPr>
        <p:blipFill>
          <a:blip r:embed="rId2"/>
          <a:stretch>
            <a:fillRect/>
          </a:stretch>
        </p:blipFill>
        <p:spPr>
          <a:xfrm>
            <a:off x="9692640" y="305229"/>
            <a:ext cx="1811972" cy="1811972"/>
          </a:xfrm>
          <a:prstGeom prst="rect">
            <a:avLst/>
          </a:prstGeom>
        </p:spPr>
      </p:pic>
    </p:spTree>
    <p:extLst>
      <p:ext uri="{BB962C8B-B14F-4D97-AF65-F5344CB8AC3E}">
        <p14:creationId xmlns:p14="http://schemas.microsoft.com/office/powerpoint/2010/main" val="14877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929284" y="356716"/>
            <a:ext cx="6692202" cy="1280890"/>
          </a:xfrm>
        </p:spPr>
        <p:txBody>
          <a:bodyPr/>
          <a:lstStyle/>
          <a:p>
            <a:pPr algn="ctr"/>
            <a:r>
              <a:rPr lang="cs-CZ" sz="2800" i="1" dirty="0"/>
              <a:t>důležité pojmy:</a:t>
            </a:r>
            <a:br>
              <a:rPr lang="cs-CZ" dirty="0"/>
            </a:br>
            <a:r>
              <a:rPr lang="cs-CZ" b="1" dirty="0"/>
              <a:t>Prekursory</a:t>
            </a:r>
          </a:p>
        </p:txBody>
      </p:sp>
      <p:sp>
        <p:nvSpPr>
          <p:cNvPr id="2" name="Zástupný symbol pro obsah 1"/>
          <p:cNvSpPr>
            <a:spLocks noGrp="1"/>
          </p:cNvSpPr>
          <p:nvPr>
            <p:ph idx="1"/>
          </p:nvPr>
        </p:nvSpPr>
        <p:spPr>
          <a:xfrm>
            <a:off x="1396721" y="1622808"/>
            <a:ext cx="10107891" cy="5235192"/>
          </a:xfrm>
        </p:spPr>
        <p:txBody>
          <a:bodyPr>
            <a:normAutofit lnSpcReduction="10000"/>
          </a:bodyPr>
          <a:lstStyle/>
          <a:p>
            <a:pPr>
              <a:buNone/>
            </a:pPr>
            <a:r>
              <a:rPr lang="cs-CZ" dirty="0"/>
              <a:t>	= látky použitelné k výrobě omamných nebo psychotropních látek uvedené v příslušných přímo použitelných předpisech Evropské unie, konkrétně aktuálně látky uvedené v kategorii 1 přílohy I nařízení Evropského parlamentu a Rady (ES) č. </a:t>
            </a:r>
            <a:r>
              <a:rPr lang="cs-CZ" dirty="0">
                <a:hlinkClick r:id="rId2"/>
              </a:rPr>
              <a:t>273/2004</a:t>
            </a:r>
            <a:r>
              <a:rPr lang="cs-CZ" dirty="0"/>
              <a:t> ze dne 11. února 2004 o </a:t>
            </a:r>
            <a:r>
              <a:rPr lang="cs-CZ" dirty="0" err="1"/>
              <a:t>prekursorech</a:t>
            </a:r>
            <a:r>
              <a:rPr lang="cs-CZ" dirty="0"/>
              <a:t> drog a v kategorii 1 přílohy nařízení Rady (ES) č. </a:t>
            </a:r>
            <a:r>
              <a:rPr lang="cs-CZ" dirty="0">
                <a:hlinkClick r:id="rId3"/>
              </a:rPr>
              <a:t>111/2005</a:t>
            </a:r>
            <a:r>
              <a:rPr lang="cs-CZ" dirty="0"/>
              <a:t> ze dne 22. prosince 2004 o pravidlech pro sledování obchodu s </a:t>
            </a:r>
            <a:r>
              <a:rPr lang="cs-CZ" dirty="0" err="1"/>
              <a:t>prekursory</a:t>
            </a:r>
            <a:r>
              <a:rPr lang="cs-CZ" dirty="0"/>
              <a:t> drog, a to včetně směsí, přírodních produktů a farmaceutických přípravků, které tyto látky obsahují</a:t>
            </a:r>
          </a:p>
          <a:p>
            <a:pPr>
              <a:buFont typeface="Wingdings" panose="05000000000000000000" pitchFamily="2" charset="2"/>
              <a:buChar char="§"/>
            </a:pPr>
            <a:r>
              <a:rPr lang="cs-CZ" dirty="0"/>
              <a:t>také přírodní produkty a směsi, které tyto látky obsahují, včetně farmaceutických a léčebných přípravků (léků) je obsahujících, z nichž lze snadno získat omamné a psychotropní látky</a:t>
            </a:r>
          </a:p>
          <a:p>
            <a:pPr>
              <a:buFont typeface="Wingdings" panose="05000000000000000000" pitchFamily="2" charset="2"/>
              <a:buChar char="§"/>
            </a:pPr>
            <a:r>
              <a:rPr lang="cs-CZ" dirty="0"/>
              <a:t>například v příloze I nařízení Evropského parlamentu a Rady (ES) č. </a:t>
            </a:r>
            <a:r>
              <a:rPr lang="cs-CZ" dirty="0">
                <a:hlinkClick r:id="rId2"/>
              </a:rPr>
              <a:t>273/2004</a:t>
            </a:r>
            <a:r>
              <a:rPr lang="cs-CZ" dirty="0"/>
              <a:t> je mezi prekursory zařazen mimo jiné pseudoefedrin používaný k výrobě metamfetaminu (pervitinu). </a:t>
            </a:r>
          </a:p>
          <a:p>
            <a:pPr>
              <a:buFont typeface="Wingdings" panose="05000000000000000000" pitchFamily="2" charset="2"/>
              <a:buChar char="§"/>
            </a:pPr>
            <a:r>
              <a:rPr lang="cs-CZ" dirty="0"/>
              <a:t>Na místě je však považovat za prekursor nejen tuto látku samu o sobě, ale i léčebné přípravky, které ji obsahují, a to za předpokladu, že ji z nich lze snadno získat. </a:t>
            </a:r>
          </a:p>
          <a:p>
            <a:pPr>
              <a:buFont typeface="Wingdings" panose="05000000000000000000" pitchFamily="2" charset="2"/>
              <a:buChar char="§"/>
            </a:pPr>
            <a:r>
              <a:rPr lang="cs-CZ" dirty="0"/>
              <a:t>Příkladem takového léčebného přípravku je </a:t>
            </a:r>
            <a:r>
              <a:rPr lang="cs-CZ" dirty="0" err="1"/>
              <a:t>Sudafed</a:t>
            </a:r>
            <a:r>
              <a:rPr lang="cs-CZ" dirty="0"/>
              <a:t> obsahující v sobě hned několik látek použitelných jako prekursor při výrobě pervitinu</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advTm="110174"/>
    </mc:Choice>
    <mc:Fallback xmlns="">
      <p:transition spd="slow" advTm="110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FC88D7-0B65-A000-4C46-001A8E20683C}"/>
              </a:ext>
            </a:extLst>
          </p:cNvPr>
          <p:cNvSpPr>
            <a:spLocks noGrp="1"/>
          </p:cNvSpPr>
          <p:nvPr>
            <p:ph type="title"/>
          </p:nvPr>
        </p:nvSpPr>
        <p:spPr/>
        <p:txBody>
          <a:bodyPr/>
          <a:lstStyle/>
          <a:p>
            <a:r>
              <a:rPr lang="cs-CZ" dirty="0"/>
              <a:t>Mám podezření a co dál…?</a:t>
            </a:r>
          </a:p>
        </p:txBody>
      </p:sp>
      <p:sp>
        <p:nvSpPr>
          <p:cNvPr id="3" name="Zástupný obsah 2">
            <a:extLst>
              <a:ext uri="{FF2B5EF4-FFF2-40B4-BE49-F238E27FC236}">
                <a16:creationId xmlns:a16="http://schemas.microsoft.com/office/drawing/2014/main" id="{42DC5C83-729D-A156-885F-D02DF2FAD77C}"/>
              </a:ext>
            </a:extLst>
          </p:cNvPr>
          <p:cNvSpPr>
            <a:spLocks noGrp="1"/>
          </p:cNvSpPr>
          <p:nvPr>
            <p:ph idx="1"/>
          </p:nvPr>
        </p:nvSpPr>
        <p:spPr>
          <a:xfrm>
            <a:off x="1152525" y="1442720"/>
            <a:ext cx="10352087" cy="4947920"/>
          </a:xfrm>
        </p:spPr>
        <p:txBody>
          <a:bodyPr>
            <a:normAutofit lnSpcReduction="10000"/>
          </a:bodyPr>
          <a:lstStyle/>
          <a:p>
            <a:r>
              <a:rPr lang="cs-CZ" sz="2000" b="1" dirty="0">
                <a:solidFill>
                  <a:srgbClr val="FF0000"/>
                </a:solidFill>
              </a:rPr>
              <a:t>Nepanikařit</a:t>
            </a:r>
            <a:r>
              <a:rPr lang="cs-CZ" sz="2000" dirty="0"/>
              <a:t>, zhodnotit své silné stránky a omezení</a:t>
            </a:r>
          </a:p>
          <a:p>
            <a:r>
              <a:rPr lang="cs-CZ" sz="2000" dirty="0"/>
              <a:t>Informovat se, poradit se s odborníkem,…</a:t>
            </a:r>
          </a:p>
          <a:p>
            <a:r>
              <a:rPr lang="cs-CZ" sz="2000" dirty="0"/>
              <a:t>Naplánovat rozhovor, koncentrovat se na vztah a empatii</a:t>
            </a:r>
          </a:p>
          <a:p>
            <a:pPr lvl="1"/>
            <a:r>
              <a:rPr lang="cs-CZ" sz="1800" dirty="0"/>
              <a:t>podávat pomocnou ruku, povzbudit k poradenství</a:t>
            </a:r>
          </a:p>
          <a:p>
            <a:pPr lvl="1"/>
            <a:r>
              <a:rPr lang="cs-CZ" sz="1800" dirty="0"/>
              <a:t>nevyjadřovat toleranci, ale respekt, poslouchat</a:t>
            </a:r>
          </a:p>
          <a:p>
            <a:pPr lvl="1"/>
            <a:r>
              <a:rPr lang="cs-CZ" sz="1800" dirty="0"/>
              <a:t>netrestat za názor, neodsuzovat</a:t>
            </a:r>
          </a:p>
          <a:p>
            <a:pPr lvl="1"/>
            <a:r>
              <a:rPr lang="cs-CZ" sz="1800" dirty="0"/>
              <a:t>nesnažit se přesvědčovat k okamžité změně, citově nevydírat</a:t>
            </a:r>
          </a:p>
          <a:p>
            <a:pPr lvl="1"/>
            <a:r>
              <a:rPr lang="cs-CZ" sz="1800" dirty="0"/>
              <a:t>být otevřeni – neslibovat to, co nemůžeme splnit</a:t>
            </a:r>
          </a:p>
          <a:p>
            <a:pPr lvl="1"/>
            <a:r>
              <a:rPr lang="cs-CZ" sz="1800" dirty="0"/>
              <a:t>případně informovat zákonné zástupce</a:t>
            </a:r>
          </a:p>
          <a:p>
            <a:pPr marL="0" indent="0">
              <a:buNone/>
            </a:pPr>
            <a:r>
              <a:rPr lang="cs-CZ" dirty="0"/>
              <a:t>V případě výskytu návykové látky ve škole</a:t>
            </a:r>
          </a:p>
          <a:p>
            <a:r>
              <a:rPr lang="cs-CZ" dirty="0"/>
              <a:t>Policie, zákonní zástupci, OSPOD</a:t>
            </a:r>
          </a:p>
          <a:p>
            <a:r>
              <a:rPr lang="cs-CZ" dirty="0"/>
              <a:t>vnitřní předpisy školy</a:t>
            </a:r>
          </a:p>
          <a:p>
            <a:pPr marL="457200" lvl="1" indent="0">
              <a:buNone/>
            </a:pPr>
            <a:endParaRPr lang="cs-CZ" sz="1800" dirty="0"/>
          </a:p>
          <a:p>
            <a:pPr marL="457200" lvl="1" indent="0">
              <a:buNone/>
            </a:pPr>
            <a:endParaRPr lang="cs-CZ" dirty="0"/>
          </a:p>
        </p:txBody>
      </p:sp>
    </p:spTree>
    <p:extLst>
      <p:ext uri="{BB962C8B-B14F-4D97-AF65-F5344CB8AC3E}">
        <p14:creationId xmlns:p14="http://schemas.microsoft.com/office/powerpoint/2010/main" val="223157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ABB4E-05F7-8BBB-A50F-1C3A0C6AFE74}"/>
              </a:ext>
            </a:extLst>
          </p:cNvPr>
          <p:cNvSpPr>
            <a:spLocks noGrp="1"/>
          </p:cNvSpPr>
          <p:nvPr>
            <p:ph type="title"/>
          </p:nvPr>
        </p:nvSpPr>
        <p:spPr>
          <a:xfrm>
            <a:off x="3371850" y="731155"/>
            <a:ext cx="8418512" cy="1280890"/>
          </a:xfrm>
        </p:spPr>
        <p:txBody>
          <a:bodyPr/>
          <a:lstStyle/>
          <a:p>
            <a:r>
              <a:rPr lang="cs-CZ" dirty="0"/>
              <a:t>Děkuji za pozornost</a:t>
            </a:r>
            <a:br>
              <a:rPr lang="cs-CZ" dirty="0"/>
            </a:br>
            <a:endParaRPr lang="cs-CZ" dirty="0"/>
          </a:p>
        </p:txBody>
      </p:sp>
      <p:pic>
        <p:nvPicPr>
          <p:cNvPr id="4" name="Obrázek 3">
            <a:extLst>
              <a:ext uri="{FF2B5EF4-FFF2-40B4-BE49-F238E27FC236}">
                <a16:creationId xmlns:a16="http://schemas.microsoft.com/office/drawing/2014/main" id="{84A7FE1C-954A-3776-6160-0E48D2B2F985}"/>
              </a:ext>
            </a:extLst>
          </p:cNvPr>
          <p:cNvPicPr>
            <a:picLocks noChangeAspect="1"/>
          </p:cNvPicPr>
          <p:nvPr/>
        </p:nvPicPr>
        <p:blipFill>
          <a:blip r:embed="rId2"/>
          <a:stretch>
            <a:fillRect/>
          </a:stretch>
        </p:blipFill>
        <p:spPr>
          <a:xfrm>
            <a:off x="1200150" y="1594757"/>
            <a:ext cx="9010650" cy="5148943"/>
          </a:xfrm>
          <a:prstGeom prst="rect">
            <a:avLst/>
          </a:prstGeom>
        </p:spPr>
      </p:pic>
    </p:spTree>
    <p:extLst>
      <p:ext uri="{BB962C8B-B14F-4D97-AF65-F5344CB8AC3E}">
        <p14:creationId xmlns:p14="http://schemas.microsoft.com/office/powerpoint/2010/main" val="296528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55DF-2F50-D8C7-B53B-09EF13674A13}"/>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77D3CA29-9DA2-5FE1-70CE-C8C3ED35687A}"/>
              </a:ext>
            </a:extLst>
          </p:cNvPr>
          <p:cNvSpPr>
            <a:spLocks noGrp="1"/>
          </p:cNvSpPr>
          <p:nvPr>
            <p:ph type="title"/>
          </p:nvPr>
        </p:nvSpPr>
        <p:spPr>
          <a:xfrm>
            <a:off x="1487158" y="91547"/>
            <a:ext cx="9746150" cy="1280890"/>
          </a:xfrm>
        </p:spPr>
        <p:txBody>
          <a:bodyPr>
            <a:normAutofit fontScale="90000"/>
          </a:bodyPr>
          <a:lstStyle/>
          <a:p>
            <a:r>
              <a:rPr lang="cs-CZ" dirty="0"/>
              <a:t>§ 283 – Nedovolená výroba a jiné nakládání s omamnými a psychotropními látkami a s jedy</a:t>
            </a:r>
            <a:br>
              <a:rPr lang="cs-CZ" b="1" dirty="0"/>
            </a:br>
            <a:endParaRPr lang="cs-CZ" dirty="0">
              <a:solidFill>
                <a:srgbClr val="FF0000"/>
              </a:solidFill>
            </a:endParaRPr>
          </a:p>
        </p:txBody>
      </p:sp>
      <p:sp>
        <p:nvSpPr>
          <p:cNvPr id="2" name="Zástupný symbol pro obsah 1">
            <a:extLst>
              <a:ext uri="{FF2B5EF4-FFF2-40B4-BE49-F238E27FC236}">
                <a16:creationId xmlns:a16="http://schemas.microsoft.com/office/drawing/2014/main" id="{269B3BCB-334F-221E-71FF-F155055FCD59}"/>
              </a:ext>
            </a:extLst>
          </p:cNvPr>
          <p:cNvSpPr>
            <a:spLocks noGrp="1"/>
          </p:cNvSpPr>
          <p:nvPr>
            <p:ph idx="1"/>
          </p:nvPr>
        </p:nvSpPr>
        <p:spPr>
          <a:xfrm>
            <a:off x="844062" y="1266092"/>
            <a:ext cx="10660550" cy="5265337"/>
          </a:xfrm>
        </p:spPr>
        <p:txBody>
          <a:bodyPr>
            <a:normAutofit fontScale="77500" lnSpcReduction="20000"/>
          </a:bodyPr>
          <a:lstStyle/>
          <a:p>
            <a:pPr>
              <a:buFont typeface="Wingdings" panose="05000000000000000000" pitchFamily="2" charset="2"/>
              <a:buChar char="v"/>
            </a:pPr>
            <a:r>
              <a:rPr lang="cs-CZ" i="1" dirty="0"/>
              <a:t>(1)</a:t>
            </a:r>
            <a:r>
              <a:rPr lang="cs-CZ" dirty="0"/>
              <a:t> Kdo neoprávněně vyrobí, doveze, vyveze, proveze, nabídne, zprostředkuje, prodá nebo jinak jinému opatří nebo pro jiného přechovává omamnou nebo psychotropní látku, přípravek obsahující omamnou nebo psychotropní látku, prekursor nebo jed, bude potrestán odnětím svobody na jeden rok až pět let nebo peněžitým trestem.</a:t>
            </a:r>
          </a:p>
          <a:p>
            <a:pPr>
              <a:buFont typeface="Wingdings" panose="05000000000000000000" pitchFamily="2" charset="2"/>
              <a:buChar char="v"/>
            </a:pPr>
            <a:r>
              <a:rPr lang="cs-CZ" i="1" dirty="0"/>
              <a:t>(2)</a:t>
            </a:r>
            <a:r>
              <a:rPr lang="cs-CZ" dirty="0"/>
              <a:t> Odnětím svobody na dvě léta až deset let nebo propadnutím majetku bude pachatel potrestán, spáchá-li čin uvedený v odstavci 1</a:t>
            </a:r>
          </a:p>
          <a:p>
            <a:pPr lvl="1">
              <a:buFont typeface="Wingdings" panose="05000000000000000000" pitchFamily="2" charset="2"/>
              <a:buChar char="v"/>
            </a:pPr>
            <a:r>
              <a:rPr lang="cs-CZ" i="1" dirty="0"/>
              <a:t>a)</a:t>
            </a:r>
            <a:r>
              <a:rPr lang="cs-CZ" dirty="0"/>
              <a:t> jako člen organizované skupiny,</a:t>
            </a:r>
          </a:p>
          <a:p>
            <a:pPr lvl="1">
              <a:buFont typeface="Wingdings" panose="05000000000000000000" pitchFamily="2" charset="2"/>
              <a:buChar char="v"/>
            </a:pPr>
            <a:r>
              <a:rPr lang="cs-CZ" i="1" dirty="0"/>
              <a:t>b)</a:t>
            </a:r>
            <a:r>
              <a:rPr lang="cs-CZ" dirty="0"/>
              <a:t> ač byl za takový čin v posledních třech letech odsouzen nebo potrestán,</a:t>
            </a:r>
          </a:p>
          <a:p>
            <a:pPr lvl="1">
              <a:buFont typeface="Wingdings" panose="05000000000000000000" pitchFamily="2" charset="2"/>
              <a:buChar char="v"/>
            </a:pPr>
            <a:r>
              <a:rPr lang="cs-CZ" i="1" dirty="0"/>
              <a:t>c)</a:t>
            </a:r>
            <a:r>
              <a:rPr lang="cs-CZ" dirty="0"/>
              <a:t> ve značném rozsahu, nebo</a:t>
            </a:r>
          </a:p>
          <a:p>
            <a:pPr lvl="1">
              <a:buFont typeface="Wingdings" panose="05000000000000000000" pitchFamily="2" charset="2"/>
              <a:buChar char="v"/>
            </a:pPr>
            <a:r>
              <a:rPr lang="cs-CZ" i="1" dirty="0"/>
              <a:t>d)</a:t>
            </a:r>
            <a:r>
              <a:rPr lang="cs-CZ" dirty="0"/>
              <a:t> ve větším rozsahu vůči dítěti nebo v množství větším než malém vůči dítěti mladšímu patnácti let.</a:t>
            </a:r>
          </a:p>
          <a:p>
            <a:pPr>
              <a:buFont typeface="Wingdings" panose="05000000000000000000" pitchFamily="2" charset="2"/>
              <a:buChar char="v"/>
            </a:pPr>
            <a:r>
              <a:rPr lang="cs-CZ" i="1" dirty="0"/>
              <a:t>(3)</a:t>
            </a:r>
            <a:r>
              <a:rPr lang="cs-CZ" dirty="0"/>
              <a:t> Odnětím svobody na osm až dvanáct let nebo propadnutím majetku bude pachatel potrestán,</a:t>
            </a:r>
          </a:p>
          <a:p>
            <a:pPr lvl="1">
              <a:buFont typeface="Wingdings" panose="05000000000000000000" pitchFamily="2" charset="2"/>
              <a:buChar char="v"/>
            </a:pPr>
            <a:r>
              <a:rPr lang="cs-CZ" i="1" dirty="0"/>
              <a:t>a)</a:t>
            </a:r>
            <a:r>
              <a:rPr lang="cs-CZ" dirty="0"/>
              <a:t> způsobí-li činem uvedeným v odstavci 1 těžkou újmu na zdraví,</a:t>
            </a:r>
          </a:p>
          <a:p>
            <a:pPr lvl="1">
              <a:buFont typeface="Wingdings" panose="05000000000000000000" pitchFamily="2" charset="2"/>
              <a:buChar char="v"/>
            </a:pPr>
            <a:r>
              <a:rPr lang="cs-CZ" i="1" dirty="0"/>
              <a:t>b)</a:t>
            </a:r>
            <a:r>
              <a:rPr lang="cs-CZ" dirty="0"/>
              <a:t> spáchá-li takový čin v úmyslu získat pro sebe nebo pro jiného značný prospěch,</a:t>
            </a:r>
          </a:p>
          <a:p>
            <a:pPr lvl="1">
              <a:buFont typeface="Wingdings" panose="05000000000000000000" pitchFamily="2" charset="2"/>
              <a:buChar char="v"/>
            </a:pPr>
            <a:r>
              <a:rPr lang="cs-CZ" i="1" dirty="0"/>
              <a:t>c)</a:t>
            </a:r>
            <a:r>
              <a:rPr lang="cs-CZ" dirty="0"/>
              <a:t> spáchá-li takový čin ve velkém rozsahu, nebo</a:t>
            </a:r>
          </a:p>
          <a:p>
            <a:pPr lvl="1">
              <a:buFont typeface="Wingdings" panose="05000000000000000000" pitchFamily="2" charset="2"/>
              <a:buChar char="v"/>
            </a:pPr>
            <a:r>
              <a:rPr lang="cs-CZ" i="1" dirty="0"/>
              <a:t>d)</a:t>
            </a:r>
            <a:r>
              <a:rPr lang="cs-CZ" dirty="0"/>
              <a:t> spáchá-li takový čin ve větším rozsahu vůči dítěti mladšímu patnácti let.</a:t>
            </a:r>
          </a:p>
          <a:p>
            <a:pPr>
              <a:buFont typeface="Wingdings" panose="05000000000000000000" pitchFamily="2" charset="2"/>
              <a:buChar char="v"/>
            </a:pPr>
            <a:r>
              <a:rPr lang="cs-CZ" i="1" dirty="0"/>
              <a:t>(4)</a:t>
            </a:r>
            <a:r>
              <a:rPr lang="cs-CZ" dirty="0"/>
              <a:t> Odnětím svobody na deset až osmnáct let nebo propadnutím majetku bude pachatel potrestán,</a:t>
            </a:r>
          </a:p>
          <a:p>
            <a:pPr lvl="1">
              <a:buFont typeface="Wingdings" panose="05000000000000000000" pitchFamily="2" charset="2"/>
              <a:buChar char="v"/>
            </a:pPr>
            <a:r>
              <a:rPr lang="cs-CZ" i="1" dirty="0"/>
              <a:t>a)</a:t>
            </a:r>
            <a:r>
              <a:rPr lang="cs-CZ" dirty="0"/>
              <a:t> způsobí-li činem uvedeným v odstavci 1 těžkou újmu na zdraví nejméně dvou osob nebo smrt,</a:t>
            </a:r>
          </a:p>
          <a:p>
            <a:pPr lvl="1">
              <a:buFont typeface="Wingdings" panose="05000000000000000000" pitchFamily="2" charset="2"/>
              <a:buChar char="v"/>
            </a:pPr>
            <a:r>
              <a:rPr lang="cs-CZ" i="1" dirty="0"/>
              <a:t>b)</a:t>
            </a:r>
            <a:r>
              <a:rPr lang="cs-CZ" dirty="0"/>
              <a:t> spáchá-li takový čin v úmyslu získat pro sebe nebo pro jiného prospěch velkého rozsahu, nebo</a:t>
            </a:r>
          </a:p>
          <a:p>
            <a:pPr lvl="1">
              <a:buFont typeface="Wingdings" panose="05000000000000000000" pitchFamily="2" charset="2"/>
              <a:buChar char="v"/>
            </a:pPr>
            <a:r>
              <a:rPr lang="cs-CZ" i="1" dirty="0"/>
              <a:t>c)</a:t>
            </a:r>
            <a:r>
              <a:rPr lang="cs-CZ" dirty="0"/>
              <a:t> spáchá-li takový čin ve spojení s organizovanou skupinou působící ve více státech.</a:t>
            </a:r>
          </a:p>
          <a:p>
            <a:pPr>
              <a:buFont typeface="Wingdings" panose="05000000000000000000" pitchFamily="2" charset="2"/>
              <a:buChar char="v"/>
            </a:pPr>
            <a:r>
              <a:rPr lang="cs-CZ" i="1" dirty="0"/>
              <a:t>(5)</a:t>
            </a:r>
            <a:r>
              <a:rPr lang="cs-CZ" dirty="0"/>
              <a:t> Příprava je trestná.</a:t>
            </a:r>
          </a:p>
          <a:p>
            <a:pPr>
              <a:lnSpc>
                <a:spcPct val="120000"/>
              </a:lnSpc>
            </a:pPr>
            <a:endParaRPr lang="cs-CZ" dirty="0"/>
          </a:p>
        </p:txBody>
      </p:sp>
    </p:spTree>
    <p:extLst>
      <p:ext uri="{BB962C8B-B14F-4D97-AF65-F5344CB8AC3E}">
        <p14:creationId xmlns:p14="http://schemas.microsoft.com/office/powerpoint/2010/main" val="237984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 283 – výroba a </a:t>
            </a:r>
            <a:r>
              <a:rPr lang="cs-CZ" dirty="0">
                <a:solidFill>
                  <a:srgbClr val="FF0000"/>
                </a:solidFill>
              </a:rPr>
              <a:t>jiné nakládání</a:t>
            </a:r>
          </a:p>
        </p:txBody>
      </p:sp>
      <p:sp>
        <p:nvSpPr>
          <p:cNvPr id="2" name="Zástupný symbol pro obsah 1"/>
          <p:cNvSpPr>
            <a:spLocks noGrp="1"/>
          </p:cNvSpPr>
          <p:nvPr>
            <p:ph idx="1"/>
          </p:nvPr>
        </p:nvSpPr>
        <p:spPr>
          <a:xfrm>
            <a:off x="1296237" y="1266092"/>
            <a:ext cx="10208375" cy="5436159"/>
          </a:xfrm>
        </p:spPr>
        <p:txBody>
          <a:bodyPr>
            <a:normAutofit fontScale="85000" lnSpcReduction="20000"/>
          </a:bodyPr>
          <a:lstStyle/>
          <a:p>
            <a:pPr marL="114300" indent="0">
              <a:lnSpc>
                <a:spcPct val="120000"/>
              </a:lnSpc>
              <a:buNone/>
            </a:pPr>
            <a:r>
              <a:rPr lang="cs-CZ" sz="1500" i="1" dirty="0"/>
              <a:t>Kdo neoprávněně vyrobí, doveze, vyveze, proveze, nabídne, zprostředkuje, prodá nebo jinak jinému opatří nebo pro jiného přechovává omamnou nebo psychotropní látku, přípravek obsahující omamnou nebo psychotropní látku, prekursor nebo jed, bude potrestán odnětím svobody na jeden rok až pět let nebo peněžitým trestem.</a:t>
            </a:r>
          </a:p>
          <a:p>
            <a:pPr marL="114300" indent="0">
              <a:lnSpc>
                <a:spcPct val="120000"/>
              </a:lnSpc>
              <a:buNone/>
            </a:pPr>
            <a:r>
              <a:rPr lang="cs-CZ" sz="1900" dirty="0"/>
              <a:t>je uvozující - a </a:t>
            </a:r>
            <a:r>
              <a:rPr lang="cs-CZ" sz="1900" dirty="0" err="1"/>
              <a:t>nejšířeji</a:t>
            </a:r>
            <a:r>
              <a:rPr lang="cs-CZ" sz="1900" dirty="0"/>
              <a:t> pojatou - skutkovou podstatou celé škály skutkových podstat tzv. drogových trestných činů</a:t>
            </a:r>
          </a:p>
          <a:p>
            <a:pPr>
              <a:lnSpc>
                <a:spcPct val="120000"/>
              </a:lnSpc>
              <a:buNone/>
            </a:pPr>
            <a:r>
              <a:rPr lang="cs-CZ" sz="1900" b="1" dirty="0"/>
              <a:t>Zahrnuje neoprávněnou</a:t>
            </a:r>
          </a:p>
          <a:p>
            <a:pPr>
              <a:lnSpc>
                <a:spcPct val="120000"/>
              </a:lnSpc>
              <a:buFont typeface="Wingdings" panose="05000000000000000000" pitchFamily="2" charset="2"/>
              <a:buChar char="§"/>
            </a:pPr>
            <a:r>
              <a:rPr lang="cs-CZ" sz="1900" b="1" dirty="0"/>
              <a:t>výrobu,</a:t>
            </a:r>
          </a:p>
          <a:p>
            <a:pPr>
              <a:lnSpc>
                <a:spcPct val="120000"/>
              </a:lnSpc>
              <a:buFont typeface="Wingdings" panose="05000000000000000000" pitchFamily="2" charset="2"/>
              <a:buChar char="§"/>
            </a:pPr>
            <a:r>
              <a:rPr lang="cs-CZ" sz="1900" b="1" dirty="0"/>
              <a:t>dovoz,</a:t>
            </a:r>
          </a:p>
          <a:p>
            <a:pPr>
              <a:lnSpc>
                <a:spcPct val="120000"/>
              </a:lnSpc>
              <a:buFont typeface="Wingdings" panose="05000000000000000000" pitchFamily="2" charset="2"/>
              <a:buChar char="§"/>
            </a:pPr>
            <a:r>
              <a:rPr lang="cs-CZ" sz="1900" b="1" dirty="0"/>
              <a:t>vývoz,</a:t>
            </a:r>
          </a:p>
          <a:p>
            <a:pPr>
              <a:lnSpc>
                <a:spcPct val="120000"/>
              </a:lnSpc>
              <a:buFont typeface="Wingdings" panose="05000000000000000000" pitchFamily="2" charset="2"/>
              <a:buChar char="§"/>
            </a:pPr>
            <a:r>
              <a:rPr lang="cs-CZ" sz="1900" b="1" dirty="0"/>
              <a:t>průvoz,</a:t>
            </a:r>
          </a:p>
          <a:p>
            <a:pPr>
              <a:lnSpc>
                <a:spcPct val="120000"/>
              </a:lnSpc>
              <a:buFont typeface="Wingdings" panose="05000000000000000000" pitchFamily="2" charset="2"/>
              <a:buChar char="§"/>
            </a:pPr>
            <a:r>
              <a:rPr lang="cs-CZ" sz="1900" b="1" dirty="0"/>
              <a:t>nabídnutí,</a:t>
            </a:r>
          </a:p>
          <a:p>
            <a:pPr>
              <a:lnSpc>
                <a:spcPct val="120000"/>
              </a:lnSpc>
              <a:buFont typeface="Wingdings" panose="05000000000000000000" pitchFamily="2" charset="2"/>
              <a:buChar char="§"/>
            </a:pPr>
            <a:r>
              <a:rPr lang="cs-CZ" sz="1900" b="1" dirty="0"/>
              <a:t>zprostředkování,</a:t>
            </a:r>
          </a:p>
          <a:p>
            <a:pPr>
              <a:lnSpc>
                <a:spcPct val="120000"/>
              </a:lnSpc>
              <a:buFont typeface="Wingdings" panose="05000000000000000000" pitchFamily="2" charset="2"/>
              <a:buChar char="§"/>
            </a:pPr>
            <a:r>
              <a:rPr lang="cs-CZ" sz="1900" b="1" dirty="0"/>
              <a:t>prodej,</a:t>
            </a:r>
          </a:p>
          <a:p>
            <a:pPr>
              <a:lnSpc>
                <a:spcPct val="120000"/>
              </a:lnSpc>
              <a:buFont typeface="Wingdings" panose="05000000000000000000" pitchFamily="2" charset="2"/>
              <a:buChar char="§"/>
            </a:pPr>
            <a:r>
              <a:rPr lang="cs-CZ" sz="1900" b="1" dirty="0"/>
              <a:t>jiné opatření jinému,</a:t>
            </a:r>
          </a:p>
          <a:p>
            <a:pPr>
              <a:lnSpc>
                <a:spcPct val="120000"/>
              </a:lnSpc>
              <a:buFont typeface="Wingdings" panose="05000000000000000000" pitchFamily="2" charset="2"/>
              <a:buChar char="§"/>
            </a:pPr>
            <a:r>
              <a:rPr lang="cs-CZ" sz="1900" b="1" dirty="0"/>
              <a:t>přechovávání pro jiného (omamné látky, psychotropní látky, přípravku obsahujícího omamnou nebo psychotropní látku, </a:t>
            </a:r>
            <a:r>
              <a:rPr lang="cs-CZ" sz="1900" b="1" dirty="0" err="1"/>
              <a:t>prekursoru</a:t>
            </a:r>
            <a:r>
              <a:rPr lang="cs-CZ" sz="1900" b="1" dirty="0"/>
              <a:t> nebo jedu).</a:t>
            </a:r>
          </a:p>
          <a:p>
            <a:pPr>
              <a:lnSpc>
                <a:spcPct val="120000"/>
              </a:lnSpc>
            </a:pP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08220" y="188640"/>
            <a:ext cx="8440916" cy="796950"/>
          </a:xfrm>
        </p:spPr>
        <p:txBody>
          <a:bodyPr/>
          <a:lstStyle/>
          <a:p>
            <a:r>
              <a:rPr lang="cs-CZ" dirty="0"/>
              <a:t>K § 283</a:t>
            </a:r>
          </a:p>
        </p:txBody>
      </p:sp>
      <p:sp>
        <p:nvSpPr>
          <p:cNvPr id="2" name="Zástupný symbol pro obsah 1"/>
          <p:cNvSpPr>
            <a:spLocks noGrp="1"/>
          </p:cNvSpPr>
          <p:nvPr>
            <p:ph idx="1"/>
          </p:nvPr>
        </p:nvSpPr>
        <p:spPr>
          <a:xfrm>
            <a:off x="904353" y="980728"/>
            <a:ext cx="10902460" cy="5544616"/>
          </a:xfrm>
        </p:spPr>
        <p:txBody>
          <a:bodyPr>
            <a:normAutofit fontScale="92500"/>
          </a:bodyPr>
          <a:lstStyle/>
          <a:p>
            <a:pPr>
              <a:lnSpc>
                <a:spcPct val="120000"/>
              </a:lnSpc>
              <a:buFont typeface="Wingdings" panose="05000000000000000000" pitchFamily="2" charset="2"/>
              <a:buChar char="§"/>
            </a:pPr>
            <a:r>
              <a:rPr lang="cs-CZ" dirty="0"/>
              <a:t>Uvedená jednání představují </a:t>
            </a:r>
            <a:r>
              <a:rPr lang="cs-CZ" dirty="0">
                <a:solidFill>
                  <a:srgbClr val="FF0000"/>
                </a:solidFill>
              </a:rPr>
              <a:t>alternativně</a:t>
            </a:r>
            <a:r>
              <a:rPr lang="cs-CZ" dirty="0"/>
              <a:t> stanovené způsoby naplnění skutkové podstaty tohoto trestného činu. </a:t>
            </a:r>
          </a:p>
          <a:p>
            <a:pPr>
              <a:lnSpc>
                <a:spcPct val="120000"/>
              </a:lnSpc>
              <a:buFont typeface="Wingdings" panose="05000000000000000000" pitchFamily="2" charset="2"/>
              <a:buChar char="§"/>
            </a:pPr>
            <a:r>
              <a:rPr lang="cs-CZ" dirty="0"/>
              <a:t>Do rámce neoprávněného nakládání s danými látkami přitom </a:t>
            </a:r>
            <a:r>
              <a:rPr lang="cs-CZ" dirty="0">
                <a:solidFill>
                  <a:srgbClr val="FF0000"/>
                </a:solidFill>
              </a:rPr>
              <a:t>nepatří</a:t>
            </a:r>
            <a:r>
              <a:rPr lang="cs-CZ" dirty="0"/>
              <a:t> samotné užívání těchto látek jejich uživateli, opatření si těchto látek a jejich přechovávání </a:t>
            </a:r>
            <a:r>
              <a:rPr lang="cs-CZ" dirty="0">
                <a:solidFill>
                  <a:srgbClr val="FF0000"/>
                </a:solidFill>
              </a:rPr>
              <a:t>pro vlastní potřebu</a:t>
            </a:r>
            <a:r>
              <a:rPr lang="cs-CZ" dirty="0"/>
              <a:t>. </a:t>
            </a:r>
          </a:p>
          <a:p>
            <a:pPr>
              <a:lnSpc>
                <a:spcPct val="120000"/>
              </a:lnSpc>
              <a:buFont typeface="Wingdings" panose="05000000000000000000" pitchFamily="2" charset="2"/>
              <a:buChar char="§"/>
            </a:pPr>
            <a:r>
              <a:rPr lang="cs-CZ" dirty="0"/>
              <a:t>Postižen za daný trestný čin sice může být i uživatel některé z uvedených látek, ale toliko </a:t>
            </a:r>
            <a:r>
              <a:rPr lang="cs-CZ" dirty="0">
                <a:solidFill>
                  <a:srgbClr val="FF0000"/>
                </a:solidFill>
              </a:rPr>
              <a:t>za neoprávněné nakládání s ní odlišné od jejího užití</a:t>
            </a:r>
            <a:r>
              <a:rPr lang="cs-CZ" dirty="0"/>
              <a:t>, jejího opatření pro sebe a jejího přechovávání pro vlastní potřebu (například za její přechovávání pro jiného, její výrobu nebo její dovoz).</a:t>
            </a:r>
          </a:p>
          <a:p>
            <a:pPr>
              <a:lnSpc>
                <a:spcPct val="120000"/>
              </a:lnSpc>
              <a:buFont typeface="Wingdings" panose="05000000000000000000" pitchFamily="2" charset="2"/>
              <a:buChar char="§"/>
            </a:pPr>
            <a:r>
              <a:rPr lang="cs-CZ" dirty="0"/>
              <a:t>K dokonání této skutkové podstaty není nezbytné, aby pachatel také dosáhl nějaký sledovaný cíl - například materiální prospěch z distribuce některé z uvedených látek. </a:t>
            </a:r>
          </a:p>
          <a:p>
            <a:pPr>
              <a:lnSpc>
                <a:spcPct val="120000"/>
              </a:lnSpc>
              <a:buFont typeface="Wingdings" panose="05000000000000000000" pitchFamily="2" charset="2"/>
              <a:buChar char="§"/>
            </a:pPr>
            <a:r>
              <a:rPr lang="cs-CZ" dirty="0"/>
              <a:t>Stejně tak nemusí neoprávněné nakládání s některou z těchto látek vést k způsobení nějakého škodlivého následku, zvláště pak takového následku na životě nebo zdraví toho, jenž je užije.</a:t>
            </a:r>
          </a:p>
          <a:p>
            <a:pPr>
              <a:lnSpc>
                <a:spcPct val="120000"/>
              </a:lnSpc>
              <a:buFont typeface="Wingdings" panose="05000000000000000000" pitchFamily="2" charset="2"/>
              <a:buChar char="§"/>
            </a:pPr>
            <a:r>
              <a:rPr lang="cs-CZ" dirty="0"/>
              <a:t>Trestný čin nedovolené výroby a jiného nakládání s omamnými a psychotropními látkami a s jedy je tedy dokonán již samotnou neoprávněnou výrobou, dovozem, vývozem, průvozem, nabízením, prodejem, zprostředkováním, opatřením jinému a přechováváním pro jiného některé z uvedených látek, </a:t>
            </a:r>
            <a:r>
              <a:rPr lang="cs-CZ" dirty="0">
                <a:solidFill>
                  <a:srgbClr val="FF0000"/>
                </a:solidFill>
              </a:rPr>
              <a:t>aniž by přitom byla pachatelem dodržena pravidla pro zacházení s ní.</a:t>
            </a:r>
          </a:p>
          <a:p>
            <a:pPr>
              <a:lnSpc>
                <a:spcPct val="120000"/>
              </a:lnSpc>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040266" y="624110"/>
            <a:ext cx="8911687" cy="1280890"/>
          </a:xfrm>
        </p:spPr>
        <p:txBody>
          <a:bodyPr/>
          <a:lstStyle/>
          <a:p>
            <a:r>
              <a:rPr lang="cs-CZ" dirty="0"/>
              <a:t>K §283</a:t>
            </a:r>
          </a:p>
        </p:txBody>
      </p:sp>
      <p:sp>
        <p:nvSpPr>
          <p:cNvPr id="2" name="Zástupný symbol pro obsah 1"/>
          <p:cNvSpPr>
            <a:spLocks noGrp="1"/>
          </p:cNvSpPr>
          <p:nvPr>
            <p:ph idx="1"/>
          </p:nvPr>
        </p:nvSpPr>
        <p:spPr>
          <a:xfrm>
            <a:off x="1316334" y="1477108"/>
            <a:ext cx="10188278" cy="4923692"/>
          </a:xfrm>
        </p:spPr>
        <p:txBody>
          <a:bodyPr>
            <a:normAutofit/>
          </a:bodyPr>
          <a:lstStyle/>
          <a:p>
            <a:pPr>
              <a:buFont typeface="Wingdings" panose="05000000000000000000" pitchFamily="2" charset="2"/>
              <a:buChar char="§"/>
            </a:pPr>
            <a:r>
              <a:rPr lang="cs-CZ" sz="2800" dirty="0"/>
              <a:t>Pokud jde o omamné a psychotropní látky, musí obsahovat účinnou složku způsobilou vyvolat příslušný omamný nebo psychotropní účinek. </a:t>
            </a:r>
          </a:p>
          <a:p>
            <a:pPr>
              <a:buFont typeface="Wingdings" panose="05000000000000000000" pitchFamily="2" charset="2"/>
              <a:buChar char="§"/>
            </a:pPr>
            <a:r>
              <a:rPr lang="cs-CZ" sz="2800" dirty="0"/>
              <a:t>Jedná-li se o směsi nebo roztoky, musí v nich být obsaženy dostatečně účinné omamné a psychotropní látky. </a:t>
            </a:r>
          </a:p>
          <a:p>
            <a:pPr>
              <a:buFont typeface="Wingdings" panose="05000000000000000000" pitchFamily="2" charset="2"/>
              <a:buChar char="§"/>
            </a:pPr>
            <a:r>
              <a:rPr lang="cs-CZ" sz="2800" dirty="0"/>
              <a:t>Jde-li o </a:t>
            </a:r>
            <a:r>
              <a:rPr lang="cs-CZ" sz="2800" dirty="0" err="1"/>
              <a:t>prekursory</a:t>
            </a:r>
            <a:r>
              <a:rPr lang="cs-CZ" sz="2800" dirty="0"/>
              <a:t>, musí být možné s jejich pomocí vyrobit některou z psychotropních nebo omamných látek. </a:t>
            </a:r>
          </a:p>
          <a:p>
            <a:pPr>
              <a:buFont typeface="Wingdings" panose="05000000000000000000" pitchFamily="2" charset="2"/>
              <a:buChar char="§"/>
            </a:pPr>
            <a:r>
              <a:rPr lang="cs-CZ" sz="2800" dirty="0"/>
              <a:t>Jejich množství - obecně vzato - přitom nehraje roli.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Výroba </a:t>
            </a:r>
          </a:p>
        </p:txBody>
      </p:sp>
      <p:sp>
        <p:nvSpPr>
          <p:cNvPr id="2" name="Zástupný symbol pro obsah 1"/>
          <p:cNvSpPr>
            <a:spLocks noGrp="1"/>
          </p:cNvSpPr>
          <p:nvPr>
            <p:ph idx="1"/>
          </p:nvPr>
        </p:nvSpPr>
        <p:spPr>
          <a:xfrm>
            <a:off x="1527349" y="1336431"/>
            <a:ext cx="9977263" cy="5124659"/>
          </a:xfrm>
        </p:spPr>
        <p:txBody>
          <a:bodyPr>
            <a:normAutofit lnSpcReduction="10000"/>
          </a:bodyPr>
          <a:lstStyle/>
          <a:p>
            <a:pPr>
              <a:buFont typeface="Wingdings" panose="05000000000000000000" pitchFamily="2" charset="2"/>
              <a:buChar char="§"/>
            </a:pPr>
            <a:r>
              <a:rPr lang="cs-CZ" sz="2800" dirty="0"/>
              <a:t>míní se jakýkoliv proces, jenž vede k získání takové látky, takového přípravku nebo takového jedu. Součástí takového procesu výroby je i čištění daných látek a přeměna jedné takové látky na jinou takovou látku, stejně jako kroky vedoucí k zvýšení její účinnosti. </a:t>
            </a:r>
          </a:p>
          <a:p>
            <a:pPr>
              <a:buFont typeface="Wingdings" panose="05000000000000000000" pitchFamily="2" charset="2"/>
              <a:buChar char="§"/>
            </a:pPr>
            <a:r>
              <a:rPr lang="cs-CZ" sz="2800" dirty="0"/>
              <a:t>Fakticky zpravidla jde o chemickou výrobu z určitých výchozích chemických látek, přírodních surovin nebo lékařských přípravků. Vyrobit takto lze i jednotlivou dávku takové látky. </a:t>
            </a:r>
          </a:p>
          <a:p>
            <a:pPr>
              <a:buFont typeface="Wingdings" panose="05000000000000000000" pitchFamily="2" charset="2"/>
              <a:buChar char="§"/>
            </a:pPr>
            <a:r>
              <a:rPr lang="cs-CZ" sz="2800" dirty="0"/>
              <a:t>Nemusí tedy jít o její výrobu způsobem blížícím se řemeslné nebo dokonce průmyslové výrobě.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ébla">
  <a:themeElements>
    <a:clrScheme name="Vlastní 1">
      <a:dk1>
        <a:srgbClr val="000000"/>
      </a:dk1>
      <a:lt1>
        <a:srgbClr val="FFFFFF"/>
      </a:lt1>
      <a:dk2>
        <a:srgbClr val="766F54"/>
      </a:dk2>
      <a:lt2>
        <a:srgbClr val="E3EACF"/>
      </a:lt2>
      <a:accent1>
        <a:srgbClr val="0070C0"/>
      </a:accent1>
      <a:accent2>
        <a:srgbClr val="00B0F0"/>
      </a:accent2>
      <a:accent3>
        <a:srgbClr val="002060"/>
      </a:accent3>
      <a:accent4>
        <a:srgbClr val="0ECC9F"/>
      </a:accent4>
      <a:accent5>
        <a:srgbClr val="17D5DF"/>
      </a:accent5>
      <a:accent6>
        <a:srgbClr val="CDD1CF"/>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6820</TotalTime>
  <Words>5052</Words>
  <Application>Microsoft Office PowerPoint</Application>
  <PresentationFormat>Širokoúhlá obrazovka</PresentationFormat>
  <Paragraphs>247</Paragraphs>
  <Slides>41</Slides>
  <Notes>2</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41</vt:i4>
      </vt:variant>
    </vt:vector>
  </HeadingPairs>
  <TitlesOfParts>
    <vt:vector size="50" baseType="lpstr">
      <vt:lpstr>Wingdings</vt:lpstr>
      <vt:lpstr>inherit</vt:lpstr>
      <vt:lpstr>Times New Roman</vt:lpstr>
      <vt:lpstr>Symbol</vt:lpstr>
      <vt:lpstr>Century Gothic</vt:lpstr>
      <vt:lpstr>Noto Sans Symbols</vt:lpstr>
      <vt:lpstr>Arial</vt:lpstr>
      <vt:lpstr>Calibri</vt:lpstr>
      <vt:lpstr>Stébla</vt:lpstr>
      <vt:lpstr>Tzv. Drogové trestné činy  Jak poznat, že žák bere drogy  </vt:lpstr>
      <vt:lpstr>Tzv. drogové trestné činy Zákon č. 40/2009 Sb. – Trestní zákoník (TZk)</vt:lpstr>
      <vt:lpstr>důležité pojmy: Omamné a psychotropní látky</vt:lpstr>
      <vt:lpstr>důležité pojmy: Prekursory</vt:lpstr>
      <vt:lpstr>§ 283 – Nedovolená výroba a jiné nakládání s omamnými a psychotropními látkami a s jedy </vt:lpstr>
      <vt:lpstr>§ 283 – výroba a jiné nakládání</vt:lpstr>
      <vt:lpstr>K § 283</vt:lpstr>
      <vt:lpstr>K §283</vt:lpstr>
      <vt:lpstr>Výroba </vt:lpstr>
      <vt:lpstr>Výroba ve vztahu k pěstování konopí</vt:lpstr>
      <vt:lpstr>Nabízení </vt:lpstr>
      <vt:lpstr>Zprostředkování </vt:lpstr>
      <vt:lpstr>Prodej </vt:lpstr>
      <vt:lpstr>Opatření </vt:lpstr>
      <vt:lpstr>Přechovávání </vt:lpstr>
      <vt:lpstr>§ 284 - Přechovávání Omamné a psychotroní látky a jedu</vt:lpstr>
      <vt:lpstr>Přechovávání Omamné a psychotroní látky a jedu § 284</vt:lpstr>
      <vt:lpstr>Množství větší než malé</vt:lpstr>
      <vt:lpstr>Množství větší než malé</vt:lpstr>
      <vt:lpstr>Je protizákonné mít u sebe malé množství drogy (např. 1g marihuany)? </vt:lpstr>
      <vt:lpstr>Recidiva jako přitěžující okolnost</vt:lpstr>
      <vt:lpstr>§ 285 - Nedovolené pěstování rostlin obsahujících omamnou nebo psychotropní látku</vt:lpstr>
      <vt:lpstr>§ 285 TZk Nedovolené pěstování rostlin obsahujících omamnou nebo psychotropní látku</vt:lpstr>
      <vt:lpstr>„privilegovanost“ samozásobitelů</vt:lpstr>
      <vt:lpstr>§ 285 odst. 2</vt:lpstr>
      <vt:lpstr>§ 286 - Výroba a držení předmětu k nedovolené výrobě omamné a psychotropní látky a jedu </vt:lpstr>
      <vt:lpstr>§ 286 Výroba a držení předmětu k nedovolené výrobě omamné a psychotropní látky a jedu </vt:lpstr>
      <vt:lpstr>§ 287 - šíření toxikomanie</vt:lpstr>
      <vt:lpstr>§ 287 šíření toxikomanie</vt:lpstr>
      <vt:lpstr>Objektivní stránka</vt:lpstr>
      <vt:lpstr>Svádění k zneužívání</vt:lpstr>
      <vt:lpstr>Podněcování </vt:lpstr>
      <vt:lpstr>Podporování </vt:lpstr>
      <vt:lpstr>Ohrožení pod vlivem návykové látky - § 274 TZ </vt:lpstr>
      <vt:lpstr>Stav vylučující způsobilost</vt:lpstr>
      <vt:lpstr>Stanovisko trestního kolegia NS Tpjn 300/2020</vt:lpstr>
      <vt:lpstr>Záznam v rejstříku trestů</vt:lpstr>
      <vt:lpstr>Co mohu dělat jako učitel, pokud mám podezření, že žák užívá návykové látky?</vt:lpstr>
      <vt:lpstr>Možné varovné signály, že dítě užívá návykové látky</vt:lpstr>
      <vt:lpstr>Mám podezření a co dál…?</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trendy v oblasti návykových látek  Jak se dětmi mluvit o drogách</dc:title>
  <dc:creator>novotna@podaneruce.cz</dc:creator>
  <cp:lastModifiedBy>skerle@podaneruce.cz.</cp:lastModifiedBy>
  <cp:revision>14</cp:revision>
  <dcterms:created xsi:type="dcterms:W3CDTF">2023-03-13T12:59:28Z</dcterms:created>
  <dcterms:modified xsi:type="dcterms:W3CDTF">2024-12-10T09:22:02Z</dcterms:modified>
</cp:coreProperties>
</file>