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7" r:id="rId20"/>
    <p:sldId id="278" r:id="rId21"/>
    <p:sldId id="279" r:id="rId22"/>
    <p:sldId id="280" r:id="rId23"/>
    <p:sldId id="281" r:id="rId24"/>
    <p:sldId id="302" r:id="rId25"/>
    <p:sldId id="305" r:id="rId26"/>
    <p:sldId id="303" r:id="rId27"/>
    <p:sldId id="306" r:id="rId28"/>
    <p:sldId id="307" r:id="rId29"/>
    <p:sldId id="308" r:id="rId3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50" roundtripDataSignature="AMtx7mhOkYjoL1uhD5HfYqVW4nU1kBOy2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50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5" name="Google Shape;14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2f2c892e510_0_6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0" name="Google Shape;200;g2f2c892e510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f4b7c148f7_0_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6" name="Google Shape;206;g2f4b7c148f7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6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3" name="Google Shape;213;p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9" name="Google Shape;21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f2c892e510_0_8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5" name="Google Shape;225;g2f2c892e510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2f52129204c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1" name="Google Shape;231;g2f52129204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2f52129204c_0_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7" name="Google Shape;237;g2f52129204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2f52129204c_0_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3" name="Google Shape;243;g2f52129204c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f52129204c_0_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9" name="Google Shape;249;g2f52129204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6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3" name="Google Shape;273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6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1" name="Google Shape;151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8" name="Google Shape;27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6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1" name="Google Shape;291;p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6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7" name="Google Shape;297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6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3" name="Google Shape;303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>
          <a:extLst>
            <a:ext uri="{FF2B5EF4-FFF2-40B4-BE49-F238E27FC236}">
              <a16:creationId xmlns:a16="http://schemas.microsoft.com/office/drawing/2014/main" id="{4ED1EDCE-19D6-7553-684F-C964D4A17C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67:notes">
            <a:extLst>
              <a:ext uri="{FF2B5EF4-FFF2-40B4-BE49-F238E27FC236}">
                <a16:creationId xmlns:a16="http://schemas.microsoft.com/office/drawing/2014/main" id="{949F3A91-A635-9E83-A430-24B006F93D1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3" name="Google Shape;303;p67:notes">
            <a:extLst>
              <a:ext uri="{FF2B5EF4-FFF2-40B4-BE49-F238E27FC236}">
                <a16:creationId xmlns:a16="http://schemas.microsoft.com/office/drawing/2014/main" id="{BF26C558-6CD4-8107-4E1B-C4AC0D76FCC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363497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>
          <a:extLst>
            <a:ext uri="{FF2B5EF4-FFF2-40B4-BE49-F238E27FC236}">
              <a16:creationId xmlns:a16="http://schemas.microsoft.com/office/drawing/2014/main" id="{7D3E346C-0E59-1D38-53C6-082666DFBE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67:notes">
            <a:extLst>
              <a:ext uri="{FF2B5EF4-FFF2-40B4-BE49-F238E27FC236}">
                <a16:creationId xmlns:a16="http://schemas.microsoft.com/office/drawing/2014/main" id="{112BB862-EB40-E95C-BE73-2A10066A6F7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3" name="Google Shape;303;p67:notes">
            <a:extLst>
              <a:ext uri="{FF2B5EF4-FFF2-40B4-BE49-F238E27FC236}">
                <a16:creationId xmlns:a16="http://schemas.microsoft.com/office/drawing/2014/main" id="{47F1088E-565D-942A-0BFF-732D2682B19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4964799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>
          <a:extLst>
            <a:ext uri="{FF2B5EF4-FFF2-40B4-BE49-F238E27FC236}">
              <a16:creationId xmlns:a16="http://schemas.microsoft.com/office/drawing/2014/main" id="{551EAB59-FDFC-029A-8134-D69ABFCB24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67:notes">
            <a:extLst>
              <a:ext uri="{FF2B5EF4-FFF2-40B4-BE49-F238E27FC236}">
                <a16:creationId xmlns:a16="http://schemas.microsoft.com/office/drawing/2014/main" id="{F31D2ED4-DB6C-C205-9DA7-9C123AEEEB3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3" name="Google Shape;303;p67:notes">
            <a:extLst>
              <a:ext uri="{FF2B5EF4-FFF2-40B4-BE49-F238E27FC236}">
                <a16:creationId xmlns:a16="http://schemas.microsoft.com/office/drawing/2014/main" id="{3F6B1813-3906-4050-AF0A-9D671593F7D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473732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>
          <a:extLst>
            <a:ext uri="{FF2B5EF4-FFF2-40B4-BE49-F238E27FC236}">
              <a16:creationId xmlns:a16="http://schemas.microsoft.com/office/drawing/2014/main" id="{1DBBDFF8-61E3-D5B7-D3F1-7D65B2D9C4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67:notes">
            <a:extLst>
              <a:ext uri="{FF2B5EF4-FFF2-40B4-BE49-F238E27FC236}">
                <a16:creationId xmlns:a16="http://schemas.microsoft.com/office/drawing/2014/main" id="{429619C5-40EF-97BF-6E96-8FD5ACB5FB1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3" name="Google Shape;303;p67:notes">
            <a:extLst>
              <a:ext uri="{FF2B5EF4-FFF2-40B4-BE49-F238E27FC236}">
                <a16:creationId xmlns:a16="http://schemas.microsoft.com/office/drawing/2014/main" id="{08A106D3-DAE7-6D02-8171-2E823DD9786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890224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>
          <a:extLst>
            <a:ext uri="{FF2B5EF4-FFF2-40B4-BE49-F238E27FC236}">
              <a16:creationId xmlns:a16="http://schemas.microsoft.com/office/drawing/2014/main" id="{27A412A5-1A84-D223-8A3C-0834F520A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67:notes">
            <a:extLst>
              <a:ext uri="{FF2B5EF4-FFF2-40B4-BE49-F238E27FC236}">
                <a16:creationId xmlns:a16="http://schemas.microsoft.com/office/drawing/2014/main" id="{0D704845-47DD-C476-DB2C-6C3F80DA29D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3" name="Google Shape;303;p67:notes">
            <a:extLst>
              <a:ext uri="{FF2B5EF4-FFF2-40B4-BE49-F238E27FC236}">
                <a16:creationId xmlns:a16="http://schemas.microsoft.com/office/drawing/2014/main" id="{F146F232-3CB2-461C-76A9-BEB37629D99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0915133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>
          <a:extLst>
            <a:ext uri="{FF2B5EF4-FFF2-40B4-BE49-F238E27FC236}">
              <a16:creationId xmlns:a16="http://schemas.microsoft.com/office/drawing/2014/main" id="{C6F63C9A-CD96-FA66-1FE9-63732F1888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67:notes">
            <a:extLst>
              <a:ext uri="{FF2B5EF4-FFF2-40B4-BE49-F238E27FC236}">
                <a16:creationId xmlns:a16="http://schemas.microsoft.com/office/drawing/2014/main" id="{FD580353-9FA0-7D68-42F6-2AEC1DA75CC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3" name="Google Shape;303;p67:notes">
            <a:extLst>
              <a:ext uri="{FF2B5EF4-FFF2-40B4-BE49-F238E27FC236}">
                <a16:creationId xmlns:a16="http://schemas.microsoft.com/office/drawing/2014/main" id="{7F78B49B-3943-A3F0-CCCC-53B03D3A28B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76317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f2c892e510_0_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8" name="Google Shape;158;g2f2c892e510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f2c892e510_0_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g2f2c892e51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f2c892e510_0_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0" name="Google Shape;170;g2f2c892e510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6" name="Google Shape;17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f682c041ff_0_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2" name="Google Shape;182;g2f682c041f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f682c041ff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8" name="Google Shape;188;g2f682c041f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f2c892e510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4" name="Google Shape;194;g2f2c892e51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5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29" name="Google Shape;29;p3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ázev a popisek">
  <p:cSld name="Název a popisek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4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44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4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4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4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ce s popiskem">
  <p:cSld name="Citace s popiskem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5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45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03" name="Google Shape;103;p45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4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4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4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07" name="Google Shape;107;p45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cs-CZ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45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cs-CZ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800" b="0" i="0" u="none" strike="noStrike" cap="non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menovka">
  <p:cSld name="Jmenovka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6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46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4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4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4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menovka s citací">
  <p:cSld name="Jmenovka s citací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7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47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8" name="Google Shape;118;p47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4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4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4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22" name="Google Shape;122;p47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cs-CZ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47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cs-CZ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avda nebo nepravda">
  <p:cSld name="Pravda nebo nepravda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8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48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7" name="Google Shape;127;p48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8" name="Google Shape;128;p4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4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4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49"/>
          <p:cNvSpPr txBox="1">
            <a:spLocks noGrp="1"/>
          </p:cNvSpPr>
          <p:nvPr>
            <p:ph type="body" idx="1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4" name="Google Shape;134;p4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4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4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50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50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40" name="Google Shape;140;p5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5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5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Úvodní snímek" type="title">
  <p:cSld name="TITLE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oogle Shape;33;p3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4" name="Google Shape;34;p36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5" name="Google Shape;35;p36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6" name="Google Shape;36;p36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7843"/>
              </a:schemeClr>
            </a:solidFill>
            <a:ln>
              <a:noFill/>
            </a:ln>
          </p:spPr>
        </p:sp>
        <p:sp>
          <p:nvSpPr>
            <p:cNvPr id="37" name="Google Shape;37;p36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8" name="Google Shape;38;p3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69803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36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7843"/>
              </a:srgbClr>
            </a:solidFill>
            <a:ln>
              <a:noFill/>
            </a:ln>
          </p:spPr>
        </p:sp>
        <p:sp>
          <p:nvSpPr>
            <p:cNvPr id="40" name="Google Shape;40;p36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7843"/>
              </a:srgbClr>
            </a:solidFill>
            <a:ln>
              <a:noFill/>
            </a:ln>
          </p:spPr>
        </p:sp>
        <p:sp>
          <p:nvSpPr>
            <p:cNvPr id="41" name="Google Shape;41;p36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2745"/>
              </a:schemeClr>
            </a:solidFill>
            <a:ln>
              <a:noFill/>
            </a:ln>
          </p:spPr>
        </p:sp>
        <p:sp>
          <p:nvSpPr>
            <p:cNvPr id="42" name="Google Shape;42;p3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36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274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" name="Google Shape;44;p36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6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3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7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7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3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8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8" name="Google Shape;58;p38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9" name="Google Shape;59;p3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9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39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6" name="Google Shape;66;p39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39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8" name="Google Shape;68;p3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3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4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4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4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4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2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2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83" name="Google Shape;83;p42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84" name="Google Shape;84;p4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4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4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3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3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0" name="Google Shape;90;p43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91" name="Google Shape;91;p4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4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4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4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4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34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3" name="Google Shape;13;p34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7843"/>
              </a:schemeClr>
            </a:solidFill>
            <a:ln>
              <a:noFill/>
            </a:ln>
          </p:spPr>
        </p:sp>
        <p:sp>
          <p:nvSpPr>
            <p:cNvPr id="14" name="Google Shape;14;p34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4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69803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4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7843"/>
              </a:srgbClr>
            </a:solidFill>
            <a:ln>
              <a:noFill/>
            </a:ln>
          </p:spPr>
        </p:sp>
        <p:sp>
          <p:nvSpPr>
            <p:cNvPr id="17" name="Google Shape;17;p34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7843"/>
              </a:srgbClr>
            </a:solidFill>
            <a:ln>
              <a:noFill/>
            </a:ln>
          </p:spPr>
        </p:sp>
        <p:sp>
          <p:nvSpPr>
            <p:cNvPr id="18" name="Google Shape;18;p34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2745"/>
              </a:schemeClr>
            </a:solidFill>
            <a:ln>
              <a:noFill/>
            </a:ln>
          </p:spPr>
        </p:sp>
        <p:sp>
          <p:nvSpPr>
            <p:cNvPr id="19" name="Google Shape;19;p34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4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274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34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3" name="Google Shape;23;p3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4" name="Google Shape;24;p3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5" name="Google Shape;25;p3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"/>
          <p:cNvSpPr txBox="1">
            <a:spLocks noGrp="1"/>
          </p:cNvSpPr>
          <p:nvPr>
            <p:ph type="title"/>
          </p:nvPr>
        </p:nvSpPr>
        <p:spPr>
          <a:xfrm>
            <a:off x="551650" y="1659024"/>
            <a:ext cx="8991300" cy="15364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50884"/>
              <a:buNone/>
            </a:pPr>
            <a:r>
              <a:rPr lang="cs-CZ" sz="5400" b="1" i="0" u="none" strike="noStrike" dirty="0">
                <a:latin typeface="Arial"/>
                <a:ea typeface="Arial"/>
                <a:cs typeface="Arial"/>
                <a:sym typeface="Arial"/>
              </a:rPr>
              <a:t>Návykové chování a závislost</a:t>
            </a:r>
            <a:br>
              <a:rPr lang="cs-CZ" sz="5400" b="1" i="0" u="none" strike="noStrike" dirty="0">
                <a:latin typeface="Arial"/>
                <a:ea typeface="Arial"/>
                <a:cs typeface="Arial"/>
                <a:sym typeface="Arial"/>
              </a:rPr>
            </a:br>
            <a:r>
              <a:rPr lang="cs-CZ" sz="5400" b="1" i="0" u="none" strike="noStrike" dirty="0">
                <a:latin typeface="Arial"/>
                <a:ea typeface="Arial"/>
                <a:cs typeface="Arial"/>
                <a:sym typeface="Arial"/>
              </a:rPr>
              <a:t>Část 1.</a:t>
            </a:r>
            <a:endParaRPr sz="23900" dirty="0"/>
          </a:p>
        </p:txBody>
      </p:sp>
      <p:sp>
        <p:nvSpPr>
          <p:cNvPr id="148" name="Google Shape;148;p1"/>
          <p:cNvSpPr txBox="1"/>
          <p:nvPr/>
        </p:nvSpPr>
        <p:spPr>
          <a:xfrm>
            <a:off x="551650" y="3195483"/>
            <a:ext cx="8991300" cy="11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75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35032"/>
              <a:buFont typeface="Trebuchet MS"/>
              <a:buNone/>
            </a:pPr>
            <a:r>
              <a:rPr lang="cs-CZ" sz="32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Bc. Lukáš Kudláček</a:t>
            </a:r>
            <a:endParaRPr sz="9600" b="0" i="0" u="none" strike="noStrike" cap="none" dirty="0">
              <a:solidFill>
                <a:schemeClr val="accen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2f2c892e510_0_63"/>
          <p:cNvSpPr txBox="1">
            <a:spLocks noGrp="1"/>
          </p:cNvSpPr>
          <p:nvPr>
            <p:ph type="title"/>
          </p:nvPr>
        </p:nvSpPr>
        <p:spPr>
          <a:xfrm>
            <a:off x="490520" y="609600"/>
            <a:ext cx="9125400" cy="8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99"/>
              <a:buFont typeface="Trebuchet MS"/>
              <a:buNone/>
            </a:pPr>
            <a:r>
              <a:rPr lang="cs-CZ" sz="3959"/>
              <a:t>Neurobiologický model</a:t>
            </a:r>
            <a:endParaRPr sz="3959"/>
          </a:p>
        </p:txBody>
      </p:sp>
      <p:sp>
        <p:nvSpPr>
          <p:cNvPr id="203" name="Google Shape;203;g2f2c892e510_0_63"/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800" cy="50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Vychází z dopaminové hypotézy - cokoli (látka, chování) způsobuje zvýšený výdej dopaminu ve ventrálním striatu má závislostní potenciál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Drogy způsobují silnější, účinnější a rychlejší odměnu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CNS nemá přirozené zpětnovazební mechanismy regulace (jako např. u jídla)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Jedná se o exaktně empiricky podložený model, který se také neustále vyvíjí.</a:t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2f4b7c148f7_0_24"/>
          <p:cNvSpPr txBox="1">
            <a:spLocks noGrp="1"/>
          </p:cNvSpPr>
          <p:nvPr>
            <p:ph type="title"/>
          </p:nvPr>
        </p:nvSpPr>
        <p:spPr>
          <a:xfrm>
            <a:off x="490520" y="609600"/>
            <a:ext cx="9125400" cy="8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99"/>
              <a:buFont typeface="Trebuchet MS"/>
              <a:buNone/>
            </a:pPr>
            <a:r>
              <a:rPr lang="cs-CZ" sz="3959"/>
              <a:t>Neurobiologický model</a:t>
            </a:r>
            <a:endParaRPr sz="3959"/>
          </a:p>
        </p:txBody>
      </p:sp>
      <p:sp>
        <p:nvSpPr>
          <p:cNvPr id="209" name="Google Shape;209;g2f4b7c148f7_0_24"/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800" cy="50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 sz="2400"/>
          </a:p>
          <a:p>
            <a:pPr marL="4572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94"/>
              <a:buNone/>
            </a:pPr>
            <a:endParaRPr sz="2400"/>
          </a:p>
        </p:txBody>
      </p:sp>
      <p:pic>
        <p:nvPicPr>
          <p:cNvPr id="210" name="Google Shape;210;g2f4b7c148f7_0_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5001" y="1273725"/>
            <a:ext cx="7445650" cy="5584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64"/>
          <p:cNvSpPr txBox="1">
            <a:spLocks noGrp="1"/>
          </p:cNvSpPr>
          <p:nvPr>
            <p:ph type="title"/>
          </p:nvPr>
        </p:nvSpPr>
        <p:spPr>
          <a:xfrm>
            <a:off x="490520" y="609600"/>
            <a:ext cx="9125428" cy="806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59"/>
              <a:buFont typeface="Trebuchet MS"/>
              <a:buNone/>
            </a:pPr>
            <a:r>
              <a:rPr lang="cs-CZ" sz="3959"/>
              <a:t>Neurobiologický model</a:t>
            </a:r>
            <a:endParaRPr sz="3959"/>
          </a:p>
        </p:txBody>
      </p:sp>
      <p:sp>
        <p:nvSpPr>
          <p:cNvPr id="216" name="Google Shape;216;p64"/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668" cy="5049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cs-CZ" sz="2400"/>
              <a:t>Závislost je pojímána jako chronické recidivující onemocnění mozku s následujícími specifiky:</a:t>
            </a:r>
            <a:endParaRPr sz="2400"/>
          </a:p>
          <a:p>
            <a:pPr marL="4572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 sz="2400"/>
          </a:p>
          <a:p>
            <a:pPr marL="457200" lvl="0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Char char="►"/>
            </a:pPr>
            <a:r>
              <a:rPr lang="cs-CZ" sz="2400"/>
              <a:t>užívání drog získává kompulzivní charakter</a:t>
            </a:r>
            <a:endParaRPr sz="2400"/>
          </a:p>
          <a:p>
            <a:pPr marL="457200" lvl="0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Char char="►"/>
            </a:pPr>
            <a:r>
              <a:rPr lang="cs-CZ" sz="2400"/>
              <a:t>závislý uživatel jednoznačně a silně preferuje užívání drog před přirozenými zdroji odměny (dopaminu)</a:t>
            </a:r>
            <a:endParaRPr/>
          </a:p>
          <a:p>
            <a:pPr marL="457200" lvl="0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Char char="►"/>
            </a:pPr>
            <a:r>
              <a:rPr lang="cs-CZ" sz="2400"/>
              <a:t>podněty spojené s užitím drogy nebo s možností drogu užít silně kontrolují chování</a:t>
            </a:r>
            <a:endParaRPr/>
          </a:p>
          <a:p>
            <a:pPr marL="457200" lvl="0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Char char="►"/>
            </a:pPr>
            <a:r>
              <a:rPr lang="cs-CZ" sz="2400"/>
              <a:t>existuje vysoká tendence k relapsu a toto riziko relapsu trvá i po letech abstinence od drog</a:t>
            </a:r>
            <a:endParaRPr sz="2400"/>
          </a:p>
          <a:p>
            <a:pPr marL="4572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94"/>
              <a:buNone/>
            </a:pPr>
            <a:endParaRPr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6"/>
          <p:cNvSpPr txBox="1">
            <a:spLocks noGrp="1"/>
          </p:cNvSpPr>
          <p:nvPr>
            <p:ph type="title"/>
          </p:nvPr>
        </p:nvSpPr>
        <p:spPr>
          <a:xfrm>
            <a:off x="490520" y="609600"/>
            <a:ext cx="9125428" cy="806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11111"/>
              <a:buFont typeface="Trebuchet MS"/>
              <a:buNone/>
            </a:pPr>
            <a:r>
              <a:rPr lang="cs-CZ" sz="3959"/>
              <a:t>Neurobiologický model – důsledky pro praxi</a:t>
            </a:r>
            <a:endParaRPr sz="3959"/>
          </a:p>
        </p:txBody>
      </p:sp>
      <p:sp>
        <p:nvSpPr>
          <p:cNvPr id="222" name="Google Shape;222;p16"/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668" cy="5049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70588"/>
              <a:buChar char="►"/>
            </a:pPr>
            <a:r>
              <a:rPr lang="cs-CZ" sz="2400"/>
              <a:t>Vznik závislosti i její stabilizace (terapie) jsou dlouhodobé procesy.</a:t>
            </a:r>
            <a:endParaRPr/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70588"/>
              <a:buChar char="►"/>
            </a:pPr>
            <a:r>
              <a:rPr lang="cs-CZ" sz="2400"/>
              <a:t>Ukončení užívání drog není zcela jednoduché.</a:t>
            </a:r>
            <a:endParaRPr/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70588"/>
              <a:buChar char="►"/>
            </a:pPr>
            <a:r>
              <a:rPr lang="cs-CZ" sz="2400"/>
              <a:t>Změny mozku jsou do určité úrovně vratné.</a:t>
            </a:r>
            <a:endParaRPr/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70588"/>
              <a:buChar char="►"/>
            </a:pPr>
            <a:r>
              <a:rPr lang="cs-CZ" sz="2400"/>
              <a:t>Závislost je silně recidivující onemocnění.</a:t>
            </a:r>
            <a:endParaRPr/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70588"/>
              <a:buChar char="►"/>
            </a:pPr>
            <a:r>
              <a:rPr lang="cs-CZ" sz="2400"/>
              <a:t>Kontext užívání drogy v paměti působí silné riziko relapsu.</a:t>
            </a:r>
            <a:endParaRPr/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70588"/>
              <a:buChar char="►"/>
            </a:pPr>
            <a:r>
              <a:rPr lang="cs-CZ" sz="2400"/>
              <a:t>Stres je silně spojen s rizikem relapsu.</a:t>
            </a:r>
            <a:endParaRPr sz="2400"/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70588"/>
              <a:buChar char="►"/>
            </a:pPr>
            <a:r>
              <a:rPr lang="cs-CZ" sz="2400"/>
              <a:t>Závislý mozek nezvládá odložení zisku odměny.</a:t>
            </a:r>
            <a:endParaRPr/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70588"/>
              <a:buChar char="►"/>
            </a:pPr>
            <a:r>
              <a:rPr lang="cs-CZ" sz="2400"/>
              <a:t>Přirozené zdroje odměny jsou v závislém mozku oslabeny.</a:t>
            </a:r>
            <a:endParaRPr/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70588"/>
              <a:buChar char="►"/>
            </a:pPr>
            <a:r>
              <a:rPr lang="cs-CZ" sz="2400"/>
              <a:t>Závislý mozek vykazuje vysokou tendenci rozvoje závislosti na jakékoli droze.</a:t>
            </a:r>
            <a:endParaRPr/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70588"/>
              <a:buChar char="►"/>
            </a:pPr>
            <a:r>
              <a:rPr lang="cs-CZ" sz="2400"/>
              <a:t>Na udržování užívání drog se podílí pozitivní i negativní posilování.</a:t>
            </a:r>
            <a:endParaRPr/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70588"/>
              <a:buChar char="►"/>
            </a:pPr>
            <a:r>
              <a:rPr lang="cs-CZ" sz="2400"/>
              <a:t>Návykový potenciál mají obecně všechny zdroje nepřiměřeně velké odměny.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70588"/>
              <a:buNone/>
            </a:pPr>
            <a:endParaRPr sz="2400"/>
          </a:p>
          <a:p>
            <a:pPr marL="4572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70588"/>
              <a:buNone/>
            </a:pPr>
            <a:endParaRPr sz="2400"/>
          </a:p>
          <a:p>
            <a:pPr marL="4572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70588"/>
              <a:buNone/>
            </a:pPr>
            <a:endParaRPr sz="2400"/>
          </a:p>
          <a:p>
            <a:pPr marL="4572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70588"/>
              <a:buNone/>
            </a:pPr>
            <a:endParaRPr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2f2c892e510_0_88"/>
          <p:cNvSpPr txBox="1">
            <a:spLocks noGrp="1"/>
          </p:cNvSpPr>
          <p:nvPr>
            <p:ph type="title"/>
          </p:nvPr>
        </p:nvSpPr>
        <p:spPr>
          <a:xfrm>
            <a:off x="490520" y="609600"/>
            <a:ext cx="9125400" cy="8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59"/>
              <a:buFont typeface="Trebuchet MS"/>
              <a:buNone/>
            </a:pPr>
            <a:r>
              <a:rPr lang="cs-CZ" sz="3959"/>
              <a:t>Bio-psycho-sociálně-spirituální model</a:t>
            </a:r>
            <a:endParaRPr sz="3959"/>
          </a:p>
        </p:txBody>
      </p:sp>
      <p:sp>
        <p:nvSpPr>
          <p:cNvPr id="228" name="Google Shape;228;g2f2c892e510_0_88"/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800" cy="50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BPSS model je jádrem přístupu k závislostem dle WHO. Stojí na něm také standardy odborné způsobilosti adiktologických služeb v ČR.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Závislost je pojímána jako komplexní multifaktoriální fenomén. Závislost vzniká a je udržována skloubením více těchto faktorů.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Může se jednat o širokou paletu faktorů nebo jen několik málo, které mají ale zásadní význam.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Jednotlivé faktory je nutné zkoumat a pracovat s nimi v celém adiktologickém kontinuu (od primární prevence až po následnou péči).</a:t>
            </a:r>
            <a:endParaRPr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2f52129204c_0_0"/>
          <p:cNvSpPr txBox="1">
            <a:spLocks noGrp="1"/>
          </p:cNvSpPr>
          <p:nvPr>
            <p:ph type="title"/>
          </p:nvPr>
        </p:nvSpPr>
        <p:spPr>
          <a:xfrm>
            <a:off x="490520" y="609600"/>
            <a:ext cx="9125400" cy="8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59"/>
              <a:buFont typeface="Trebuchet MS"/>
              <a:buNone/>
            </a:pPr>
            <a:r>
              <a:rPr lang="cs-CZ" sz="3959"/>
              <a:t>Biologické faktory</a:t>
            </a:r>
            <a:endParaRPr sz="3959"/>
          </a:p>
        </p:txBody>
      </p:sp>
      <p:sp>
        <p:nvSpPr>
          <p:cNvPr id="234" name="Google Shape;234;g2f52129204c_0_0"/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800" cy="50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Genetické faktory, např. zvýšená tolerance k alkoholu.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Prenatální vývoj - užívání látek či nadměrný stres v těhotenství, vývojové obtíže.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Chronické bolesti, poúrazové stavy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Organické příčiny</a:t>
            </a:r>
            <a:endParaRPr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2f52129204c_0_5"/>
          <p:cNvSpPr txBox="1">
            <a:spLocks noGrp="1"/>
          </p:cNvSpPr>
          <p:nvPr>
            <p:ph type="title"/>
          </p:nvPr>
        </p:nvSpPr>
        <p:spPr>
          <a:xfrm>
            <a:off x="490520" y="609600"/>
            <a:ext cx="9125400" cy="8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59"/>
              <a:buFont typeface="Trebuchet MS"/>
              <a:buNone/>
            </a:pPr>
            <a:r>
              <a:rPr lang="cs-CZ" sz="3959"/>
              <a:t>Psychologické faktory</a:t>
            </a:r>
            <a:endParaRPr sz="3959"/>
          </a:p>
        </p:txBody>
      </p:sp>
      <p:sp>
        <p:nvSpPr>
          <p:cNvPr id="240" name="Google Shape;240;g2f52129204c_0_5"/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800" cy="50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Nerozpoznané a neléčené onemocnění jako ADHD, úzkosti, deprese, PTSD, psychotické poruchy a poruchy osobnosti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Sebevědomí a sebepojetí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Trauma, zneužívání a zanedbaná péče v dětsví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Vývoj a diferenciace potřeb</a:t>
            </a:r>
            <a:endParaRPr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2f52129204c_0_10"/>
          <p:cNvSpPr txBox="1">
            <a:spLocks noGrp="1"/>
          </p:cNvSpPr>
          <p:nvPr>
            <p:ph type="title"/>
          </p:nvPr>
        </p:nvSpPr>
        <p:spPr>
          <a:xfrm>
            <a:off x="490520" y="609600"/>
            <a:ext cx="9125400" cy="8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59"/>
              <a:buFont typeface="Trebuchet MS"/>
              <a:buNone/>
            </a:pPr>
            <a:r>
              <a:rPr lang="cs-CZ" sz="3959"/>
              <a:t>Sociální faktory</a:t>
            </a:r>
            <a:endParaRPr sz="3959"/>
          </a:p>
        </p:txBody>
      </p:sp>
      <p:sp>
        <p:nvSpPr>
          <p:cNvPr id="246" name="Google Shape;246;g2f52129204c_0_10"/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800" cy="50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Toxické vztahy s lidmi v okolí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Kvalita konkrétních rodinných vztahů, případná absence rodiny či rodinných příslušníků 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Sociální a ekonomická úroveň jedince/rodiny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Problémovost přechodu z adolescence do dospělosti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Rasismus, xenofobie, homofobní chování od společnosti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Kulturní prostředí, ve které žijeme či náboženství 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Vrstevníci, kolegové, naše sociální bubliny, komunity lidí</a:t>
            </a:r>
            <a:endParaRPr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f52129204c_0_15"/>
          <p:cNvSpPr txBox="1">
            <a:spLocks noGrp="1"/>
          </p:cNvSpPr>
          <p:nvPr>
            <p:ph type="title"/>
          </p:nvPr>
        </p:nvSpPr>
        <p:spPr>
          <a:xfrm>
            <a:off x="490520" y="609600"/>
            <a:ext cx="9125400" cy="8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59"/>
              <a:buFont typeface="Trebuchet MS"/>
              <a:buNone/>
            </a:pPr>
            <a:r>
              <a:rPr lang="cs-CZ" sz="3959"/>
              <a:t>Spirituální faktory</a:t>
            </a:r>
            <a:endParaRPr sz="3959"/>
          </a:p>
        </p:txBody>
      </p:sp>
      <p:sp>
        <p:nvSpPr>
          <p:cNvPr id="252" name="Google Shape;252;g2f52129204c_0_15"/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800" cy="50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Pocity existenciálního prázdna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Absence smyslu života duchovních hodnot či autority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Pocity, že danému jedinci chybí kus sebe a hledá způsoby jak docílit celistvosti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Potřeba spirituálního naplnění</a:t>
            </a: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potřeba orientace a kontroly (Klaus Grawe)?</a:t>
            </a:r>
            <a:endParaRPr sz="2400"/>
          </a:p>
          <a:p>
            <a:pPr marL="4572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65"/>
          <p:cNvSpPr txBox="1">
            <a:spLocks noGrp="1"/>
          </p:cNvSpPr>
          <p:nvPr>
            <p:ph type="title"/>
          </p:nvPr>
        </p:nvSpPr>
        <p:spPr>
          <a:xfrm>
            <a:off x="-1" y="2276559"/>
            <a:ext cx="10244517" cy="2619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59"/>
              <a:buNone/>
            </a:pPr>
            <a:r>
              <a:rPr lang="cs-CZ" sz="4000" b="1"/>
              <a:t>F10-F19 - Poruchy duševní a poruchy chování způsobené užíváním psychoaktivních látek </a:t>
            </a:r>
            <a:br>
              <a:rPr lang="cs-CZ" sz="4000" b="1"/>
            </a:br>
            <a:endParaRPr sz="3959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6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806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59"/>
              <a:buFont typeface="Trebuchet MS"/>
              <a:buNone/>
            </a:pPr>
            <a:r>
              <a:rPr lang="cs-CZ" sz="3959"/>
              <a:t>Pojetí závislosti *</a:t>
            </a:r>
            <a:endParaRPr sz="3959">
              <a:solidFill>
                <a:srgbClr val="FF0000"/>
              </a:solidFill>
            </a:endParaRPr>
          </a:p>
        </p:txBody>
      </p:sp>
      <p:sp>
        <p:nvSpPr>
          <p:cNvPr id="154" name="Google Shape;154;p62"/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800" cy="50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 dirty="0"/>
              <a:t>Morální pojetí</a:t>
            </a:r>
            <a:endParaRPr sz="2400" dirty="0"/>
          </a:p>
          <a:p>
            <a:pPr marL="4572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 sz="2400" dirty="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 dirty="0"/>
              <a:t>Psychodynamické pojetí</a:t>
            </a:r>
            <a:endParaRPr sz="2400" dirty="0"/>
          </a:p>
          <a:p>
            <a:pPr marL="4572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 sz="2400" dirty="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 dirty="0"/>
              <a:t>Závislosti jako naučené chování</a:t>
            </a:r>
            <a:endParaRPr sz="2400" dirty="0"/>
          </a:p>
          <a:p>
            <a:pPr marL="4572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 sz="2400" dirty="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 dirty="0"/>
              <a:t>Medicinské pojetí</a:t>
            </a:r>
            <a:br>
              <a:rPr lang="cs-CZ" sz="2400" dirty="0"/>
            </a:br>
            <a:r>
              <a:rPr lang="cs-CZ" sz="2400" dirty="0"/>
              <a:t>- Neurobiologický model</a:t>
            </a:r>
            <a:br>
              <a:rPr lang="cs-CZ" sz="2400" dirty="0"/>
            </a:br>
            <a:r>
              <a:rPr lang="cs-CZ" sz="2400" dirty="0"/>
              <a:t>- Bio-psycho-sociálně-spirituální (BPSS) model </a:t>
            </a:r>
            <a:endParaRPr sz="2400" dirty="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endParaRPr sz="2400" dirty="0"/>
          </a:p>
        </p:txBody>
      </p:sp>
      <p:sp>
        <p:nvSpPr>
          <p:cNvPr id="155" name="Google Shape;155;p62"/>
          <p:cNvSpPr txBox="1"/>
          <p:nvPr/>
        </p:nvSpPr>
        <p:spPr>
          <a:xfrm>
            <a:off x="10085300" y="6118500"/>
            <a:ext cx="2028300" cy="73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cs-CZ" sz="1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* Modely nejsou řazeny    chronologicky</a:t>
            </a:r>
            <a:endParaRPr sz="14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6"/>
          <p:cNvSpPr txBox="1">
            <a:spLocks noGrp="1"/>
          </p:cNvSpPr>
          <p:nvPr>
            <p:ph type="title"/>
          </p:nvPr>
        </p:nvSpPr>
        <p:spPr>
          <a:xfrm>
            <a:off x="-1" y="2276559"/>
            <a:ext cx="10244517" cy="2098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59"/>
              <a:buNone/>
            </a:pPr>
            <a:r>
              <a:rPr lang="cs-CZ" sz="9600" b="1"/>
              <a:t>F10.2</a:t>
            </a:r>
            <a:endParaRPr sz="12500"/>
          </a:p>
        </p:txBody>
      </p:sp>
      <p:sp>
        <p:nvSpPr>
          <p:cNvPr id="281" name="Google Shape;281;p6"/>
          <p:cNvSpPr/>
          <p:nvPr/>
        </p:nvSpPr>
        <p:spPr>
          <a:xfrm>
            <a:off x="757082" y="550606"/>
            <a:ext cx="3519949" cy="678426"/>
          </a:xfrm>
          <a:prstGeom prst="rect">
            <a:avLst/>
          </a:prstGeom>
          <a:gradFill>
            <a:gsLst>
              <a:gs pos="0">
                <a:srgbClr val="D4FF93"/>
              </a:gs>
              <a:gs pos="35000">
                <a:srgbClr val="DFFFB5"/>
              </a:gs>
              <a:gs pos="100000">
                <a:srgbClr val="F2FFE0"/>
              </a:gs>
            </a:gsLst>
            <a:lin ang="16200000" scaled="0"/>
          </a:gradFill>
          <a:ln w="9525" cap="flat" cmpd="sng">
            <a:solidFill>
              <a:srgbClr val="8DC02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686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cs-CZ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Poruchy duševní a poruchy chování…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6"/>
          <p:cNvSpPr/>
          <p:nvPr/>
        </p:nvSpPr>
        <p:spPr>
          <a:xfrm>
            <a:off x="936521" y="4862051"/>
            <a:ext cx="3519949" cy="678426"/>
          </a:xfrm>
          <a:prstGeom prst="rect">
            <a:avLst/>
          </a:prstGeom>
          <a:gradFill>
            <a:gsLst>
              <a:gs pos="0">
                <a:srgbClr val="D4FF93"/>
              </a:gs>
              <a:gs pos="35000">
                <a:srgbClr val="DFFFB5"/>
              </a:gs>
              <a:gs pos="100000">
                <a:srgbClr val="F2FFE0"/>
              </a:gs>
            </a:gsLst>
            <a:lin ang="16200000" scaled="0"/>
          </a:gradFill>
          <a:ln w="9525" cap="flat" cmpd="sng">
            <a:solidFill>
              <a:srgbClr val="8DC02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686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cs-CZ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 způsobené užíváním návykových látek…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6"/>
          <p:cNvSpPr/>
          <p:nvPr/>
        </p:nvSpPr>
        <p:spPr>
          <a:xfrm>
            <a:off x="5604384" y="889819"/>
            <a:ext cx="3519949" cy="678426"/>
          </a:xfrm>
          <a:prstGeom prst="rect">
            <a:avLst/>
          </a:prstGeom>
          <a:gradFill>
            <a:gsLst>
              <a:gs pos="0">
                <a:srgbClr val="D4FF93"/>
              </a:gs>
              <a:gs pos="35000">
                <a:srgbClr val="DFFFB5"/>
              </a:gs>
              <a:gs pos="100000">
                <a:srgbClr val="F2FFE0"/>
              </a:gs>
            </a:gsLst>
            <a:lin ang="16200000" scaled="0"/>
          </a:gradFill>
          <a:ln w="9525" cap="flat" cmpd="sng">
            <a:solidFill>
              <a:srgbClr val="8DC02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686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cs-CZ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Syndrom závislosti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6"/>
          <p:cNvSpPr/>
          <p:nvPr/>
        </p:nvSpPr>
        <p:spPr>
          <a:xfrm>
            <a:off x="5766615" y="5083669"/>
            <a:ext cx="3519949" cy="678426"/>
          </a:xfrm>
          <a:prstGeom prst="rect">
            <a:avLst/>
          </a:prstGeom>
          <a:gradFill>
            <a:gsLst>
              <a:gs pos="0">
                <a:srgbClr val="D4FF93"/>
              </a:gs>
              <a:gs pos="35000">
                <a:srgbClr val="DFFFB5"/>
              </a:gs>
              <a:gs pos="100000">
                <a:srgbClr val="F2FFE0"/>
              </a:gs>
            </a:gsLst>
            <a:lin ang="16200000" scaled="0"/>
          </a:gradFill>
          <a:ln w="9525" cap="flat" cmpd="sng">
            <a:solidFill>
              <a:srgbClr val="8DC02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686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cs-CZ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 konkrétní látky (alkoholu)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5" name="Google Shape;285;p6"/>
          <p:cNvCxnSpPr>
            <a:endCxn id="281" idx="2"/>
          </p:cNvCxnSpPr>
          <p:nvPr/>
        </p:nvCxnSpPr>
        <p:spPr>
          <a:xfrm rot="10800000">
            <a:off x="2517057" y="1229032"/>
            <a:ext cx="1091400" cy="12951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  <a:effectLst>
            <a:outerShdw blurRad="40000" dist="23000" dir="5400000" rotWithShape="0">
              <a:srgbClr val="000000">
                <a:alpha val="34117"/>
              </a:srgbClr>
            </a:outerShdw>
          </a:effectLst>
        </p:spPr>
      </p:cxnSp>
      <p:cxnSp>
        <p:nvCxnSpPr>
          <p:cNvPr id="286" name="Google Shape;286;p6"/>
          <p:cNvCxnSpPr>
            <a:endCxn id="282" idx="0"/>
          </p:cNvCxnSpPr>
          <p:nvPr/>
        </p:nvCxnSpPr>
        <p:spPr>
          <a:xfrm flipH="1">
            <a:off x="2696496" y="3551951"/>
            <a:ext cx="1760100" cy="13101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  <a:effectLst>
            <a:outerShdw blurRad="40000" dist="23000" dir="5400000" rotWithShape="0">
              <a:srgbClr val="000000">
                <a:alpha val="34117"/>
              </a:srgbClr>
            </a:outerShdw>
          </a:effectLst>
        </p:spPr>
      </p:cxnSp>
      <p:cxnSp>
        <p:nvCxnSpPr>
          <p:cNvPr id="287" name="Google Shape;287;p6"/>
          <p:cNvCxnSpPr>
            <a:endCxn id="284" idx="0"/>
          </p:cNvCxnSpPr>
          <p:nvPr/>
        </p:nvCxnSpPr>
        <p:spPr>
          <a:xfrm>
            <a:off x="5338990" y="3551869"/>
            <a:ext cx="2187600" cy="15318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  <a:effectLst>
            <a:outerShdw blurRad="40000" dist="23000" dir="5400000" rotWithShape="0">
              <a:srgbClr val="000000">
                <a:alpha val="34117"/>
              </a:srgbClr>
            </a:outerShdw>
          </a:effectLst>
        </p:spPr>
      </p:cxnSp>
      <p:cxnSp>
        <p:nvCxnSpPr>
          <p:cNvPr id="288" name="Google Shape;288;p6"/>
          <p:cNvCxnSpPr>
            <a:endCxn id="283" idx="2"/>
          </p:cNvCxnSpPr>
          <p:nvPr/>
        </p:nvCxnSpPr>
        <p:spPr>
          <a:xfrm rot="10800000" flipH="1">
            <a:off x="6607159" y="1568245"/>
            <a:ext cx="757200" cy="9057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  <a:effectLst>
            <a:outerShdw blurRad="40000" dist="23000" dir="5400000" rotWithShape="0">
              <a:srgbClr val="000000">
                <a:alpha val="34117"/>
              </a:srgbClr>
            </a:outerShdw>
          </a:effectLst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6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8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59"/>
              <a:buFont typeface="Trebuchet MS"/>
              <a:buNone/>
            </a:pPr>
            <a:r>
              <a:rPr lang="cs-CZ" sz="3959"/>
              <a:t>Další klinické stavy F10 - F19</a:t>
            </a:r>
            <a:endParaRPr sz="3959"/>
          </a:p>
        </p:txBody>
      </p:sp>
      <p:sp>
        <p:nvSpPr>
          <p:cNvPr id="294" name="Google Shape;294;p69"/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668" cy="5049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►"/>
            </a:pPr>
            <a:r>
              <a:rPr lang="cs-CZ" sz="2400"/>
              <a:t>.0 akutní intoxikace</a:t>
            </a: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►"/>
            </a:pPr>
            <a:r>
              <a:rPr lang="cs-CZ" sz="2400"/>
              <a:t>.1 škodlivé užívání</a:t>
            </a: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►"/>
            </a:pPr>
            <a:r>
              <a:rPr lang="cs-CZ" sz="2400"/>
              <a:t>.2 syndrom závislosti</a:t>
            </a: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►"/>
            </a:pPr>
            <a:r>
              <a:rPr lang="cs-CZ" sz="2400"/>
              <a:t>.3 odvykací stav </a:t>
            </a: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►"/>
            </a:pPr>
            <a:r>
              <a:rPr lang="cs-CZ" sz="2400"/>
              <a:t>.4 odvykací stav s deliriem</a:t>
            </a: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►"/>
            </a:pPr>
            <a:r>
              <a:rPr lang="cs-CZ" sz="2400"/>
              <a:t>.5 psychotická porucha</a:t>
            </a: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►"/>
            </a:pPr>
            <a:r>
              <a:rPr lang="cs-CZ" sz="2400"/>
              <a:t>.6 amnestický syndrom</a:t>
            </a: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►"/>
            </a:pPr>
            <a:r>
              <a:rPr lang="cs-CZ" sz="2400"/>
              <a:t>.7 psychotická porucha reziduální a s pozdním nástupem</a:t>
            </a: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►"/>
            </a:pPr>
            <a:r>
              <a:rPr lang="cs-CZ" sz="2400"/>
              <a:t>.8 - .9</a:t>
            </a:r>
            <a:r>
              <a:rPr lang="cs-CZ" sz="2400" b="1"/>
              <a:t> </a:t>
            </a:r>
            <a:r>
              <a:rPr lang="cs-CZ" sz="2400"/>
              <a:t>jiné/neurčené duševní poruchy a poruchy chování</a:t>
            </a:r>
            <a:endParaRPr sz="2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6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806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59"/>
              <a:buFont typeface="Trebuchet MS"/>
              <a:buNone/>
            </a:pPr>
            <a:r>
              <a:rPr lang="cs-CZ" sz="3959"/>
              <a:t>Škodlivé užívání</a:t>
            </a:r>
            <a:endParaRPr sz="3959"/>
          </a:p>
        </p:txBody>
      </p:sp>
      <p:sp>
        <p:nvSpPr>
          <p:cNvPr id="300" name="Google Shape;300;p66"/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668" cy="5049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cs-CZ" sz="2400"/>
              <a:t>Vzorec užívání látky, který vede k poškození fyzického či duševního zdraví</a:t>
            </a:r>
            <a:endParaRPr/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cs-CZ" sz="2400"/>
              <a:t>Např. nákaza HCV při nitrožilním užívání, epizody depresivní poruchy v souvislosti s užíváním alkoholu</a:t>
            </a:r>
            <a:endParaRPr sz="2400"/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cs-CZ" sz="2400"/>
              <a:t>“Pouze” sociální dopady užívání nejsou považovány za diagnostické kritérium</a:t>
            </a:r>
            <a:endParaRPr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6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806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59"/>
              <a:buFont typeface="Trebuchet MS"/>
              <a:buNone/>
            </a:pPr>
            <a:r>
              <a:rPr lang="cs-CZ" sz="3959"/>
              <a:t>Syndrom závislosti</a:t>
            </a:r>
            <a:endParaRPr sz="3959"/>
          </a:p>
        </p:txBody>
      </p:sp>
      <p:sp>
        <p:nvSpPr>
          <p:cNvPr id="306" name="Google Shape;306;p67"/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668" cy="5049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cs-CZ" sz="2400"/>
              <a:t>Soubor behaviorálních, kognitivních a fyziologických fenoménů, který se vyvíjí po opakovaném užití látky a který typicky zahrnuje následující projevy:</a:t>
            </a:r>
            <a:endParaRPr/>
          </a:p>
          <a:p>
            <a:pPr marL="13716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cs-CZ" sz="2400"/>
              <a:t>- silné přání užít drogu, nutkavá potřeba</a:t>
            </a:r>
            <a:endParaRPr sz="2400"/>
          </a:p>
          <a:p>
            <a:pPr marL="13716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cs-CZ" sz="2400"/>
              <a:t>- porušené ovládání při jejím užívání, ztráta volní kontroly</a:t>
            </a:r>
            <a:endParaRPr sz="2400"/>
          </a:p>
          <a:p>
            <a:pPr marL="13716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cs-CZ" sz="2400"/>
              <a:t>- přetrvávající užívání i přes škodlivé následky, neschopnost odpoutat se navzdory tělesným i duševním komplikacím</a:t>
            </a:r>
            <a:endParaRPr sz="2400"/>
          </a:p>
          <a:p>
            <a:pPr marL="13716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cs-CZ" sz="2400"/>
              <a:t>- priorizace drogy před všemi ostatními aktivitami a závazky, převažující orientace na životní styl s drogou, její shánění a zotavování se z jejího účinku</a:t>
            </a:r>
            <a:endParaRPr sz="2400"/>
          </a:p>
          <a:p>
            <a:pPr marL="13716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cs-CZ" sz="2400"/>
              <a:t>- zvýšená/snížená tolerance</a:t>
            </a:r>
            <a:endParaRPr/>
          </a:p>
          <a:p>
            <a:pPr marL="13716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cs-CZ" sz="2400"/>
              <a:t>- odvykací stav při nedostatku či vysazení drogy</a:t>
            </a:r>
            <a:endParaRPr sz="2400"/>
          </a:p>
          <a:p>
            <a:pPr marL="4572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 sz="2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>
          <a:extLst>
            <a:ext uri="{FF2B5EF4-FFF2-40B4-BE49-F238E27FC236}">
              <a16:creationId xmlns:a16="http://schemas.microsoft.com/office/drawing/2014/main" id="{CEEBF06B-B2E4-A265-B42F-E8920D38A0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67">
            <a:extLst>
              <a:ext uri="{FF2B5EF4-FFF2-40B4-BE49-F238E27FC236}">
                <a16:creationId xmlns:a16="http://schemas.microsoft.com/office/drawing/2014/main" id="{04CE00F9-1863-A2BC-6724-7BD2A6722BB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806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59"/>
              <a:buFont typeface="Trebuchet MS"/>
              <a:buNone/>
            </a:pPr>
            <a:r>
              <a:rPr lang="cs-CZ" sz="3959" dirty="0"/>
              <a:t>Závislosti v ČR</a:t>
            </a:r>
            <a:endParaRPr sz="3959" dirty="0"/>
          </a:p>
        </p:txBody>
      </p:sp>
      <p:sp>
        <p:nvSpPr>
          <p:cNvPr id="306" name="Google Shape;306;p67">
            <a:extLst>
              <a:ext uri="{FF2B5EF4-FFF2-40B4-BE49-F238E27FC236}">
                <a16:creationId xmlns:a16="http://schemas.microsoft.com/office/drawing/2014/main" id="{D1683750-2D0C-BC79-55B4-D913AC01AB5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668" cy="5049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16-24 %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populace ve věku 15+ let, tj.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1,5-2,0 mil.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osob, denně nebo téměř denně kouří cigarety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5-10 %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osob, tj.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450-900 tis.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osob, užívá aktuálně (v posledních 30 dnech) e-cigarety,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3-7 %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užívá zahřívané tabákové výrobky (tj. až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650 tis.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osob) a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3 %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nikotinové sáčky (tj. až 250 tis. osob)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6-10 %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osob ve věku 15+ let, tj.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540-900 tis.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osob, denně nebo téměř denně pije alkohol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15-19 %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osob, tj.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1,3-1,7 mil. 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osob, pije rizikově, v tom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8-10 %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populace (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720-900 tis.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osob) spadá do kategorie škodlivého pití alkoholu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8-13 %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dospělých, tj. odhadem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720 tis.-1,2 mil.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osob, spadá do kategorie problematické spotřeby psychoaktivních léků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7-10 %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osob ve věku 15+ let, tj. odhadem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650-900 tis.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dospělých, užilo v posledních 12 měsících konopné látky, přibližně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400 tis.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dospělých spadá do kategorie rizika vzniku problémů spojených s užíváním konopných látek</a:t>
            </a:r>
          </a:p>
        </p:txBody>
      </p:sp>
    </p:spTree>
    <p:extLst>
      <p:ext uri="{BB962C8B-B14F-4D97-AF65-F5344CB8AC3E}">
        <p14:creationId xmlns:p14="http://schemas.microsoft.com/office/powerpoint/2010/main" val="11488633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>
          <a:extLst>
            <a:ext uri="{FF2B5EF4-FFF2-40B4-BE49-F238E27FC236}">
              <a16:creationId xmlns:a16="http://schemas.microsoft.com/office/drawing/2014/main" id="{77F08336-58B1-5EB3-1F97-85154A33F3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67">
            <a:extLst>
              <a:ext uri="{FF2B5EF4-FFF2-40B4-BE49-F238E27FC236}">
                <a16:creationId xmlns:a16="http://schemas.microsoft.com/office/drawing/2014/main" id="{06FDFF95-876B-5116-C386-03DE060ED6D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806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59"/>
              <a:buFont typeface="Trebuchet MS"/>
              <a:buNone/>
            </a:pPr>
            <a:r>
              <a:rPr lang="cs-CZ" sz="3959" dirty="0"/>
              <a:t>Závislosti v ČR</a:t>
            </a:r>
            <a:endParaRPr sz="3959" dirty="0"/>
          </a:p>
        </p:txBody>
      </p:sp>
      <p:sp>
        <p:nvSpPr>
          <p:cNvPr id="306" name="Google Shape;306;p67">
            <a:extLst>
              <a:ext uri="{FF2B5EF4-FFF2-40B4-BE49-F238E27FC236}">
                <a16:creationId xmlns:a16="http://schemas.microsoft.com/office/drawing/2014/main" id="{44097CE6-C152-329E-B1AC-00174C446BD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668" cy="5049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3-5 %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dospělé populace užilo v posledních 12 měsících konopné látky výhradně pro samoléčbu, tj. odhadem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250-400 tis.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osob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1-3 %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dospělých užila v posledních 12 měsících shodně extázi a halucinogenní houby, méně než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pervitin (nebo amfetaminy) a kokain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3 %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dospělých (tj.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250 tis. 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osob) užila v posledních 12 měsících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kratom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ve skupině 20-29 let šlo o 10 % osob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45-47 tis.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osob užívá rizikově pervitin nebo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opioidy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v tom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34-37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tis.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užívá rizikově pervitin a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9-10 tis.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opioidy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, v tom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5 tis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. buprenorfin,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3 tis.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heroin a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 tis.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jiné 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opioidy</a:t>
            </a:r>
            <a:endParaRPr lang="cs-CZ" sz="2400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2-3 %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populace starší 15 let podle škály Lie/bet spadají do kategorie problémového hráčství (tj. přibližně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140-250 tis.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osob), z toho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60-110 tis.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osob spadá do kategorie vysokého rizika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4-6 %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osob (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360-540 tis.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osob) spadá do kategorie rizika digitálních závislostí, v tom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1-2 % 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(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140-180 tis. 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osob) spadají do kategorie vysokého rizika, nejčastěji ve věkových skupinách 15-24 let a 25-34 let</a:t>
            </a:r>
          </a:p>
        </p:txBody>
      </p:sp>
    </p:spTree>
    <p:extLst>
      <p:ext uri="{BB962C8B-B14F-4D97-AF65-F5344CB8AC3E}">
        <p14:creationId xmlns:p14="http://schemas.microsoft.com/office/powerpoint/2010/main" val="7411485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>
          <a:extLst>
            <a:ext uri="{FF2B5EF4-FFF2-40B4-BE49-F238E27FC236}">
              <a16:creationId xmlns:a16="http://schemas.microsoft.com/office/drawing/2014/main" id="{F9D31DCD-F181-9135-EBE3-D57B25B85B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67">
            <a:extLst>
              <a:ext uri="{FF2B5EF4-FFF2-40B4-BE49-F238E27FC236}">
                <a16:creationId xmlns:a16="http://schemas.microsoft.com/office/drawing/2014/main" id="{DC2EF38B-6E71-1B1B-FA41-F580455CED6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806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59"/>
              <a:buFont typeface="Trebuchet MS"/>
              <a:buNone/>
            </a:pPr>
            <a:r>
              <a:rPr lang="cs-CZ" sz="3959" dirty="0"/>
              <a:t>Závislosti v ČR - dospívající</a:t>
            </a:r>
          </a:p>
        </p:txBody>
      </p:sp>
      <p:sp>
        <p:nvSpPr>
          <p:cNvPr id="306" name="Google Shape;306;p67">
            <a:extLst>
              <a:ext uri="{FF2B5EF4-FFF2-40B4-BE49-F238E27FC236}">
                <a16:creationId xmlns:a16="http://schemas.microsoft.com/office/drawing/2014/main" id="{B3730695-4343-9AC1-D40B-10CCBC31B3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668" cy="5049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1-4 %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13-15letých a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9-10 %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15-19letých studentů uvádí pravidelné nebo denní kouření tabáku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10-22 %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13-15letých užívá e-cigarety,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5-11 %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zahřívané tabákové výrobky a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5-8 %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nikotinové sáčky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24 %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11letých,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44 %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13letých,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73 %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15letých a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93-95 %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15-19letých někdy v životě pilo alkohol, více než polovina z nich uvedla pití alkoholu v posledních 30 dnech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39-47 %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15-19letých studentů pilo v posledních 30 dnech nadměrné dávky alkoholu (tj. 5 a více sklenic alkoholu při jedné příležitosti),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12-20 %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jednou týdně nebo častěji</a:t>
            </a:r>
          </a:p>
        </p:txBody>
      </p:sp>
    </p:spTree>
    <p:extLst>
      <p:ext uri="{BB962C8B-B14F-4D97-AF65-F5344CB8AC3E}">
        <p14:creationId xmlns:p14="http://schemas.microsoft.com/office/powerpoint/2010/main" val="2976413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>
          <a:extLst>
            <a:ext uri="{FF2B5EF4-FFF2-40B4-BE49-F238E27FC236}">
              <a16:creationId xmlns:a16="http://schemas.microsoft.com/office/drawing/2014/main" id="{5E2C90AB-680D-8BE2-EAC8-C015B5AADC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67">
            <a:extLst>
              <a:ext uri="{FF2B5EF4-FFF2-40B4-BE49-F238E27FC236}">
                <a16:creationId xmlns:a16="http://schemas.microsoft.com/office/drawing/2014/main" id="{747525D2-012F-7A87-80C1-1DDD2C7510E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806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59"/>
              <a:buFont typeface="Trebuchet MS"/>
              <a:buNone/>
            </a:pPr>
            <a:r>
              <a:rPr lang="cs-CZ" sz="3959" dirty="0"/>
              <a:t>Závislosti v ČR - dospívající</a:t>
            </a:r>
          </a:p>
        </p:txBody>
      </p:sp>
      <p:sp>
        <p:nvSpPr>
          <p:cNvPr id="306" name="Google Shape;306;p67">
            <a:extLst>
              <a:ext uri="{FF2B5EF4-FFF2-40B4-BE49-F238E27FC236}">
                <a16:creationId xmlns:a16="http://schemas.microsoft.com/office/drawing/2014/main" id="{2924B545-3F90-1404-4416-36A0316445B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668" cy="5049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24-26 %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16letých studentů užilo v posledních 12 měsících nelegální drogu,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23-26 %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užilo konopné látky, shodně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2 % 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extázi a halucinogenní houby,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1-2 %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LSD či jiné halucinogeny a těkavé látky a přibližně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kokain či pervitin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4 %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dospívajících užila v posledních 12 měsících </a:t>
            </a:r>
            <a:r>
              <a:rPr lang="cs-CZ" sz="24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kratom</a:t>
            </a:r>
            <a:endParaRPr lang="cs-CZ" sz="2400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10-18 %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dospívajících hrálo v posledních 12 měsících hazardní hry o peníze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15-25 %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dětí ve věku 11-15 let a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9-15 %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dospívajících ve věku 15-19 let hraje rizikově digitální hry, do kategorie rizika spadá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5-13 %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dospívajících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25-30 %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dětí a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45-50 %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dospívajících užívá rizikově sociální sítě, do kategorie rizika spadá odhadem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7-13 %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dětí a až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34 %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dospívajících</a:t>
            </a:r>
          </a:p>
        </p:txBody>
      </p:sp>
    </p:spTree>
    <p:extLst>
      <p:ext uri="{BB962C8B-B14F-4D97-AF65-F5344CB8AC3E}">
        <p14:creationId xmlns:p14="http://schemas.microsoft.com/office/powerpoint/2010/main" val="24013207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>
          <a:extLst>
            <a:ext uri="{FF2B5EF4-FFF2-40B4-BE49-F238E27FC236}">
              <a16:creationId xmlns:a16="http://schemas.microsoft.com/office/drawing/2014/main" id="{95B9C86B-596B-C870-E60B-A1690A701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67">
            <a:extLst>
              <a:ext uri="{FF2B5EF4-FFF2-40B4-BE49-F238E27FC236}">
                <a16:creationId xmlns:a16="http://schemas.microsoft.com/office/drawing/2014/main" id="{BF90AFEF-5470-0A35-0F8F-D424029AA4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806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59"/>
              <a:buFont typeface="Trebuchet MS"/>
              <a:buNone/>
            </a:pPr>
            <a:r>
              <a:rPr lang="cs-CZ" sz="3959" dirty="0"/>
              <a:t>Závislosti v ČR - dopady</a:t>
            </a:r>
          </a:p>
        </p:txBody>
      </p:sp>
      <p:sp>
        <p:nvSpPr>
          <p:cNvPr id="306" name="Google Shape;306;p67">
            <a:extLst>
              <a:ext uri="{FF2B5EF4-FFF2-40B4-BE49-F238E27FC236}">
                <a16:creationId xmlns:a16="http://schemas.microsoft.com/office/drawing/2014/main" id="{276C80FB-70D2-39B5-14A5-A5702210A92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668" cy="5049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16-18 tis.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úmrtí je ročně způsobeno kouřením tabáku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6-7 tis.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úmrtí je ročně způsobeno pitím alkoholu, cca u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2 tis.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případů je alkohol hlavní nebo jedinou příčinou úmrtí, z toho intoxikace alkoholem tvoří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400-500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případů ročně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60-70 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lidí ročně zemře v důsledku smrtelných předávkování, z toho v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50-60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případech jde o předávkování nelegálními drogami nebo těkavými látkami,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10-15 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případů v souvislosti s benzodiazepiny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130-150 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případů úmrtí je ročně identifikováno pod vlivem nelegálních drog a psychoaktivních léků z jiných příčin než předávkování, z toho nejvíce v důsledku nemocí, nehod a sebevražd</a:t>
            </a:r>
          </a:p>
        </p:txBody>
      </p:sp>
    </p:spTree>
    <p:extLst>
      <p:ext uri="{BB962C8B-B14F-4D97-AF65-F5344CB8AC3E}">
        <p14:creationId xmlns:p14="http://schemas.microsoft.com/office/powerpoint/2010/main" val="6312996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>
          <a:extLst>
            <a:ext uri="{FF2B5EF4-FFF2-40B4-BE49-F238E27FC236}">
              <a16:creationId xmlns:a16="http://schemas.microsoft.com/office/drawing/2014/main" id="{C3DF877C-600B-6078-3E0A-6802EC0907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67">
            <a:extLst>
              <a:ext uri="{FF2B5EF4-FFF2-40B4-BE49-F238E27FC236}">
                <a16:creationId xmlns:a16="http://schemas.microsoft.com/office/drawing/2014/main" id="{89AA06F7-F5C7-66FD-BA3A-999BC90EA0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806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59"/>
              <a:buFont typeface="Trebuchet MS"/>
              <a:buNone/>
            </a:pPr>
            <a:r>
              <a:rPr lang="cs-CZ" sz="3959" dirty="0"/>
              <a:t>Závislosti v ČR - dopady</a:t>
            </a:r>
          </a:p>
        </p:txBody>
      </p:sp>
      <p:sp>
        <p:nvSpPr>
          <p:cNvPr id="306" name="Google Shape;306;p67">
            <a:extLst>
              <a:ext uri="{FF2B5EF4-FFF2-40B4-BE49-F238E27FC236}">
                <a16:creationId xmlns:a16="http://schemas.microsoft.com/office/drawing/2014/main" id="{DE3FF2FF-756A-D683-EF9E-3662C4961BA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668" cy="5049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7-10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nově zjištěných případů HIV je ročně uváděno v souvislosti s injekčním užíváním drog, dalších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5-15 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osob mělo injekční užívání drog v anamnéze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700-1 tis.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případů virové hepatitidy typu C je hlášeno ročně, z toho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300-400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případů mezi lidmi užívajícími drogy injekčně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14-16 tis. 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případů hospitalizací je ročně hlášeno pro úraz pod vlivem návykových látek, v tom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13,5-15,5 tis.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osob pod vlivem alkoholu,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200-250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osob je ročně hospitalizováno pro úraz pod vlivem psychoaktivních léků,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250-400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osob pod vlivem nelegálních drog a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10-15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osob pod vlivem těkavých látek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4-5 tis.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dopravních nehod ročně je způsobeno pod vlivem alkoholu,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300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pod vlivem jiných drog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333333"/>
                </a:solidFill>
                <a:latin typeface="Open Sans" panose="020B0606030504020204" pitchFamily="34" charset="0"/>
              </a:rPr>
              <a:t>V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íce než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70 %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hráčů uvádí úzkostně-depresivní poruchu,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46 %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hráčů myšlenky na sebevraždu a </a:t>
            </a: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14 %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pokus o sebevraždu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24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2-6krát </a:t>
            </a:r>
            <a:r>
              <a:rPr lang="cs-CZ" sz="2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častější je u dětí a dospívající v riziku digitálních závislostí zanedbávání volnočasových aktivit, problémy se spánkem nebo jídlem, problémy ve škole a dopady na čas trávený s kamarády a rodinou</a:t>
            </a:r>
          </a:p>
        </p:txBody>
      </p:sp>
    </p:spTree>
    <p:extLst>
      <p:ext uri="{BB962C8B-B14F-4D97-AF65-F5344CB8AC3E}">
        <p14:creationId xmlns:p14="http://schemas.microsoft.com/office/powerpoint/2010/main" val="2713047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f2c892e510_0_1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8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59"/>
              <a:buFont typeface="Trebuchet MS"/>
              <a:buNone/>
            </a:pPr>
            <a:r>
              <a:rPr lang="cs-CZ" sz="3959"/>
              <a:t>Morální model</a:t>
            </a:r>
            <a:endParaRPr sz="3959">
              <a:solidFill>
                <a:srgbClr val="FF0000"/>
              </a:solidFill>
            </a:endParaRPr>
          </a:p>
        </p:txBody>
      </p:sp>
      <p:sp>
        <p:nvSpPr>
          <p:cNvPr id="161" name="Google Shape;161;g2f2c892e510_0_15"/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800" cy="50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cs-CZ" sz="2400"/>
              <a:t>Lidé, kteří bojují s užíváním návykových látek, dělají špatné volby.</a:t>
            </a:r>
            <a:endParaRPr sz="2400"/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cs-CZ" sz="2400"/>
              <a:t>Lidem, kteří bojují s užíváním návykových látek, mají slabou vůli.</a:t>
            </a:r>
            <a:endParaRPr sz="2400"/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cs-CZ" sz="2400"/>
              <a:t>Lidé, kteří bojují s užíváním návykových látek, nejsou ochotni změnit svůj vlastní život.</a:t>
            </a:r>
            <a:endParaRPr sz="2400"/>
          </a:p>
          <a:p>
            <a:pPr marL="4572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Někdy bývá propojen se spirituálním pojetím, kdy je závislost vnímána jako hříšná.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f2c892e510_0_2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8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59"/>
              <a:buFont typeface="Trebuchet MS"/>
              <a:buNone/>
            </a:pPr>
            <a:r>
              <a:rPr lang="cs-CZ" sz="3959"/>
              <a:t>Psychodynamický model</a:t>
            </a:r>
            <a:endParaRPr sz="3959">
              <a:solidFill>
                <a:srgbClr val="FF0000"/>
              </a:solidFill>
            </a:endParaRPr>
          </a:p>
        </p:txBody>
      </p:sp>
      <p:sp>
        <p:nvSpPr>
          <p:cNvPr id="167" name="Google Shape;167;g2f2c892e510_0_26"/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800" cy="50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>
                <a:solidFill>
                  <a:srgbClr val="3F3F3F"/>
                </a:solidFill>
              </a:rPr>
              <a:t>Zaměření na vnitřní psychické konflikty, nevědomé motivace a rané zkušenosti, které ovlivňují chování jedince, včetně rozvoje závislosti.</a:t>
            </a:r>
            <a:endParaRPr sz="2400">
              <a:solidFill>
                <a:srgbClr val="3F3F3F"/>
              </a:solidFill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>
                <a:solidFill>
                  <a:srgbClr val="3F3F3F"/>
                </a:solidFill>
              </a:rPr>
              <a:t>Zásadní role je připisována traumatu - reakci organismu na precipitující události.</a:t>
            </a:r>
            <a:endParaRPr sz="2400">
              <a:solidFill>
                <a:srgbClr val="3F3F3F"/>
              </a:solidFill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>
                <a:solidFill>
                  <a:srgbClr val="3F3F3F"/>
                </a:solidFill>
              </a:rPr>
              <a:t>Pro úspěšné dlouhodobé zotavení je nutné identifikovat a vyřešit / uzavřít původní příčinu, která vedla k závislosti.</a:t>
            </a:r>
            <a:endParaRPr sz="2400"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f2c892e510_0_2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8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59"/>
              <a:buFont typeface="Trebuchet MS"/>
              <a:buNone/>
            </a:pPr>
            <a:r>
              <a:rPr lang="cs-CZ" sz="3959"/>
              <a:t>Závislost jako naučené chování</a:t>
            </a:r>
            <a:endParaRPr sz="3959"/>
          </a:p>
        </p:txBody>
      </p:sp>
      <p:sp>
        <p:nvSpPr>
          <p:cNvPr id="173" name="Google Shape;173;g2f2c892e510_0_21"/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800" cy="50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Akcentuje behaviorální a sociální faktory podporující vznik a udržování závislosti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Na individuální úrovni - behaviorismus, principy podmiňování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Na interpersonální úrovni - sociální učení, modelování v rámci rodiny, vrstevnických vztahů,  apod.</a:t>
            </a: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Na společenské úrovni - význam sociokulturních norem.</a:t>
            </a: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 sz="2400"/>
          </a:p>
          <a:p>
            <a:pPr marL="45720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►"/>
            </a:pPr>
            <a:r>
              <a:rPr lang="cs-CZ" sz="2400"/>
              <a:t>Procesy, které vedly k posilování chování do míry, kdy není volně kontrolované (závislost) lze využít v léčbě.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7"/>
          <p:cNvSpPr txBox="1">
            <a:spLocks noGrp="1"/>
          </p:cNvSpPr>
          <p:nvPr>
            <p:ph type="title"/>
          </p:nvPr>
        </p:nvSpPr>
        <p:spPr>
          <a:xfrm>
            <a:off x="324975" y="609600"/>
            <a:ext cx="8949000" cy="8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59"/>
              <a:buFont typeface="Trebuchet MS"/>
              <a:buNone/>
            </a:pPr>
            <a:r>
              <a:rPr lang="cs-CZ" sz="3959"/>
              <a:t>Behaviorismus 101</a:t>
            </a:r>
            <a:endParaRPr sz="3959"/>
          </a:p>
        </p:txBody>
      </p:sp>
      <p:sp>
        <p:nvSpPr>
          <p:cNvPr id="179" name="Google Shape;179;p17"/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668" cy="5049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57"/>
              <a:buChar char="►"/>
            </a:pPr>
            <a:r>
              <a:rPr lang="cs-CZ" sz="2400"/>
              <a:t>Chování</a:t>
            </a:r>
            <a:br>
              <a:rPr lang="cs-CZ" sz="2400"/>
            </a:br>
            <a:r>
              <a:rPr lang="cs-CZ" sz="2400"/>
              <a:t>- Jakákoliv aktivita, kterou vykoná živý organismus</a:t>
            </a:r>
            <a:br>
              <a:rPr lang="cs-CZ" sz="2400"/>
            </a:br>
            <a:r>
              <a:rPr lang="cs-CZ" sz="2400"/>
              <a:t>- Část interakce mezi organismem a prostředím vyvolávající měřitelné proměny (...)</a:t>
            </a:r>
            <a:endParaRPr sz="2400"/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57"/>
              <a:buChar char="►"/>
            </a:pPr>
            <a:r>
              <a:rPr lang="cs-CZ" sz="2400"/>
              <a:t>Topografie - jak chování vypadá</a:t>
            </a:r>
            <a:endParaRPr sz="2400"/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57"/>
              <a:buChar char="►"/>
            </a:pPr>
            <a:r>
              <a:rPr lang="cs-CZ" sz="2400"/>
              <a:t>Funkce - proč se chování vyskytuje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/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57"/>
              <a:buChar char="►"/>
            </a:pPr>
            <a:r>
              <a:rPr lang="cs-CZ"/>
              <a:t>Respondentní chování - chování vyvolané stimulem, není potřeba učení</a:t>
            </a:r>
            <a:endParaRPr/>
          </a:p>
          <a:p>
            <a:pPr marL="457200" lvl="0" indent="-312627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cs-CZ"/>
              <a:t>Klasické podmiňování</a:t>
            </a:r>
            <a:endParaRPr/>
          </a:p>
          <a:p>
            <a:pPr marL="457200" lvl="0" indent="-312627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cs-CZ"/>
              <a:t>Operantní (instrumentální) podmiňování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f682c041ff_0_5"/>
          <p:cNvSpPr txBox="1">
            <a:spLocks noGrp="1"/>
          </p:cNvSpPr>
          <p:nvPr>
            <p:ph type="title"/>
          </p:nvPr>
        </p:nvSpPr>
        <p:spPr>
          <a:xfrm>
            <a:off x="324975" y="609600"/>
            <a:ext cx="8949000" cy="8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59"/>
              <a:buFont typeface="Trebuchet MS"/>
              <a:buNone/>
            </a:pPr>
            <a:r>
              <a:rPr lang="cs-CZ" sz="3959"/>
              <a:t>Klasické podmiňování</a:t>
            </a:r>
            <a:endParaRPr sz="3959"/>
          </a:p>
        </p:txBody>
      </p:sp>
      <p:sp>
        <p:nvSpPr>
          <p:cNvPr id="185" name="Google Shape;185;g2f682c041ff_0_5"/>
          <p:cNvSpPr txBox="1">
            <a:spLocks noGrp="1"/>
          </p:cNvSpPr>
          <p:nvPr>
            <p:ph type="body" idx="1"/>
          </p:nvPr>
        </p:nvSpPr>
        <p:spPr>
          <a:xfrm>
            <a:off x="644966" y="1505134"/>
            <a:ext cx="8596800" cy="5259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457200" lvl="0" indent="-312626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64862"/>
              <a:buChar char="►"/>
            </a:pPr>
            <a:r>
              <a:rPr lang="cs-CZ" sz="2400"/>
              <a:t>Před podmiňováním:</a:t>
            </a:r>
            <a:endParaRPr sz="2400"/>
          </a:p>
          <a:p>
            <a:pPr marL="457200" lvl="0" indent="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64863"/>
              <a:buNone/>
            </a:pPr>
            <a:r>
              <a:rPr lang="cs-CZ" sz="2400"/>
              <a:t>Nepodmíněný stimul	&gt;	Nepodmněná reakce</a:t>
            </a:r>
            <a:br>
              <a:rPr lang="cs-CZ" sz="2400"/>
            </a:br>
            <a:r>
              <a:rPr lang="cs-CZ" i="1"/>
              <a:t>	= pití piva</a:t>
            </a:r>
            <a:r>
              <a:rPr lang="cs-CZ" sz="2400"/>
              <a:t>				</a:t>
            </a:r>
            <a:r>
              <a:rPr lang="cs-CZ" i="1"/>
              <a:t>= uvolnění, příjemné pocity</a:t>
            </a:r>
            <a:endParaRPr/>
          </a:p>
          <a:p>
            <a:pPr marL="457200" lvl="0" indent="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64863"/>
              <a:buNone/>
            </a:pPr>
            <a:br>
              <a:rPr lang="cs-CZ" sz="2400"/>
            </a:br>
            <a:r>
              <a:rPr lang="cs-CZ" sz="2400"/>
              <a:t>	Neutrální stimul		&gt;	Bez reakce</a:t>
            </a:r>
            <a:br>
              <a:rPr lang="cs-CZ" sz="2400"/>
            </a:br>
            <a:r>
              <a:rPr lang="cs-CZ" sz="2400"/>
              <a:t>	</a:t>
            </a:r>
            <a:r>
              <a:rPr lang="cs-CZ" i="1"/>
              <a:t>= návrat domů po práci</a:t>
            </a:r>
            <a:endParaRPr i="1"/>
          </a:p>
          <a:p>
            <a:pPr marL="457200" lvl="0" indent="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86486"/>
              <a:buNone/>
            </a:pPr>
            <a:endParaRPr i="1"/>
          </a:p>
          <a:p>
            <a:pPr marL="45720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64863"/>
              <a:buNone/>
            </a:pPr>
            <a:r>
              <a:rPr lang="cs-CZ" sz="2400"/>
              <a:t>OPAKOVAT!</a:t>
            </a:r>
            <a:endParaRPr sz="2400"/>
          </a:p>
          <a:p>
            <a:pPr marL="457200" lvl="0" indent="-32003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64862"/>
              <a:buChar char="►"/>
            </a:pPr>
            <a:r>
              <a:rPr lang="cs-CZ" sz="2400"/>
              <a:t>Po podmiňování:</a:t>
            </a:r>
            <a:endParaRPr sz="2400"/>
          </a:p>
          <a:p>
            <a:pPr marL="457200" lvl="0" indent="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64863"/>
              <a:buNone/>
            </a:pPr>
            <a:r>
              <a:rPr lang="cs-CZ" sz="2400"/>
              <a:t>Nepodmíněný stimul	&gt;	Nepodmíněná reakce</a:t>
            </a:r>
            <a:br>
              <a:rPr lang="cs-CZ" sz="2400"/>
            </a:br>
            <a:r>
              <a:rPr lang="cs-CZ" i="1"/>
              <a:t>	= pití piva</a:t>
            </a:r>
            <a:r>
              <a:rPr lang="cs-CZ" sz="2400"/>
              <a:t>				</a:t>
            </a:r>
            <a:r>
              <a:rPr lang="cs-CZ" i="1"/>
              <a:t>= uvolnění, příjemné pocity</a:t>
            </a:r>
            <a:endParaRPr/>
          </a:p>
          <a:p>
            <a:pPr marL="457200" lvl="0" indent="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64863"/>
              <a:buNone/>
            </a:pPr>
            <a:br>
              <a:rPr lang="cs-CZ" sz="2400"/>
            </a:br>
            <a:r>
              <a:rPr lang="cs-CZ" sz="2400"/>
              <a:t>	Podmíněný stimul		&gt;	Podmíněná reakce</a:t>
            </a:r>
            <a:br>
              <a:rPr lang="cs-CZ" sz="2400"/>
            </a:br>
            <a:r>
              <a:rPr lang="cs-CZ" sz="2400"/>
              <a:t>	</a:t>
            </a:r>
            <a:r>
              <a:rPr lang="cs-CZ" i="1"/>
              <a:t>= návrat domů po práci			= očekávání uvolnění = napití se piva</a:t>
            </a:r>
            <a:endParaRPr i="1"/>
          </a:p>
          <a:p>
            <a:pPr marL="457200" lvl="0" indent="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09"/>
              <a:buFont typeface="Arial"/>
              <a:buNone/>
            </a:pPr>
            <a:endParaRPr i="1"/>
          </a:p>
          <a:p>
            <a:pPr marL="457200" lvl="0" indent="-31083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58331"/>
              <a:buChar char="►"/>
            </a:pPr>
            <a:r>
              <a:rPr lang="cs-CZ" sz="2400"/>
              <a:t>Respondentní vyhasínání - opakovaná expozice podmíněného stimulu bez nepodmíněného stimulu.</a:t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f682c041ff_0_0"/>
          <p:cNvSpPr txBox="1">
            <a:spLocks noGrp="1"/>
          </p:cNvSpPr>
          <p:nvPr>
            <p:ph type="title"/>
          </p:nvPr>
        </p:nvSpPr>
        <p:spPr>
          <a:xfrm>
            <a:off x="324975" y="609600"/>
            <a:ext cx="8949000" cy="8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59"/>
              <a:buFont typeface="Trebuchet MS"/>
              <a:buNone/>
            </a:pPr>
            <a:r>
              <a:rPr lang="cs-CZ" sz="3959"/>
              <a:t>Operantní podmiňování</a:t>
            </a:r>
            <a:endParaRPr sz="3959"/>
          </a:p>
        </p:txBody>
      </p:sp>
      <p:sp>
        <p:nvSpPr>
          <p:cNvPr id="191" name="Google Shape;191;g2f682c041ff_0_0"/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800" cy="50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57200" lvl="0" indent="-32745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70135"/>
              <a:buChar char="►"/>
            </a:pPr>
            <a:r>
              <a:rPr lang="cs-CZ" sz="2400"/>
              <a:t>Model A-B-C</a:t>
            </a:r>
            <a:endParaRPr sz="2400"/>
          </a:p>
          <a:p>
            <a:pPr marL="4572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64864"/>
              <a:buNone/>
            </a:pPr>
            <a:endParaRPr sz="2400"/>
          </a:p>
          <a:p>
            <a:pPr marL="457200" lvl="0" indent="-32745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70135"/>
              <a:buChar char="►"/>
            </a:pPr>
            <a:r>
              <a:rPr lang="cs-CZ" sz="2400"/>
              <a:t>A = předchůdce (antecedent)</a:t>
            </a:r>
            <a:br>
              <a:rPr lang="cs-CZ" sz="2400"/>
            </a:br>
            <a:r>
              <a:rPr lang="cs-CZ" sz="2400"/>
              <a:t>- Motivující operace - proč to chci</a:t>
            </a:r>
            <a:br>
              <a:rPr lang="cs-CZ" sz="2400"/>
            </a:br>
            <a:r>
              <a:rPr lang="cs-CZ" sz="2400"/>
              <a:t>- Diskriminační stimul - spouštěče, signalizace dostupnosti</a:t>
            </a: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64864"/>
              <a:buNone/>
            </a:pPr>
            <a:endParaRPr sz="2400"/>
          </a:p>
          <a:p>
            <a:pPr marL="45720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8108"/>
              <a:buChar char="►"/>
            </a:pPr>
            <a:r>
              <a:rPr lang="cs-CZ" sz="2400"/>
              <a:t>B = chování (behaviour)</a:t>
            </a: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64864"/>
              <a:buNone/>
            </a:pPr>
            <a:endParaRPr sz="2400"/>
          </a:p>
          <a:p>
            <a:pPr marL="457200" lvl="0" indent="-32745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70135"/>
              <a:buChar char="►"/>
            </a:pPr>
            <a:r>
              <a:rPr lang="cs-CZ" sz="2400"/>
              <a:t>C = důsledek (consequence)</a:t>
            </a:r>
            <a:br>
              <a:rPr lang="cs-CZ" sz="2400"/>
            </a:br>
            <a:r>
              <a:rPr lang="cs-CZ" sz="2400"/>
              <a:t>- Posílení (pozitivní / negativní)</a:t>
            </a:r>
            <a:br>
              <a:rPr lang="cs-CZ" sz="2400"/>
            </a:br>
            <a:r>
              <a:rPr lang="cs-CZ" sz="2400"/>
              <a:t>- Trest (pozitivní / negativní)</a:t>
            </a:r>
            <a:br>
              <a:rPr lang="cs-CZ" sz="2400"/>
            </a:br>
            <a:r>
              <a:rPr lang="cs-CZ" sz="2400"/>
              <a:t>- Vyhasínání (extinction  Burst)</a:t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f2c892e510_0_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8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59"/>
              <a:buFont typeface="Trebuchet MS"/>
              <a:buNone/>
            </a:pPr>
            <a:r>
              <a:rPr lang="cs-CZ" sz="3959"/>
              <a:t>Medicinské pojetí - co je nemoc?</a:t>
            </a:r>
            <a:endParaRPr sz="3959">
              <a:solidFill>
                <a:srgbClr val="FF0000"/>
              </a:solidFill>
            </a:endParaRPr>
          </a:p>
        </p:txBody>
      </p:sp>
      <p:sp>
        <p:nvSpPr>
          <p:cNvPr id="197" name="Google Shape;197;g2f2c892e510_0_0"/>
          <p:cNvSpPr txBox="1">
            <a:spLocks noGrp="1"/>
          </p:cNvSpPr>
          <p:nvPr>
            <p:ph type="body" idx="1"/>
          </p:nvPr>
        </p:nvSpPr>
        <p:spPr>
          <a:xfrm>
            <a:off x="644966" y="1505135"/>
            <a:ext cx="8596800" cy="50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86486"/>
              <a:buChar char="►"/>
            </a:pPr>
            <a:r>
              <a:rPr lang="cs-CZ">
                <a:solidFill>
                  <a:srgbClr val="3F3F3F"/>
                </a:solidFill>
              </a:rPr>
              <a:t>APA: Duševní onemocnění je stav vyznačující se narušením kognitivních funkcí a/nebo emocí, abnormálním chováním, narušeným fungováním ve společnosti nebo jakoukoli kombinací výše uvedeného. Tyto poruchy nelze vysvětlit pouze působením okolního prostředí: mohou k nim přispívat i tělesné, genetické, chemické, sociální a jiné faktory.</a:t>
            </a:r>
            <a:endParaRPr>
              <a:solidFill>
                <a:srgbClr val="3F3F3F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86486"/>
              <a:buNone/>
            </a:pPr>
            <a:endParaRPr>
              <a:solidFill>
                <a:srgbClr val="3F3F3F"/>
              </a:solidFill>
            </a:endParaRPr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86486"/>
              <a:buChar char="►"/>
            </a:pPr>
            <a:r>
              <a:rPr lang="cs-CZ">
                <a:solidFill>
                  <a:srgbClr val="3F3F3F"/>
                </a:solidFill>
              </a:rPr>
              <a:t>WHO: Jakákoli škodlivá odchylka od normálního strukturálního nebo funkčního stavu organismu, obecně spojená s určitými příznaky a symptomy a lišící se svou povahou od fyzického zranění. Nemocný organismus běžně vykazuje známky nebo symptomy svědčící o jeho abnormálním stavu. </a:t>
            </a:r>
            <a:endParaRPr>
              <a:solidFill>
                <a:srgbClr val="3F3F3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86486"/>
              <a:buNone/>
            </a:pPr>
            <a:endParaRPr>
              <a:solidFill>
                <a:srgbClr val="3F3F3F"/>
              </a:solidFill>
            </a:endParaRPr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86486"/>
              <a:buChar char="►"/>
            </a:pPr>
            <a:r>
              <a:rPr lang="cs-CZ">
                <a:solidFill>
                  <a:srgbClr val="3F3F3F"/>
                </a:solidFill>
              </a:rPr>
              <a:t>Porucha organismu a jeho funkce </a:t>
            </a:r>
            <a:endParaRPr>
              <a:solidFill>
                <a:srgbClr val="3F3F3F"/>
              </a:solidFill>
            </a:endParaRPr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86486"/>
              <a:buChar char="►"/>
            </a:pPr>
            <a:r>
              <a:rPr lang="cs-CZ">
                <a:solidFill>
                  <a:srgbClr val="3F3F3F"/>
                </a:solidFill>
              </a:rPr>
              <a:t>Identifikovatelné rizikové faktory </a:t>
            </a:r>
            <a:endParaRPr>
              <a:solidFill>
                <a:srgbClr val="3F3F3F"/>
              </a:solidFill>
            </a:endParaRPr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86486"/>
              <a:buChar char="►"/>
            </a:pPr>
            <a:r>
              <a:rPr lang="cs-CZ">
                <a:solidFill>
                  <a:srgbClr val="3F3F3F"/>
                </a:solidFill>
              </a:rPr>
              <a:t>Známá patofyziologie </a:t>
            </a:r>
            <a:endParaRPr>
              <a:solidFill>
                <a:srgbClr val="3F3F3F"/>
              </a:solidFill>
            </a:endParaRPr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86486"/>
              <a:buChar char="►"/>
            </a:pPr>
            <a:r>
              <a:rPr lang="cs-CZ">
                <a:solidFill>
                  <a:srgbClr val="3F3F3F"/>
                </a:solidFill>
              </a:rPr>
              <a:t>Rozpoznatelná skupina symptomů</a:t>
            </a:r>
            <a:endParaRPr>
              <a:solidFill>
                <a:srgbClr val="3F3F3F"/>
              </a:solidFill>
            </a:endParaRPr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86486"/>
              <a:buChar char="►"/>
            </a:pPr>
            <a:r>
              <a:rPr lang="cs-CZ">
                <a:solidFill>
                  <a:srgbClr val="3F3F3F"/>
                </a:solidFill>
              </a:rPr>
              <a:t>Předvídatelná morbidita a mortalita</a:t>
            </a:r>
            <a:endParaRPr>
              <a:solidFill>
                <a:srgbClr val="3F3F3F"/>
              </a:solidFill>
            </a:endParaRPr>
          </a:p>
          <a:p>
            <a:pPr marL="45720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86486"/>
              <a:buChar char="►"/>
            </a:pPr>
            <a:r>
              <a:rPr lang="cs-CZ">
                <a:solidFill>
                  <a:srgbClr val="3F3F3F"/>
                </a:solidFill>
              </a:rPr>
              <a:t>Reaguje na léčbu</a:t>
            </a:r>
            <a:endParaRPr>
              <a:solidFill>
                <a:srgbClr val="3F3F3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2147</Words>
  <Application>Microsoft Office PowerPoint</Application>
  <PresentationFormat>Širokoúhlá obrazovka</PresentationFormat>
  <Paragraphs>189</Paragraphs>
  <Slides>29</Slides>
  <Notes>29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5" baseType="lpstr">
      <vt:lpstr>Arial</vt:lpstr>
      <vt:lpstr>Calibri</vt:lpstr>
      <vt:lpstr>Noto Sans Symbols</vt:lpstr>
      <vt:lpstr>Open Sans</vt:lpstr>
      <vt:lpstr>Trebuchet MS</vt:lpstr>
      <vt:lpstr>Fazeta</vt:lpstr>
      <vt:lpstr>Návykové chování a závislost Část 1.</vt:lpstr>
      <vt:lpstr>Pojetí závislosti *</vt:lpstr>
      <vt:lpstr>Morální model</vt:lpstr>
      <vt:lpstr>Psychodynamický model</vt:lpstr>
      <vt:lpstr>Závislost jako naučené chování</vt:lpstr>
      <vt:lpstr>Behaviorismus 101</vt:lpstr>
      <vt:lpstr>Klasické podmiňování</vt:lpstr>
      <vt:lpstr>Operantní podmiňování</vt:lpstr>
      <vt:lpstr>Medicinské pojetí - co je nemoc?</vt:lpstr>
      <vt:lpstr>Neurobiologický model</vt:lpstr>
      <vt:lpstr>Neurobiologický model</vt:lpstr>
      <vt:lpstr>Neurobiologický model</vt:lpstr>
      <vt:lpstr>Neurobiologický model – důsledky pro praxi</vt:lpstr>
      <vt:lpstr>Bio-psycho-sociálně-spirituální model</vt:lpstr>
      <vt:lpstr>Biologické faktory</vt:lpstr>
      <vt:lpstr>Psychologické faktory</vt:lpstr>
      <vt:lpstr>Sociální faktory</vt:lpstr>
      <vt:lpstr>Spirituální faktory</vt:lpstr>
      <vt:lpstr>F10-F19 - Poruchy duševní a poruchy chování způsobené užíváním psychoaktivních látek  </vt:lpstr>
      <vt:lpstr>F10.2</vt:lpstr>
      <vt:lpstr>Další klinické stavy F10 - F19</vt:lpstr>
      <vt:lpstr>Škodlivé užívání</vt:lpstr>
      <vt:lpstr>Syndrom závislosti</vt:lpstr>
      <vt:lpstr>Závislosti v ČR</vt:lpstr>
      <vt:lpstr>Závislosti v ČR</vt:lpstr>
      <vt:lpstr>Závislosti v ČR - dospívající</vt:lpstr>
      <vt:lpstr>Závislosti v ČR - dospívající</vt:lpstr>
      <vt:lpstr>Závislosti v ČR - dopady</vt:lpstr>
      <vt:lpstr>Závislosti v ČR - dopady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Microsoft Office User</dc:creator>
  <cp:lastModifiedBy>Lukáš Kudláček</cp:lastModifiedBy>
  <cp:revision>2</cp:revision>
  <dcterms:created xsi:type="dcterms:W3CDTF">2019-09-19T13:48:58Z</dcterms:created>
  <dcterms:modified xsi:type="dcterms:W3CDTF">2024-11-07T15:57:05Z</dcterms:modified>
</cp:coreProperties>
</file>