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301" r:id="rId5"/>
    <p:sldId id="302" r:id="rId6"/>
    <p:sldId id="268" r:id="rId7"/>
    <p:sldId id="303" r:id="rId8"/>
    <p:sldId id="304" r:id="rId9"/>
    <p:sldId id="422" r:id="rId10"/>
    <p:sldId id="423" r:id="rId11"/>
    <p:sldId id="425" r:id="rId12"/>
    <p:sldId id="271" r:id="rId13"/>
    <p:sldId id="297" r:id="rId14"/>
    <p:sldId id="299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11.11.2024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0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E56F-814C-4E46-A38D-A0611FDCED26}" type="slidenum">
              <a:rPr kumimoji="0" lang="cs-CZ" altLang="cs-CZ"/>
              <a:pPr>
                <a:spcBef>
                  <a:spcPct val="0"/>
                </a:spcBef>
              </a:pPr>
              <a:t>10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27201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4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CAB399-2C71-485C-9317-2C7EA6DFDCB0}" type="slidenum">
              <a:rPr kumimoji="0" lang="cs-CZ" altLang="cs-CZ"/>
              <a:pPr>
                <a:spcBef>
                  <a:spcPct val="0"/>
                </a:spcBef>
              </a:pPr>
              <a:t>11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1818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9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4465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2587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49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28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D10E70-FADD-4DF9-84F0-8EDA28277EB1}" type="slidenum">
              <a:rPr kumimoji="0" lang="cs-CZ" altLang="cs-CZ"/>
              <a:pPr>
                <a:spcBef>
                  <a:spcPct val="0"/>
                </a:spcBef>
              </a:pPr>
              <a:t>9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6737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11.11.2024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11.11.2024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s://www.google.com/ma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Autofit/>
          </a:bodyPr>
          <a:lstStyle/>
          <a:p>
            <a:pPr rtl="0"/>
            <a:r>
              <a:rPr lang="cs-CZ" sz="4000" dirty="0"/>
              <a:t>Cvičení 4 – morfologické typy venkovských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dirty="0"/>
              <a:t>Klasifikujte z geneticko-morfologického hlediska půdorysu 3 venkovská sídla odlišné dle uspořádání </a:t>
            </a:r>
            <a:r>
              <a:rPr lang="cs-CZ" sz="2000" b="1" dirty="0"/>
              <a:t>budov</a:t>
            </a:r>
            <a:r>
              <a:rPr lang="cs-CZ" sz="2000" dirty="0"/>
              <a:t> a </a:t>
            </a:r>
            <a:r>
              <a:rPr lang="cs-CZ" sz="2000" b="1" dirty="0" err="1"/>
              <a:t>plužin</a:t>
            </a:r>
            <a:endParaRPr lang="cs-CZ" sz="2000" b="1" dirty="0"/>
          </a:p>
          <a:p>
            <a:r>
              <a:rPr lang="cs-CZ" sz="2000" dirty="0"/>
              <a:t>Jedno sídlo vyberte v okolí vašeho bydliště (pokud bydlíte ve městě, je třeba vybrat blízké venkovské sídlo), </a:t>
            </a:r>
            <a:r>
              <a:rPr lang="cs-CZ" sz="2000" i="1" dirty="0"/>
              <a:t>navštivte toto sídlo, pořiďte fotodokumentaci charakterizují daný typ venkovského osídlení (dobrovolné)</a:t>
            </a:r>
          </a:p>
          <a:p>
            <a:r>
              <a:rPr lang="cs-CZ" sz="2000" dirty="0"/>
              <a:t>dokumentujte na leteckém snímku morfologický typ a doplňte ručně zpracovaným schématickým náčrtem (uspořádání budov a </a:t>
            </a:r>
            <a:r>
              <a:rPr lang="cs-CZ" sz="2000" dirty="0" err="1"/>
              <a:t>plužin</a:t>
            </a:r>
            <a:r>
              <a:rPr lang="cs-CZ" sz="2000" dirty="0"/>
              <a:t>)</a:t>
            </a:r>
          </a:p>
          <a:p>
            <a:r>
              <a:rPr lang="cs-CZ" sz="2000" dirty="0"/>
              <a:t>ostatní 2 venkovská sídla vyberte tak, aby byla vždy jiného morfologického typu (kterékoliv sídlo v ČR), popište geograficky , kde se venkovské sídlo nachází, určete morfologický typ + typ </a:t>
            </a:r>
            <a:r>
              <a:rPr lang="cs-CZ" sz="2000" dirty="0" err="1"/>
              <a:t>plužiny</a:t>
            </a:r>
            <a:r>
              <a:rPr lang="cs-CZ" sz="2000" dirty="0"/>
              <a:t> a doplňte letecký snímek + náčrt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Earth</a:t>
            </a:r>
            <a:r>
              <a:rPr lang="cs-CZ" dirty="0"/>
              <a:t> Pro</a:t>
            </a:r>
          </a:p>
          <a:p>
            <a:r>
              <a:rPr lang="cs-CZ" u="sng" dirty="0">
                <a:hlinkClick r:id="rId2"/>
              </a:rPr>
              <a:t>https://www.google.com/maps</a:t>
            </a:r>
            <a:endParaRPr lang="cs-CZ" u="sng" dirty="0"/>
          </a:p>
          <a:p>
            <a:r>
              <a:rPr lang="cs-CZ" dirty="0">
                <a:hlinkClick r:id="rId3"/>
              </a:rPr>
              <a:t>www.mapy.cz</a:t>
            </a:r>
            <a:endParaRPr lang="cs-CZ" dirty="0"/>
          </a:p>
          <a:p>
            <a:r>
              <a:rPr lang="cs-CZ" dirty="0"/>
              <a:t>Lokální mapové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Zadání cvičení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Název cvičení: </a:t>
            </a:r>
            <a:r>
              <a:rPr lang="cs-CZ" altLang="cs-CZ" sz="2000" b="1" dirty="0"/>
              <a:t>Cvičení 4 – morfologické typy venkovských sídel</a:t>
            </a:r>
            <a:endParaRPr lang="cs-CZ" altLang="cs-CZ" sz="18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Vypracování cvičení – stačí mapy, nákres a připadne foto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Závěr cvičení – geografické umístě</a:t>
            </a:r>
            <a:r>
              <a:rPr lang="cs-CZ" altLang="cs-CZ" dirty="0"/>
              <a:t>ní sídla, popis morfologického typu + proč? + typ </a:t>
            </a:r>
            <a:r>
              <a:rPr lang="cs-CZ" altLang="cs-CZ" dirty="0" err="1"/>
              <a:t>plužiny</a:t>
            </a:r>
            <a:r>
              <a:rPr lang="cs-CZ" altLang="cs-CZ" dirty="0"/>
              <a:t> (jak jste to poznali), 10+ řádků pro každou obec + využití ve výuce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Použité zdroje (dle citační normy)</a:t>
            </a:r>
          </a:p>
          <a:p>
            <a:endParaRPr lang="cs-CZ" dirty="0"/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80C535CB-7BDB-41D3-98EF-7DB39BAC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25.11. do půlnoci</a:t>
            </a:r>
          </a:p>
        </p:txBody>
      </p:sp>
    </p:spTree>
    <p:extLst>
      <p:ext uri="{BB962C8B-B14F-4D97-AF65-F5344CB8AC3E}">
        <p14:creationId xmlns:p14="http://schemas.microsoft.com/office/powerpoint/2010/main" val="23768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Venkovská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400" dirty="0"/>
              <a:t>vesnice, venkovské osídlení nebo venkov – všechna sídla, která nejsou městy bez ohledu na to, že obyvatelstvo většiny takových sídel už ztratilo jakékoliv spojení se zemědělskou výrobou</a:t>
            </a:r>
          </a:p>
          <a:p>
            <a:r>
              <a:rPr lang="cs-CZ" sz="2400" dirty="0"/>
              <a:t>skládají z obytných budov, hospodářských budov a zemědělsky obdělávaných ploch (</a:t>
            </a:r>
            <a:r>
              <a:rPr lang="cs-CZ" sz="2400" dirty="0" err="1"/>
              <a:t>plužiny</a:t>
            </a:r>
            <a:r>
              <a:rPr lang="cs-CZ" sz="2400" dirty="0"/>
              <a:t>)</a:t>
            </a:r>
          </a:p>
          <a:p>
            <a:r>
              <a:rPr lang="cs-CZ" sz="2400" b="1" dirty="0" err="1"/>
              <a:t>Plužina</a:t>
            </a:r>
            <a:r>
              <a:rPr lang="cs-CZ" sz="2400" b="1" dirty="0"/>
              <a:t> </a:t>
            </a:r>
            <a:r>
              <a:rPr lang="cs-CZ" sz="2400" dirty="0"/>
              <a:t>– orná půda patřící k sídlu + louky, pastviny a lesy, které se nacházejí v souvisle rozparcelované ploše polí.</a:t>
            </a:r>
          </a:p>
          <a:p>
            <a:pPr>
              <a:spcBef>
                <a:spcPts val="12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Dělení podle půdorysu: uspořádání budov a </a:t>
            </a:r>
            <a:r>
              <a:rPr lang="cs-CZ" sz="3200" dirty="0" err="1"/>
              <a:t>plužiny</a:t>
            </a:r>
            <a:endParaRPr lang="cs-CZ" sz="3200" dirty="0"/>
          </a:p>
          <a:p>
            <a:pPr>
              <a:spcBef>
                <a:spcPts val="1200"/>
              </a:spcBef>
            </a:pPr>
            <a:r>
              <a:rPr lang="cs-CZ" sz="3200" dirty="0"/>
              <a:t>Hodnocení půdorysu venkovských sídel se zaměřuje na zkoumání: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jednotlivých usedlostí (tvar a vzájemná poloha obytných a neobytných částí usedlostí, tvar dvora apod.)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sídla jako celku (jaké je uspořádání usedlostí a </a:t>
            </a:r>
            <a:r>
              <a:rPr lang="cs-CZ" sz="3000" dirty="0" err="1"/>
              <a:t>plužiny</a:t>
            </a:r>
            <a:r>
              <a:rPr lang="cs-CZ" sz="3000" dirty="0"/>
              <a:t>, jaká je jejich poloha vzhledem k návsi)</a:t>
            </a:r>
          </a:p>
          <a:p>
            <a:pPr lvl="2">
              <a:spcBef>
                <a:spcPts val="1200"/>
              </a:spcBef>
            </a:pPr>
            <a:r>
              <a:rPr lang="cs-CZ" sz="2800" dirty="0"/>
              <a:t>pravidelné</a:t>
            </a:r>
          </a:p>
          <a:p>
            <a:pPr lvl="2">
              <a:spcBef>
                <a:spcPts val="1200"/>
              </a:spcBef>
            </a:pPr>
            <a:r>
              <a:rPr lang="cs-CZ" sz="3000" dirty="0"/>
              <a:t>nepravidelné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Podle půdorysného uspořádání budov v sídle se rozlišují dva základní typy půdorysu:</a:t>
            </a:r>
          </a:p>
          <a:p>
            <a:pPr lvl="1">
              <a:spcBef>
                <a:spcPts val="1200"/>
              </a:spcBef>
            </a:pPr>
            <a:r>
              <a:rPr lang="cs-CZ" sz="3000" b="1" dirty="0"/>
              <a:t>soustředěný </a:t>
            </a:r>
            <a:r>
              <a:rPr lang="cs-CZ" sz="3000" dirty="0"/>
              <a:t>– jednotlivé usedlosti jsou postaveny těsně vedle sebe</a:t>
            </a:r>
          </a:p>
          <a:p>
            <a:pPr lvl="1">
              <a:spcBef>
                <a:spcPts val="1200"/>
              </a:spcBef>
            </a:pPr>
            <a:r>
              <a:rPr lang="cs-CZ" sz="3200" b="1" dirty="0"/>
              <a:t>řadový </a:t>
            </a:r>
            <a:r>
              <a:rPr lang="cs-CZ" sz="3200" dirty="0"/>
              <a:t>– jednotlivé usedlosti jsou v nevelkých vzdálenostech od sebe, jsou ale vzájemně odděleny dvory nebo zahradami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err="1"/>
              <a:t>Plužina</a:t>
            </a:r>
            <a:r>
              <a:rPr lang="cs-CZ" dirty="0"/>
              <a:t> má také několik typů, které se většinou řadí do dvou skupin: </a:t>
            </a:r>
          </a:p>
          <a:p>
            <a:pPr marL="0" indent="0">
              <a:buNone/>
            </a:pPr>
            <a:r>
              <a:rPr lang="cs-CZ" dirty="0"/>
              <a:t>–pravidelná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traťová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záhumenicová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délková </a:t>
            </a:r>
            <a:r>
              <a:rPr lang="cs-CZ" b="1" dirty="0" err="1"/>
              <a:t>plužina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–nepravidelná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úseková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 err="1"/>
              <a:t>plužina</a:t>
            </a:r>
            <a:r>
              <a:rPr lang="cs-CZ" b="1" dirty="0"/>
              <a:t> scelených úseků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A6309-123A-4990-8449-D856A2A3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42" y="2658269"/>
            <a:ext cx="6896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15769" cy="4123655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Pravidelné půdorysné typy vesnic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silniční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návesní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řadové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lesní návesní 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Nepravidelným půdorysným typem </a:t>
            </a:r>
            <a:r>
              <a:rPr lang="cs-CZ" dirty="0"/>
              <a:t>jsou </a:t>
            </a:r>
            <a:r>
              <a:rPr lang="cs-CZ" b="1" dirty="0"/>
              <a:t>vesnice s hromadným půdorysem</a:t>
            </a:r>
          </a:p>
          <a:p>
            <a:r>
              <a:rPr lang="cs-CZ" dirty="0"/>
              <a:t>(</a:t>
            </a:r>
            <a:r>
              <a:rPr lang="cs-CZ" b="1" i="1" dirty="0"/>
              <a:t>Náves</a:t>
            </a:r>
            <a:r>
              <a:rPr lang="cs-CZ" dirty="0"/>
              <a:t>= prostor na němž se soustřeďuje hospodářský  a společenský život vesnice, statky semknuty k sobě)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820D06-CFF5-4061-BEA1-7EE21D4C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32" y="1988840"/>
            <a:ext cx="57031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ek obrázku pro úseková plužina">
            <a:extLst>
              <a:ext uri="{FF2B5EF4-FFF2-40B4-BE49-F238E27FC236}">
                <a16:creationId xmlns:a16="http://schemas.microsoft.com/office/drawing/2014/main" id="{7B678BAD-7BE1-45D9-BCB0-0888F35D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163080"/>
            <a:ext cx="8649469" cy="64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Silniční vsi</a:t>
            </a:r>
          </a:p>
        </p:txBody>
      </p:sp>
      <p:pic>
        <p:nvPicPr>
          <p:cNvPr id="7" name="Picture 2" descr="13">
            <a:extLst>
              <a:ext uri="{FF2B5EF4-FFF2-40B4-BE49-F238E27FC236}">
                <a16:creationId xmlns:a16="http://schemas.microsoft.com/office/drawing/2014/main" id="{42566131-AC59-4AA5-8A39-A1842B9C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328" r="3865" b="5100"/>
          <a:stretch/>
        </p:blipFill>
        <p:spPr bwMode="auto">
          <a:xfrm>
            <a:off x="0" y="1981201"/>
            <a:ext cx="3857625" cy="282136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7AA4EA-4CEA-45C1-B3EE-FE83C4700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"/>
          <a:stretch/>
        </p:blipFill>
        <p:spPr>
          <a:xfrm>
            <a:off x="3962335" y="1556728"/>
            <a:ext cx="4067045" cy="4034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BCC8D0-14C5-4FB5-A9D6-193152201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3" r="11741"/>
          <a:stretch/>
        </p:blipFill>
        <p:spPr>
          <a:xfrm>
            <a:off x="8029380" y="1554537"/>
            <a:ext cx="4150106" cy="40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Návesní vsi</a:t>
            </a:r>
          </a:p>
        </p:txBody>
      </p:sp>
      <p:pic>
        <p:nvPicPr>
          <p:cNvPr id="6" name="Picture 2" descr="15">
            <a:extLst>
              <a:ext uri="{FF2B5EF4-FFF2-40B4-BE49-F238E27FC236}">
                <a16:creationId xmlns:a16="http://schemas.microsoft.com/office/drawing/2014/main" id="{B0F92883-0260-4D20-AC5F-43A46A669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6790" r="6910" b="2898"/>
          <a:stretch/>
        </p:blipFill>
        <p:spPr bwMode="auto">
          <a:xfrm>
            <a:off x="-13392" y="2126706"/>
            <a:ext cx="3922317" cy="3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519A9E-230C-4581-B1B6-24E405838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0" r="551" b="2172"/>
          <a:stretch/>
        </p:blipFill>
        <p:spPr>
          <a:xfrm>
            <a:off x="3908925" y="1645596"/>
            <a:ext cx="4085455" cy="3964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5955F-B4B4-4CC6-A783-2067B68D0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70" t="-1" r="1044" b="2056"/>
          <a:stretch/>
        </p:blipFill>
        <p:spPr>
          <a:xfrm>
            <a:off x="7994380" y="1653147"/>
            <a:ext cx="4198732" cy="3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1" name="Picture 4" descr="15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Text Box 5"/>
          <p:cNvSpPr txBox="1">
            <a:spLocks noChangeArrowheads="1"/>
          </p:cNvSpPr>
          <p:nvPr/>
        </p:nvSpPr>
        <p:spPr bwMode="auto">
          <a:xfrm>
            <a:off x="7924800" y="1304330"/>
            <a:ext cx="4267200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 ves s okrouhlou návsí a radiálním uspořádáním parcel</a:t>
            </a:r>
            <a:endParaRPr lang="cs-CZ" altLang="cs-CZ" sz="2800" b="1" dirty="0"/>
          </a:p>
        </p:txBody>
      </p:sp>
      <p:sp>
        <p:nvSpPr>
          <p:cNvPr id="427013" name="Text Box 6"/>
          <p:cNvSpPr txBox="1">
            <a:spLocks noChangeArrowheads="1"/>
          </p:cNvSpPr>
          <p:nvPr/>
        </p:nvSpPr>
        <p:spPr bwMode="auto">
          <a:xfrm>
            <a:off x="452050" y="102932"/>
            <a:ext cx="3341473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Půdorysy vesnic: návesní silniční ves</a:t>
            </a:r>
          </a:p>
        </p:txBody>
      </p:sp>
    </p:spTree>
    <p:extLst>
      <p:ext uri="{BB962C8B-B14F-4D97-AF65-F5344CB8AC3E}">
        <p14:creationId xmlns:p14="http://schemas.microsoft.com/office/powerpoint/2010/main" val="3090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234</TotalTime>
  <Words>499</Words>
  <Application>Microsoft Office PowerPoint</Application>
  <PresentationFormat>Širokoúhlá obrazovka</PresentationFormat>
  <Paragraphs>68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Tahoma</vt:lpstr>
      <vt:lpstr>Wingdings</vt:lpstr>
      <vt:lpstr>KRESBA MĚSTA 16 X 9</vt:lpstr>
      <vt:lpstr>Cvičení 4 – morfologické typy venkovských sídel</vt:lpstr>
      <vt:lpstr>Venkovská sídla</vt:lpstr>
      <vt:lpstr>Morfologické typy venkovských sídel</vt:lpstr>
      <vt:lpstr>Morfologické typy venkovských sídel</vt:lpstr>
      <vt:lpstr>Morfologické typy venkovských sídel</vt:lpstr>
      <vt:lpstr>Prezentace aplikace PowerPoint</vt:lpstr>
      <vt:lpstr>Silniční vsi</vt:lpstr>
      <vt:lpstr>Návesní vsi</vt:lpstr>
      <vt:lpstr>Prezentace aplikace PowerPoint</vt:lpstr>
      <vt:lpstr>Prezentace aplikace PowerPoint</vt:lpstr>
      <vt:lpstr>Prezentace aplikace PowerPoint</vt:lpstr>
      <vt:lpstr>Zadání cvičení</vt:lpstr>
      <vt:lpstr>Zdroje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Lektor</cp:lastModifiedBy>
  <cp:revision>11</cp:revision>
  <dcterms:created xsi:type="dcterms:W3CDTF">2021-09-24T13:18:41Z</dcterms:created>
  <dcterms:modified xsi:type="dcterms:W3CDTF">2024-11-11T12:38:56Z</dcterms:modified>
</cp:coreProperties>
</file>