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7" r:id="rId3"/>
    <p:sldId id="267" r:id="rId4"/>
    <p:sldId id="268" r:id="rId5"/>
    <p:sldId id="269" r:id="rId6"/>
    <p:sldId id="274" r:id="rId7"/>
    <p:sldId id="270" r:id="rId8"/>
    <p:sldId id="271" r:id="rId9"/>
    <p:sldId id="297" r:id="rId10"/>
    <p:sldId id="298" r:id="rId11"/>
    <p:sldId id="300" r:id="rId12"/>
    <p:sldId id="299" r:id="rId13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706" autoAdjust="0"/>
  </p:normalViewPr>
  <p:slideViewPr>
    <p:cSldViewPr>
      <p:cViewPr varScale="1">
        <p:scale>
          <a:sx n="85" d="100"/>
          <a:sy n="85" d="100"/>
        </p:scale>
        <p:origin x="45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8" d="100"/>
          <a:sy n="88" d="100"/>
        </p:scale>
        <p:origin x="291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11C9381-F68D-4F9B-9F8A-AB9E40C618C1}" type="datetime1">
              <a:rPr lang="cs-CZ" smtClean="0"/>
              <a:t>25.11.2024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B3C20D7-F8F1-4196-9585-26F31AFC85C9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81621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2FB5046-D517-4952-94FA-8571CFCEBBF5}" type="datetime1">
              <a:rPr lang="cs-CZ" noProof="0" smtClean="0"/>
              <a:t>25.11.2024</a:t>
            </a:fld>
            <a:endParaRPr lang="cs-CZ" noProof="0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noProof="0" dirty="0"/>
              <a:t>Kliknutím můžete upravit styl předlohy textů.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DAEC444-603B-4F09-9A06-5917518DD901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8742551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91545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11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347028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2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503437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3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512549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4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077436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5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564003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6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5270700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7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258594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8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9465151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10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408695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"/>
          <p:cNvSpPr/>
          <p:nvPr/>
        </p:nvSpPr>
        <p:spPr bwMode="invGray">
          <a:xfrm>
            <a:off x="0" y="3936697"/>
            <a:ext cx="12192000" cy="2103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38201" y="4114800"/>
            <a:ext cx="10515598" cy="1158446"/>
          </a:xfrm>
        </p:spPr>
        <p:txBody>
          <a:bodyPr rtlCol="0" anchor="b">
            <a:normAutofit/>
          </a:bodyPr>
          <a:lstStyle>
            <a:lvl1pPr algn="l">
              <a:defRPr sz="5200"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38201" y="5338170"/>
            <a:ext cx="10515598" cy="474836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-CZ" noProof="0"/>
              <a:t>Kliknutím můžete upravit styl předlohy.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63072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ABCB5E2-8FC8-4060-9BF1-A48CBCD30292}" type="datetime1">
              <a:rPr lang="cs-CZ" noProof="0" smtClean="0"/>
              <a:t>25.11.2024</a:t>
            </a:fld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78755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741693" y="365125"/>
            <a:ext cx="1600200" cy="5811838"/>
          </a:xfrm>
        </p:spPr>
        <p:txBody>
          <a:bodyPr vert="eaVert" rtlCol="0"/>
          <a:lstStyle>
            <a:lvl1pPr>
              <a:defRPr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534400" cy="5811838"/>
          </a:xfrm>
        </p:spPr>
        <p:txBody>
          <a:bodyPr vert="eaVert"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D755C93-8F64-44C2-9895-EF24A7C5898E}" type="datetime1">
              <a:rPr lang="cs-CZ" noProof="0" smtClean="0"/>
              <a:t>25.11.2024</a:t>
            </a:fld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77025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EDAF141-D3CA-4562-A44D-A0F7EEA54F65}" type="datetime1">
              <a:rPr lang="cs-CZ" noProof="0" smtClean="0"/>
              <a:t>25.11.2024</a:t>
            </a:fld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21557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Záhlaví oddíl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 bwMode="ltGray">
          <a:xfrm>
            <a:off x="0" y="3276600"/>
            <a:ext cx="12192000" cy="27632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1248" y="3429000"/>
            <a:ext cx="9601200" cy="1838519"/>
          </a:xfrm>
        </p:spPr>
        <p:txBody>
          <a:bodyPr rtlCol="0" anchor="b">
            <a:normAutofit/>
          </a:bodyPr>
          <a:lstStyle>
            <a:lvl1pPr>
              <a:defRPr sz="5200">
                <a:solidFill>
                  <a:schemeClr val="bg1"/>
                </a:solidFill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1248" y="5340096"/>
            <a:ext cx="9601200" cy="475488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91735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45224"/>
          </a:xfrm>
        </p:spPr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29200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24600" y="1825625"/>
            <a:ext cx="5029200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5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91E70E4-D740-4C50-AE52-B0A05EC02402}" type="datetime1">
              <a:rPr lang="cs-CZ" noProof="0" smtClean="0"/>
              <a:t>25.11.2024</a:t>
            </a:fld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96317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828800"/>
            <a:ext cx="5029200" cy="6858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100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14600"/>
            <a:ext cx="5029200" cy="3675063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326188" y="1828800"/>
            <a:ext cx="5029200" cy="6858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100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326188" y="2514600"/>
            <a:ext cx="5029200" cy="3675063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8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7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50E1C3-D136-4A15-B4F7-755274D3AC79}" type="datetime1">
              <a:rPr lang="cs-CZ" noProof="0" smtClean="0"/>
              <a:t>25.11.2024</a:t>
            </a:fld>
            <a:endParaRPr lang="cs-CZ" noProof="0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44799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4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1BC436E-D55B-47C6-8E3D-A1E974EAC8F8}" type="datetime1">
              <a:rPr lang="cs-CZ" noProof="0" smtClean="0"/>
              <a:t>25.11.2024</a:t>
            </a:fld>
            <a:endParaRPr lang="cs-CZ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95634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2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8DE1057-9A15-431B-A874-2A2BD5D6CDF0}" type="datetime1">
              <a:rPr lang="cs-CZ" noProof="0" smtClean="0"/>
              <a:t>25.11.2024</a:t>
            </a:fld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66730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24800" y="1524000"/>
            <a:ext cx="3429000" cy="1905000"/>
          </a:xfrm>
        </p:spPr>
        <p:txBody>
          <a:bodyPr rtlCol="0" anchor="b">
            <a:normAutofit/>
          </a:bodyPr>
          <a:lstStyle>
            <a:lvl1pPr>
              <a:defRPr sz="3400"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685800"/>
            <a:ext cx="6400800" cy="52578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924800" y="3581400"/>
            <a:ext cx="3429000" cy="1828800"/>
          </a:xfrm>
        </p:spPr>
        <p:txBody>
          <a:bodyPr rtlCol="0"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5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A0D14BC-B29D-44D4-A1A2-06AFEA15E0F6}" type="datetime1">
              <a:rPr lang="cs-CZ" noProof="0" smtClean="0"/>
              <a:t>25.11.2024</a:t>
            </a:fld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97896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24800" y="1527048"/>
            <a:ext cx="3429000" cy="1901952"/>
          </a:xfrm>
        </p:spPr>
        <p:txBody>
          <a:bodyPr rtlCol="0" anchor="b">
            <a:normAutofit/>
          </a:bodyPr>
          <a:lstStyle>
            <a:lvl1pPr>
              <a:defRPr sz="3400"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838198" y="685800"/>
            <a:ext cx="6400800" cy="5257800"/>
          </a:xfrm>
        </p:spPr>
        <p:txBody>
          <a:bodyPr rtlCol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924800" y="3581400"/>
            <a:ext cx="3428999" cy="1828800"/>
          </a:xfrm>
        </p:spPr>
        <p:txBody>
          <a:bodyPr rtlCol="0"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5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D18D54-5252-466A-A8AC-DC835C0ACC2E}" type="datetime1">
              <a:rPr lang="cs-CZ" noProof="0" smtClean="0"/>
              <a:t>25.11.2024</a:t>
            </a:fld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22527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 bwMode="invGray">
          <a:xfrm>
            <a:off x="0" y="6492239"/>
            <a:ext cx="12188825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 dirty="0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452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noProof="0" dirty="0"/>
              <a:t>Kliknutím můžete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-CZ" noProof="0" dirty="0"/>
              <a:t>Kliknutím můžete upravit styl předlohy textů.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3"/>
          </p:nvPr>
        </p:nvSpPr>
        <p:spPr>
          <a:xfrm>
            <a:off x="381000" y="6549715"/>
            <a:ext cx="8442158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pPr rtl="0"/>
            <a:endParaRPr lang="cs-CZ" noProof="0" dirty="0"/>
          </a:p>
        </p:txBody>
      </p:sp>
      <p:sp>
        <p:nvSpPr>
          <p:cNvPr id="4" name="Zástupný symbol pro datum 4"/>
          <p:cNvSpPr>
            <a:spLocks noGrp="1"/>
          </p:cNvSpPr>
          <p:nvPr>
            <p:ph type="dt" sz="half" idx="2"/>
          </p:nvPr>
        </p:nvSpPr>
        <p:spPr>
          <a:xfrm>
            <a:off x="9685939" y="6549715"/>
            <a:ext cx="1667860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fld id="{CA485F0B-5BFE-43AF-83B8-FCCEEDE3B43F}" type="datetime1">
              <a:rPr lang="cs-CZ" smtClean="0"/>
              <a:t>25.11.2024</a:t>
            </a:fld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1353799" y="6549715"/>
            <a:ext cx="446361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pPr rtl="0"/>
            <a:fld id="{B13333A4-2EF1-4B79-B68C-AB20E66B4822}" type="slidenum">
              <a:rPr lang="cs-CZ" noProof="0" smtClean="0"/>
              <a:pPr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1558716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raficke-rozhledy.cz/archiv/clanek/530/pdf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geograficke-rozhledy.cz/archiv/clanek/274/pdf" TargetMode="External"/><Relationship Id="rId4" Type="http://schemas.openxmlformats.org/officeDocument/2006/relationships/hyperlink" Target="https://www.geograficke-rozhledy.cz/archiv/clanek/538/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" TargetMode="External"/><Relationship Id="rId2" Type="http://schemas.openxmlformats.org/officeDocument/2006/relationships/hyperlink" Target="https://earthengine.google.com/timelapse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apy.cz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95400" y="4114800"/>
            <a:ext cx="10658399" cy="1158446"/>
          </a:xfrm>
        </p:spPr>
        <p:txBody>
          <a:bodyPr rtlCol="0">
            <a:normAutofit/>
          </a:bodyPr>
          <a:lstStyle/>
          <a:p>
            <a:pPr rtl="0"/>
            <a:r>
              <a:rPr lang="cs-CZ" dirty="0"/>
              <a:t>Cvičení 5 - suburbanizace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67408" y="5338170"/>
            <a:ext cx="10586391" cy="474836"/>
          </a:xfrm>
        </p:spPr>
        <p:txBody>
          <a:bodyPr rtlCol="0"/>
          <a:lstStyle/>
          <a:p>
            <a:pPr rtl="0"/>
            <a:r>
              <a:rPr lang="cs-CZ" dirty="0"/>
              <a:t>Ze0132 Geografie obyvatelstva a sídel</a:t>
            </a:r>
          </a:p>
        </p:txBody>
      </p:sp>
    </p:spTree>
    <p:extLst>
      <p:ext uri="{BB962C8B-B14F-4D97-AF65-F5344CB8AC3E}">
        <p14:creationId xmlns:p14="http://schemas.microsoft.com/office/powerpoint/2010/main" val="214272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777929E-0BD9-4DE4-A942-374D8FEC1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611" y="0"/>
            <a:ext cx="11370778" cy="6858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5E05355-DE7D-4ADF-B6EC-81A3751D7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517" y="0"/>
            <a:ext cx="11360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42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7C30684-9EA5-402D-86EF-60877A851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517" y="0"/>
            <a:ext cx="11360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64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AAC098-66CC-4109-B0E2-ABCD3EE24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1" dirty="0"/>
              <a:t>Zadání cvičení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3CD3D0-169E-488B-8380-8A185252A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</a:pPr>
            <a:r>
              <a:rPr lang="cs-CZ" altLang="cs-CZ" sz="2000" dirty="0"/>
              <a:t>Záhlaví: jméno, učo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</a:pPr>
            <a:r>
              <a:rPr lang="cs-CZ" altLang="cs-CZ" sz="2000" dirty="0"/>
              <a:t>Název cvičení: </a:t>
            </a:r>
            <a:r>
              <a:rPr lang="cs-CZ" altLang="cs-CZ" sz="2000" b="1" dirty="0"/>
              <a:t>Cvičení 5 – suburbanizace</a:t>
            </a:r>
            <a:endParaRPr lang="cs-CZ" altLang="cs-CZ" sz="1800" b="1" u="sng" dirty="0"/>
          </a:p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</a:pPr>
            <a:r>
              <a:rPr lang="cs-CZ" altLang="cs-CZ" sz="2000" dirty="0"/>
              <a:t>Zadání cvičení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</a:pPr>
            <a:r>
              <a:rPr lang="cs-CZ" altLang="cs-CZ" sz="2000" dirty="0"/>
              <a:t>Vypracování cvičení – stačí </a:t>
            </a:r>
            <a:r>
              <a:rPr lang="cs-CZ" altLang="cs-CZ" sz="2000" dirty="0" err="1"/>
              <a:t>print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screeny</a:t>
            </a:r>
            <a:r>
              <a:rPr lang="cs-CZ" altLang="cs-CZ" sz="2000" dirty="0"/>
              <a:t>, případné vyznačit místa suburbanizace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</a:pPr>
            <a:r>
              <a:rPr lang="cs-CZ" altLang="cs-CZ" sz="2000" dirty="0"/>
              <a:t>Závěr cvičení – komentář alespoň ¾ strany (může být ve vypracov</a:t>
            </a:r>
            <a:r>
              <a:rPr lang="cs-CZ" altLang="cs-CZ" dirty="0"/>
              <a:t>ání</a:t>
            </a:r>
            <a:r>
              <a:rPr lang="cs-CZ" altLang="cs-CZ" sz="2000" dirty="0"/>
              <a:t>) + využití ve výuce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</a:pPr>
            <a:r>
              <a:rPr lang="cs-CZ" altLang="cs-CZ" sz="2000" dirty="0"/>
              <a:t>Použité zdroje (dle citační normy)</a:t>
            </a:r>
          </a:p>
          <a:p>
            <a:endParaRPr lang="cs-CZ" dirty="0"/>
          </a:p>
        </p:txBody>
      </p:sp>
      <p:sp>
        <p:nvSpPr>
          <p:cNvPr id="4" name="Obdélník 6">
            <a:extLst>
              <a:ext uri="{FF2B5EF4-FFF2-40B4-BE49-F238E27FC236}">
                <a16:creationId xmlns:a16="http://schemas.microsoft.com/office/drawing/2014/main" id="{80C535CB-7BDB-41D3-98EF-7DB39BAC2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4791" y="6021770"/>
            <a:ext cx="61081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Termín odevzdání: 9.12. (včetně)</a:t>
            </a:r>
          </a:p>
        </p:txBody>
      </p:sp>
    </p:spTree>
    <p:extLst>
      <p:ext uri="{BB962C8B-B14F-4D97-AF65-F5344CB8AC3E}">
        <p14:creationId xmlns:p14="http://schemas.microsoft.com/office/powerpoint/2010/main" val="237687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000" b="1" dirty="0"/>
              <a:t>Urbanizace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>
              <a:spcBef>
                <a:spcPts val="1200"/>
              </a:spcBef>
            </a:pPr>
            <a:r>
              <a:rPr lang="cs-CZ" sz="2400" dirty="0"/>
              <a:t>Změna sociálně-prostorových forem společnosti v důsledku společenské modernizace</a:t>
            </a:r>
          </a:p>
          <a:p>
            <a:pPr>
              <a:spcBef>
                <a:spcPts val="1200"/>
              </a:spcBef>
            </a:pPr>
            <a:r>
              <a:rPr lang="cs-CZ" sz="2400" dirty="0"/>
              <a:t>Důsledek – koncentrace obyvatelstva do městských sídel a růst měst</a:t>
            </a:r>
          </a:p>
          <a:p>
            <a:pPr>
              <a:spcBef>
                <a:spcPts val="1200"/>
              </a:spcBef>
            </a:pPr>
            <a:r>
              <a:rPr lang="cs-CZ" sz="2400" dirty="0"/>
              <a:t>Spojována s etapou industrializace</a:t>
            </a:r>
          </a:p>
          <a:p>
            <a:pPr>
              <a:spcBef>
                <a:spcPts val="1200"/>
              </a:spcBef>
            </a:pPr>
            <a:r>
              <a:rPr lang="cs-CZ" sz="2400" dirty="0"/>
              <a:t>Urbanizace:</a:t>
            </a:r>
          </a:p>
          <a:p>
            <a:pPr lvl="1">
              <a:spcBef>
                <a:spcPts val="1200"/>
              </a:spcBef>
            </a:pPr>
            <a:r>
              <a:rPr lang="cs-CZ" sz="2000" dirty="0"/>
              <a:t>Ekonomická – zvyšuje se počet osob pracujících mimo zemědělství</a:t>
            </a:r>
          </a:p>
          <a:p>
            <a:pPr lvl="1">
              <a:spcBef>
                <a:spcPts val="1200"/>
              </a:spcBef>
            </a:pPr>
            <a:r>
              <a:rPr lang="cs-CZ" sz="2000" dirty="0"/>
              <a:t>Demografická – zvyšování podílu městského obyvatelstva</a:t>
            </a:r>
          </a:p>
          <a:p>
            <a:pPr lvl="1">
              <a:spcBef>
                <a:spcPts val="1200"/>
              </a:spcBef>
            </a:pPr>
            <a:r>
              <a:rPr lang="cs-CZ" sz="2000" dirty="0"/>
              <a:t>Prostorová – změny vzhledu a hmotného uspořádání sídel</a:t>
            </a:r>
          </a:p>
          <a:p>
            <a:pPr lvl="1">
              <a:spcBef>
                <a:spcPts val="1200"/>
              </a:spcBef>
            </a:pPr>
            <a:r>
              <a:rPr lang="cs-CZ" sz="2000" dirty="0"/>
              <a:t>Sociální – osvojení městského způsobu života, šíření městských hodnot a postojů</a:t>
            </a:r>
          </a:p>
          <a:p>
            <a:pPr>
              <a:spcBef>
                <a:spcPts val="1200"/>
              </a:spcBef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68219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000" b="1" dirty="0"/>
              <a:t>Suburbanizace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r>
              <a:rPr lang="cs-CZ" sz="2400" dirty="0"/>
              <a:t>Fáze související s vývojem společnosti v (post)industriálním období</a:t>
            </a:r>
          </a:p>
          <a:p>
            <a:pPr lvl="1"/>
            <a:r>
              <a:rPr lang="cs-CZ" sz="2000" dirty="0"/>
              <a:t>Zvyšuje se životní úroveň, rozvoj automobilového průmyslu a motorizace obyvatel umožňuje odloučení místa bydliště od místa pracoviště</a:t>
            </a:r>
          </a:p>
          <a:p>
            <a:pPr lvl="1"/>
            <a:r>
              <a:rPr lang="cs-CZ" sz="2000" dirty="0"/>
              <a:t>Obyvatelé mají větší tendenci neusazovat se v centrech měst, ale v jeho zázemí v příhodných lokalitách s kvalitním životním prostředím</a:t>
            </a:r>
          </a:p>
          <a:p>
            <a:pPr lvl="1"/>
            <a:r>
              <a:rPr lang="cs-CZ" sz="2000" dirty="0"/>
              <a:t>Ekonomickými a společenskými aktivitami zůstávají spjati s městem (dojíždí do něj za prací, kulturou, realizují v něm kontakty apod.)</a:t>
            </a:r>
          </a:p>
          <a:p>
            <a:pPr lvl="1"/>
            <a:r>
              <a:rPr lang="cs-CZ" sz="2000" dirty="0"/>
              <a:t>Centra velkých měst tak postupně ztrácejí obytnou funkci ve prospěch funkce administrativní</a:t>
            </a:r>
          </a:p>
          <a:p>
            <a:pPr lvl="1"/>
            <a:r>
              <a:rPr lang="cs-CZ" sz="2000" dirty="0"/>
              <a:t>Zázemí velkých měst rostou rychleji, než města samotná (často dokonce dochází k poklesu počtu obyvatel ve velkých městech)</a:t>
            </a:r>
          </a:p>
        </p:txBody>
      </p:sp>
    </p:spTree>
    <p:extLst>
      <p:ext uri="{BB962C8B-B14F-4D97-AF65-F5344CB8AC3E}">
        <p14:creationId xmlns:p14="http://schemas.microsoft.com/office/powerpoint/2010/main" val="295063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FB629470-93FE-46D9-AF2A-1A3982EA79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79" t="22427" r="40494" b="9394"/>
          <a:stretch/>
        </p:blipFill>
        <p:spPr>
          <a:xfrm>
            <a:off x="4287178" y="0"/>
            <a:ext cx="3827161" cy="701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51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DBD9D9C7-FAFF-4140-8318-55828E453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225" y="1619079"/>
            <a:ext cx="10462575" cy="30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8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8F7CB2DB-AB09-4631-97C6-9B1464C362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99"/>
          <a:stretch/>
        </p:blipFill>
        <p:spPr>
          <a:xfrm>
            <a:off x="0" y="70338"/>
            <a:ext cx="6959735" cy="371914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A5027EB-1CC0-47A3-8ECC-60CCECF8DD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25" t="7923" b="5130"/>
          <a:stretch/>
        </p:blipFill>
        <p:spPr>
          <a:xfrm>
            <a:off x="5831542" y="3021106"/>
            <a:ext cx="6360458" cy="383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93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8E382FF1-DC3B-47C7-9C32-E7D147F7B0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180"/>
          <a:stretch/>
        </p:blipFill>
        <p:spPr>
          <a:xfrm>
            <a:off x="0" y="0"/>
            <a:ext cx="5856601" cy="372548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9C73904-98E9-4699-9840-E1B26A67F0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058" t="18981" r="-1875" b="-4715"/>
          <a:stretch/>
        </p:blipFill>
        <p:spPr>
          <a:xfrm>
            <a:off x="5663952" y="3140968"/>
            <a:ext cx="6660743" cy="3902642"/>
          </a:xfrm>
          <a:prstGeom prst="rect">
            <a:avLst/>
          </a:prstGeom>
        </p:spPr>
      </p:pic>
      <p:sp>
        <p:nvSpPr>
          <p:cNvPr id="2" name="Obdélník 7">
            <a:extLst>
              <a:ext uri="{FF2B5EF4-FFF2-40B4-BE49-F238E27FC236}">
                <a16:creationId xmlns:a16="http://schemas.microsoft.com/office/drawing/2014/main" id="{9ED41F4D-4045-10B7-E179-53460D716082}"/>
              </a:ext>
            </a:extLst>
          </p:cNvPr>
          <p:cNvSpPr/>
          <p:nvPr/>
        </p:nvSpPr>
        <p:spPr>
          <a:xfrm>
            <a:off x="5951984" y="2636912"/>
            <a:ext cx="3956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Moravany u Brna, stav 2003, 2015 </a:t>
            </a:r>
          </a:p>
        </p:txBody>
      </p:sp>
    </p:spTree>
    <p:extLst>
      <p:ext uri="{BB962C8B-B14F-4D97-AF65-F5344CB8AC3E}">
        <p14:creationId xmlns:p14="http://schemas.microsoft.com/office/powerpoint/2010/main" val="379980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000" b="1" dirty="0"/>
              <a:t>Zadání cvičení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55000" lnSpcReduction="20000"/>
          </a:bodyPr>
          <a:lstStyle/>
          <a:p>
            <a:pPr>
              <a:spcBef>
                <a:spcPts val="600"/>
              </a:spcBef>
              <a:buClr>
                <a:schemeClr val="accent1">
                  <a:lumMod val="75000"/>
                </a:schemeClr>
              </a:buClr>
              <a:defRPr/>
            </a:pPr>
            <a:r>
              <a:rPr lang="cs-CZ" sz="3300" dirty="0"/>
              <a:t>Nastudujte si níže uvedené články. Vyberte 2 letecké snímky téhož území (zvolte území </a:t>
            </a:r>
            <a:r>
              <a:rPr lang="cs-CZ" sz="3300" b="1" dirty="0"/>
              <a:t>v Evropě</a:t>
            </a:r>
            <a:r>
              <a:rPr lang="cs-CZ" sz="3300" dirty="0"/>
              <a:t>, v okolí libovolné města začínající na počáteční písmeno vašeho jména, s populační velikostí 100 000 a více obyvatel, </a:t>
            </a:r>
            <a:r>
              <a:rPr lang="cs-CZ" sz="3300" b="1" dirty="0"/>
              <a:t>ne v ČR</a:t>
            </a:r>
            <a:r>
              <a:rPr lang="cs-CZ" sz="3300" dirty="0"/>
              <a:t>), na kterých budete dokumentovat proces suburbanizace, popište situaci a dokumentujte na mapě, snímcích, obrázcích. </a:t>
            </a:r>
            <a:r>
              <a:rPr lang="cs-CZ" sz="3300" i="1" dirty="0"/>
              <a:t>(Pozor na zvolené měřítko (přiblížení) snímku, zvolte tak, aby bylo vše na snímku zřetelné)</a:t>
            </a:r>
          </a:p>
          <a:p>
            <a:pPr lvl="1"/>
            <a:r>
              <a:rPr lang="cs-CZ" sz="2900" dirty="0"/>
              <a:t>Kde se místo nachází?</a:t>
            </a:r>
          </a:p>
          <a:p>
            <a:pPr lvl="1"/>
            <a:r>
              <a:rPr lang="cs-CZ" sz="2900" dirty="0"/>
              <a:t>Kolik let uplynulo mezi pořízením snímků? </a:t>
            </a:r>
          </a:p>
          <a:p>
            <a:pPr lvl="1"/>
            <a:r>
              <a:rPr lang="cs-CZ" sz="2900" i="1" dirty="0"/>
              <a:t>Jak se krajina za tu dobu proměnila? Co přibylo, jaké plochy ubyly? </a:t>
            </a:r>
          </a:p>
          <a:p>
            <a:pPr lvl="1"/>
            <a:r>
              <a:rPr lang="cs-CZ" sz="2900" dirty="0"/>
              <a:t>Odhadněte, kolikrát se zvětšila plocha zástavby v sídle, do kterých směrů se nová zástavba rozšiřuje? </a:t>
            </a:r>
          </a:p>
          <a:p>
            <a:pPr lvl="1"/>
            <a:r>
              <a:rPr lang="cs-CZ" sz="2900" i="1" dirty="0"/>
              <a:t>K čemu jsou </a:t>
            </a:r>
            <a:r>
              <a:rPr lang="cs-CZ" sz="2900" i="1" dirty="0" err="1"/>
              <a:t>suburbanizavané</a:t>
            </a:r>
            <a:r>
              <a:rPr lang="cs-CZ" sz="2900" i="1" dirty="0"/>
              <a:t> plochy pravděpodobně využívány? (využijte street </a:t>
            </a:r>
            <a:r>
              <a:rPr lang="cs-CZ" sz="2900" i="1" dirty="0" err="1"/>
              <a:t>view</a:t>
            </a:r>
            <a:r>
              <a:rPr lang="cs-CZ" sz="2900" i="1" dirty="0"/>
              <a:t>)</a:t>
            </a:r>
          </a:p>
          <a:p>
            <a:pPr lvl="1"/>
            <a:r>
              <a:rPr lang="cs-CZ" sz="2900" i="1" dirty="0"/>
              <a:t>Jsou zde ještě volné plochy pro výstavbu? Jakou? (rodinné domy, průmyslové areály atd.)</a:t>
            </a:r>
          </a:p>
          <a:p>
            <a:pPr lvl="1"/>
            <a:r>
              <a:rPr lang="cs-CZ" sz="2900" i="1" dirty="0"/>
              <a:t>Jaké pravděpodobně přináší váš případ suburbanizace výhody a nevýhody pro místní občany?</a:t>
            </a:r>
          </a:p>
          <a:p>
            <a:pPr lvl="1"/>
            <a:endParaRPr lang="cs-CZ" dirty="0"/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cs-CZ" u="sng" dirty="0">
                <a:hlinkClick r:id="rId3"/>
              </a:rPr>
              <a:t>https://www.geograficke-rozhledy.cz/archiv/clanek/530/pdf</a:t>
            </a:r>
            <a:endParaRPr lang="cs-CZ" dirty="0"/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cs-CZ" u="sng" dirty="0">
                <a:hlinkClick r:id="rId4"/>
              </a:rPr>
              <a:t>https://www.geograficke-rozhledy.cz/archiv/clanek/538/pdf</a:t>
            </a:r>
            <a:endParaRPr lang="cs-CZ" dirty="0"/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cs-CZ" u="sng" dirty="0">
                <a:hlinkClick r:id="rId5"/>
              </a:rPr>
              <a:t>https://www.geograficke-rozhledy.cz/archiv/clanek/274/pdf</a:t>
            </a:r>
            <a:endParaRPr lang="cs-CZ" dirty="0"/>
          </a:p>
          <a:p>
            <a:pPr lvl="1"/>
            <a:endParaRPr lang="cs-CZ" dirty="0"/>
          </a:p>
          <a:p>
            <a:pPr>
              <a:spcBef>
                <a:spcPts val="1200"/>
              </a:spcBef>
              <a:buClr>
                <a:schemeClr val="accent1">
                  <a:lumMod val="75000"/>
                </a:schemeClr>
              </a:buClr>
              <a:defRPr/>
            </a:pP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36495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AAC098-66CC-4109-B0E2-ABCD3EE24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1" dirty="0"/>
              <a:t>Zdroje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3CD3D0-169E-488B-8380-8A185252A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https://earthengine.google.com/timelapse/</a:t>
            </a:r>
            <a:endParaRPr lang="cs-CZ" dirty="0"/>
          </a:p>
          <a:p>
            <a:r>
              <a:rPr lang="cs-CZ" dirty="0"/>
              <a:t>Google </a:t>
            </a:r>
            <a:r>
              <a:rPr lang="cs-CZ" dirty="0" err="1"/>
              <a:t>Earth</a:t>
            </a:r>
            <a:r>
              <a:rPr lang="cs-CZ" dirty="0"/>
              <a:t> Pro</a:t>
            </a:r>
          </a:p>
          <a:p>
            <a:r>
              <a:rPr lang="cs-CZ" u="sng" dirty="0">
                <a:hlinkClick r:id="rId3"/>
              </a:rPr>
              <a:t>https://www.google.com/maps</a:t>
            </a:r>
            <a:r>
              <a:rPr lang="cs-CZ" dirty="0"/>
              <a:t>  - Street </a:t>
            </a:r>
            <a:r>
              <a:rPr lang="cs-CZ" dirty="0" err="1"/>
              <a:t>View</a:t>
            </a:r>
            <a:endParaRPr lang="cs-CZ" dirty="0"/>
          </a:p>
          <a:p>
            <a:r>
              <a:rPr lang="cs-CZ" dirty="0">
                <a:hlinkClick r:id="rId4"/>
              </a:rPr>
              <a:t>www.mapy.cz</a:t>
            </a:r>
            <a:endParaRPr lang="cs-CZ" dirty="0"/>
          </a:p>
          <a:p>
            <a:r>
              <a:rPr lang="cs-CZ" dirty="0"/>
              <a:t>Lokální mapové zdroje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5249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RESBA MĚSTA 16 X 9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0525334_TF03031010_TF03031010.potx" id="{AB0B172E-ACD1-44DF-8EFA-CE0C9B3F885B}" vid="{052A090C-45A6-4BAE-B590-9125D8ECDF25}"/>
    </a:ext>
  </a:extLst>
</a:theme>
</file>

<file path=ppt/theme/theme2.xml><?xml version="1.0" encoding="utf-8"?>
<a:theme xmlns:a="http://schemas.openxmlformats.org/drawingml/2006/main" name="Motiv Office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Firemní prezentace se skicou města na pozadí (širokoúhlý formát)</Template>
  <TotalTime>174</TotalTime>
  <Words>503</Words>
  <Application>Microsoft Office PowerPoint</Application>
  <PresentationFormat>Širokouhlá</PresentationFormat>
  <Paragraphs>56</Paragraphs>
  <Slides>12</Slides>
  <Notes>10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12</vt:i4>
      </vt:variant>
    </vt:vector>
  </HeadingPairs>
  <TitlesOfParts>
    <vt:vector size="16" baseType="lpstr">
      <vt:lpstr>Arial</vt:lpstr>
      <vt:lpstr>Century Schoolbook</vt:lpstr>
      <vt:lpstr>Wingdings</vt:lpstr>
      <vt:lpstr>KRESBA MĚSTA 16 X 9</vt:lpstr>
      <vt:lpstr>Cvičení 5 - suburbanizace</vt:lpstr>
      <vt:lpstr>Urbanizace</vt:lpstr>
      <vt:lpstr>Suburbanizace</vt:lpstr>
      <vt:lpstr>Prezentácia programu PowerPoint</vt:lpstr>
      <vt:lpstr>Prezentácia programu PowerPoint</vt:lpstr>
      <vt:lpstr>Prezentácia programu PowerPoint</vt:lpstr>
      <vt:lpstr>Prezentácia programu PowerPoint</vt:lpstr>
      <vt:lpstr>Zadání cvičení</vt:lpstr>
      <vt:lpstr>Zdroje</vt:lpstr>
      <vt:lpstr>Prezentácia programu PowerPoint</vt:lpstr>
      <vt:lpstr>Prezentácia programu PowerPoint</vt:lpstr>
      <vt:lpstr>Zadání cvičení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Ze0132 Geografie obyvatelstva a sídel</dc:title>
  <dc:creator>Jozef Lopuch</dc:creator>
  <cp:lastModifiedBy>Jozef Lopuch</cp:lastModifiedBy>
  <cp:revision>17</cp:revision>
  <dcterms:created xsi:type="dcterms:W3CDTF">2021-09-24T13:18:41Z</dcterms:created>
  <dcterms:modified xsi:type="dcterms:W3CDTF">2024-11-24T23:42:17Z</dcterms:modified>
</cp:coreProperties>
</file>