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handoutMasterIdLst>
    <p:handoutMasterId r:id="rId33"/>
  </p:handoutMasterIdLst>
  <p:sldIdLst>
    <p:sldId id="256" r:id="rId2"/>
    <p:sldId id="268" r:id="rId3"/>
    <p:sldId id="269" r:id="rId4"/>
    <p:sldId id="274" r:id="rId5"/>
    <p:sldId id="298" r:id="rId6"/>
    <p:sldId id="271" r:id="rId7"/>
    <p:sldId id="500" r:id="rId8"/>
    <p:sldId id="501" r:id="rId9"/>
    <p:sldId id="427" r:id="rId10"/>
    <p:sldId id="502" r:id="rId11"/>
    <p:sldId id="429" r:id="rId12"/>
    <p:sldId id="503" r:id="rId13"/>
    <p:sldId id="504" r:id="rId14"/>
    <p:sldId id="505" r:id="rId15"/>
    <p:sldId id="430" r:id="rId16"/>
    <p:sldId id="431" r:id="rId17"/>
    <p:sldId id="506" r:id="rId18"/>
    <p:sldId id="507" r:id="rId19"/>
    <p:sldId id="432" r:id="rId20"/>
    <p:sldId id="302" r:id="rId21"/>
    <p:sldId id="509" r:id="rId22"/>
    <p:sldId id="433" r:id="rId23"/>
    <p:sldId id="508" r:id="rId24"/>
    <p:sldId id="278" r:id="rId25"/>
    <p:sldId id="510" r:id="rId26"/>
    <p:sldId id="511" r:id="rId27"/>
    <p:sldId id="512" r:id="rId28"/>
    <p:sldId id="513" r:id="rId29"/>
    <p:sldId id="514" r:id="rId30"/>
    <p:sldId id="515" r:id="rId31"/>
  </p:sldIdLst>
  <p:sldSz cx="12192000" cy="6858000"/>
  <p:notesSz cx="6858000" cy="9144000"/>
  <p:defaultTextStyle>
    <a:defPPr rtl="0"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3B4B98B0-60AC-42C2-AFA5-B58CD77FA1E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548" autoAdjust="0"/>
    <p:restoredTop sz="94663" autoAdjust="0"/>
  </p:normalViewPr>
  <p:slideViewPr>
    <p:cSldViewPr>
      <p:cViewPr varScale="1">
        <p:scale>
          <a:sx n="80" d="100"/>
          <a:sy n="80" d="100"/>
        </p:scale>
        <p:origin x="619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88" d="100"/>
          <a:sy n="88" d="100"/>
        </p:scale>
        <p:origin x="2916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cs-CZ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E11C9381-F68D-4F9B-9F8A-AB9E40C618C1}" type="datetime1">
              <a:rPr lang="cs-CZ" smtClean="0"/>
              <a:t>29.11.2023</a:t>
            </a:fld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DB3C20D7-F8F1-4196-9585-26F31AFC85C9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6816212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cs-CZ" noProof="0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D2FB5046-D517-4952-94FA-8571CFCEBBF5}" type="datetime1">
              <a:rPr lang="cs-CZ" noProof="0" smtClean="0"/>
              <a:t>29.11.2023</a:t>
            </a:fld>
            <a:endParaRPr lang="cs-CZ" noProof="0" dirty="0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cs-CZ" noProof="0" dirty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cs-CZ" noProof="0" dirty="0"/>
              <a:t>Kliknutím můžete upravit styl předlohy textů.</a:t>
            </a:r>
          </a:p>
          <a:p>
            <a:pPr lvl="1" rtl="0"/>
            <a:r>
              <a:rPr lang="cs-CZ" noProof="0" dirty="0"/>
              <a:t>Druhá úroveň</a:t>
            </a:r>
          </a:p>
          <a:p>
            <a:pPr lvl="2" rtl="0"/>
            <a:r>
              <a:rPr lang="cs-CZ" noProof="0" dirty="0"/>
              <a:t>Třetí úroveň</a:t>
            </a:r>
          </a:p>
          <a:p>
            <a:pPr lvl="3" rtl="0"/>
            <a:r>
              <a:rPr lang="cs-CZ" noProof="0" dirty="0"/>
              <a:t>Čtvrtá úroveň</a:t>
            </a:r>
          </a:p>
          <a:p>
            <a:pPr lvl="4" rtl="0"/>
            <a:r>
              <a:rPr lang="cs-CZ" noProof="0" dirty="0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cs-CZ" noProof="0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8DAEC444-603B-4F09-9A06-5917518DD901}" type="slidenum">
              <a:rPr lang="cs-CZ" noProof="0" smtClean="0"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87425511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8DAEC444-603B-4F09-9A06-5917518DD901}" type="slidenum">
              <a:rPr lang="cs-CZ" smtClean="0"/>
              <a:t>1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391545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noProof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DAEC444-603B-4F09-9A06-5917518DD901}" type="slidenum">
              <a:rPr lang="cs-CZ" noProof="0" smtClean="0"/>
              <a:t>2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30774363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noProof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DAEC444-603B-4F09-9A06-5917518DD901}" type="slidenum">
              <a:rPr lang="cs-CZ" noProof="0" smtClean="0"/>
              <a:t>3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15640033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noProof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DAEC444-603B-4F09-9A06-5917518DD901}" type="slidenum">
              <a:rPr lang="cs-CZ" noProof="0" smtClean="0"/>
              <a:t>4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5270700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noProof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DAEC444-603B-4F09-9A06-5917518DD901}" type="slidenum">
              <a:rPr lang="cs-CZ" noProof="0" smtClean="0"/>
              <a:t>6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29465151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noProof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DAEC444-603B-4F09-9A06-5917518DD901}" type="slidenum">
              <a:rPr lang="cs-CZ" noProof="0" smtClean="0"/>
              <a:t>20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14740043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noProof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DAEC444-603B-4F09-9A06-5917518DD901}" type="slidenum">
              <a:rPr lang="cs-CZ" noProof="0" smtClean="0"/>
              <a:t>24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19910279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"/>
          <p:cNvSpPr/>
          <p:nvPr/>
        </p:nvSpPr>
        <p:spPr bwMode="invGray">
          <a:xfrm>
            <a:off x="0" y="3936697"/>
            <a:ext cx="12192000" cy="2103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noProof="0" dirty="0"/>
          </a:p>
        </p:txBody>
      </p:sp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838201" y="4114800"/>
            <a:ext cx="10515598" cy="1158446"/>
          </a:xfrm>
        </p:spPr>
        <p:txBody>
          <a:bodyPr rtlCol="0" anchor="b">
            <a:normAutofit/>
          </a:bodyPr>
          <a:lstStyle>
            <a:lvl1pPr algn="l">
              <a:defRPr sz="5200">
                <a:solidFill>
                  <a:schemeClr val="tx1"/>
                </a:solidFill>
              </a:defRPr>
            </a:lvl1pPr>
          </a:lstStyle>
          <a:p>
            <a:pPr rtl="0"/>
            <a:r>
              <a:rPr lang="cs-CZ" noProof="0"/>
              <a:t>Kliknutím lze upravit styl.</a:t>
            </a:r>
            <a:endParaRPr lang="cs-CZ" noProof="0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838201" y="5338170"/>
            <a:ext cx="10515598" cy="474836"/>
          </a:xfrm>
        </p:spPr>
        <p:txBody>
          <a:bodyPr rtlCol="0"/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cs-CZ" noProof="0"/>
              <a:t>Kliknutím můžete upravit styl předlohy.</a:t>
            </a:r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630729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cs-CZ" noProof="0"/>
              <a:t>Kliknutím lze upravit styl.</a:t>
            </a:r>
            <a:endParaRPr lang="cs-CZ" noProof="0" dirty="0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cs-CZ" noProof="0"/>
              <a:t>Po kliknutí můžete upravovat styly textu v předloze.</a:t>
            </a:r>
          </a:p>
          <a:p>
            <a:pPr lvl="1" rtl="0"/>
            <a:r>
              <a:rPr lang="cs-CZ" noProof="0"/>
              <a:t>Druhá úroveň</a:t>
            </a:r>
          </a:p>
          <a:p>
            <a:pPr lvl="2" rtl="0"/>
            <a:r>
              <a:rPr lang="cs-CZ" noProof="0"/>
              <a:t>Třetí úroveň</a:t>
            </a:r>
          </a:p>
          <a:p>
            <a:pPr lvl="3" rtl="0"/>
            <a:r>
              <a:rPr lang="cs-CZ" noProof="0"/>
              <a:t>Čtvrtá úroveň</a:t>
            </a:r>
          </a:p>
          <a:p>
            <a:pPr lvl="4" rtl="0"/>
            <a:r>
              <a:rPr lang="cs-CZ" noProof="0"/>
              <a:t>Pátá úroveň</a:t>
            </a:r>
            <a:endParaRPr lang="cs-CZ" noProof="0" dirty="0"/>
          </a:p>
        </p:txBody>
      </p:sp>
      <p:sp>
        <p:nvSpPr>
          <p:cNvPr id="5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noProof="0" dirty="0"/>
          </a:p>
        </p:txBody>
      </p:sp>
      <p:sp>
        <p:nvSpPr>
          <p:cNvPr id="4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ABCB5E2-8FC8-4060-9BF1-A48CBCD30292}" type="datetime1">
              <a:rPr lang="cs-CZ" noProof="0" smtClean="0"/>
              <a:t>29.11.2023</a:t>
            </a:fld>
            <a:endParaRPr lang="cs-CZ" noProof="0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13333A4-2EF1-4B79-B68C-AB20E66B4822}" type="slidenum">
              <a:rPr lang="cs-CZ" noProof="0" smtClean="0"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3787557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9741693" y="365125"/>
            <a:ext cx="1600200" cy="5811838"/>
          </a:xfrm>
        </p:spPr>
        <p:txBody>
          <a:bodyPr vert="eaVert" rtlCol="0"/>
          <a:lstStyle>
            <a:lvl1pPr>
              <a:defRPr/>
            </a:lvl1pPr>
          </a:lstStyle>
          <a:p>
            <a:pPr rtl="0"/>
            <a:r>
              <a:rPr lang="cs-CZ" noProof="0"/>
              <a:t>Kliknutím lze upravit styl.</a:t>
            </a:r>
            <a:endParaRPr lang="cs-CZ" noProof="0" dirty="0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8534400" cy="5811838"/>
          </a:xfrm>
        </p:spPr>
        <p:txBody>
          <a:bodyPr vert="eaVert" rtlCol="0"/>
          <a:lstStyle/>
          <a:p>
            <a:pPr lvl="0" rtl="0"/>
            <a:r>
              <a:rPr lang="cs-CZ" noProof="0"/>
              <a:t>Po kliknutí můžete upravovat styly textu v předloze.</a:t>
            </a:r>
          </a:p>
          <a:p>
            <a:pPr lvl="1" rtl="0"/>
            <a:r>
              <a:rPr lang="cs-CZ" noProof="0"/>
              <a:t>Druhá úroveň</a:t>
            </a:r>
          </a:p>
          <a:p>
            <a:pPr lvl="2" rtl="0"/>
            <a:r>
              <a:rPr lang="cs-CZ" noProof="0"/>
              <a:t>Třetí úroveň</a:t>
            </a:r>
          </a:p>
          <a:p>
            <a:pPr lvl="3" rtl="0"/>
            <a:r>
              <a:rPr lang="cs-CZ" noProof="0"/>
              <a:t>Čtvrtá úroveň</a:t>
            </a:r>
          </a:p>
          <a:p>
            <a:pPr lvl="4" rtl="0"/>
            <a:r>
              <a:rPr lang="cs-CZ" noProof="0"/>
              <a:t>Pátá úroveň</a:t>
            </a:r>
            <a:endParaRPr lang="cs-CZ" noProof="0" dirty="0"/>
          </a:p>
        </p:txBody>
      </p:sp>
      <p:sp>
        <p:nvSpPr>
          <p:cNvPr id="5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noProof="0" dirty="0"/>
          </a:p>
        </p:txBody>
      </p:sp>
      <p:sp>
        <p:nvSpPr>
          <p:cNvPr id="4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D755C93-8F64-44C2-9895-EF24A7C5898E}" type="datetime1">
              <a:rPr lang="cs-CZ" noProof="0" smtClean="0"/>
              <a:t>29.11.2023</a:t>
            </a:fld>
            <a:endParaRPr lang="cs-CZ" noProof="0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13333A4-2EF1-4B79-B68C-AB20E66B4822}" type="slidenum">
              <a:rPr lang="cs-CZ" noProof="0" smtClean="0"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770254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cs-CZ" noProof="0"/>
              <a:t>Kliknutím lze upravit styl.</a:t>
            </a:r>
            <a:endParaRPr lang="cs-CZ" noProof="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cs-CZ" noProof="0"/>
              <a:t>Po kliknutí můžete upravovat styly textu v předloze.</a:t>
            </a:r>
          </a:p>
          <a:p>
            <a:pPr lvl="1" rtl="0"/>
            <a:r>
              <a:rPr lang="cs-CZ" noProof="0"/>
              <a:t>Druhá úroveň</a:t>
            </a:r>
          </a:p>
          <a:p>
            <a:pPr lvl="2" rtl="0"/>
            <a:r>
              <a:rPr lang="cs-CZ" noProof="0"/>
              <a:t>Třetí úroveň</a:t>
            </a:r>
          </a:p>
          <a:p>
            <a:pPr lvl="3" rtl="0"/>
            <a:r>
              <a:rPr lang="cs-CZ" noProof="0"/>
              <a:t>Čtvrtá úroveň</a:t>
            </a:r>
          </a:p>
          <a:p>
            <a:pPr lvl="4" rtl="0"/>
            <a:r>
              <a:rPr lang="cs-CZ" noProof="0"/>
              <a:t>Pátá úroveň</a:t>
            </a:r>
            <a:endParaRPr lang="cs-CZ" noProof="0" dirty="0"/>
          </a:p>
        </p:txBody>
      </p:sp>
      <p:sp>
        <p:nvSpPr>
          <p:cNvPr id="5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noProof="0" dirty="0"/>
          </a:p>
        </p:txBody>
      </p:sp>
      <p:sp>
        <p:nvSpPr>
          <p:cNvPr id="4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EDAF141-D3CA-4562-A44D-A0F7EEA54F65}" type="datetime1">
              <a:rPr lang="cs-CZ" noProof="0" smtClean="0"/>
              <a:t>29.11.2023</a:t>
            </a:fld>
            <a:endParaRPr lang="cs-CZ" noProof="0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13333A4-2EF1-4B79-B68C-AB20E66B4822}" type="slidenum">
              <a:rPr lang="cs-CZ" noProof="0" smtClean="0"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3215576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Záhlaví oddíl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/>
        </p:nvSpPr>
        <p:spPr bwMode="ltGray">
          <a:xfrm>
            <a:off x="0" y="3276600"/>
            <a:ext cx="12192000" cy="276321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noProof="0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41248" y="3429000"/>
            <a:ext cx="9601200" cy="1838519"/>
          </a:xfrm>
        </p:spPr>
        <p:txBody>
          <a:bodyPr rtlCol="0" anchor="b">
            <a:normAutofit/>
          </a:bodyPr>
          <a:lstStyle>
            <a:lvl1pPr>
              <a:defRPr sz="5200">
                <a:solidFill>
                  <a:schemeClr val="bg1"/>
                </a:solidFill>
              </a:defRPr>
            </a:lvl1pPr>
          </a:lstStyle>
          <a:p>
            <a:pPr rtl="0"/>
            <a:r>
              <a:rPr lang="cs-CZ" noProof="0"/>
              <a:t>Kliknutím lze upravit styl.</a:t>
            </a:r>
            <a:endParaRPr lang="cs-CZ" noProof="0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41248" y="5340096"/>
            <a:ext cx="9601200" cy="475488"/>
          </a:xfrm>
        </p:spPr>
        <p:txBody>
          <a:bodyPr rtlCol="0"/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 rtl="0"/>
            <a:r>
              <a:rPr lang="cs-CZ" noProof="0"/>
              <a:t>Po kliknutí můžete upravovat styly textu v předloze.</a:t>
            </a:r>
          </a:p>
        </p:txBody>
      </p:sp>
    </p:spTree>
    <p:extLst>
      <p:ext uri="{BB962C8B-B14F-4D97-AF65-F5344CB8AC3E}">
        <p14:creationId xmlns:p14="http://schemas.microsoft.com/office/powerpoint/2010/main" val="1917355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ě obsahové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45224"/>
          </a:xfrm>
        </p:spPr>
        <p:txBody>
          <a:bodyPr rtlCol="0"/>
          <a:lstStyle/>
          <a:p>
            <a:pPr rtl="0"/>
            <a:r>
              <a:rPr lang="cs-CZ" noProof="0"/>
              <a:t>Kliknutím lze upravit styl.</a:t>
            </a:r>
            <a:endParaRPr lang="cs-CZ" noProof="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029200" cy="4351338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rtl="0"/>
            <a:r>
              <a:rPr lang="cs-CZ" noProof="0"/>
              <a:t>Po kliknutí můžete upravovat styly textu v předloze.</a:t>
            </a:r>
          </a:p>
          <a:p>
            <a:pPr lvl="1" rtl="0"/>
            <a:r>
              <a:rPr lang="cs-CZ" noProof="0"/>
              <a:t>Druhá úroveň</a:t>
            </a:r>
          </a:p>
          <a:p>
            <a:pPr lvl="2" rtl="0"/>
            <a:r>
              <a:rPr lang="cs-CZ" noProof="0"/>
              <a:t>Třetí úroveň</a:t>
            </a:r>
          </a:p>
          <a:p>
            <a:pPr lvl="3" rtl="0"/>
            <a:r>
              <a:rPr lang="cs-CZ" noProof="0"/>
              <a:t>Čtvrtá úroveň</a:t>
            </a:r>
          </a:p>
          <a:p>
            <a:pPr lvl="4" rtl="0"/>
            <a:r>
              <a:rPr lang="cs-CZ" noProof="0"/>
              <a:t>Pátá úroveň</a:t>
            </a:r>
            <a:endParaRPr lang="cs-CZ" noProof="0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324600" y="1825625"/>
            <a:ext cx="5029200" cy="4351338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rtl="0"/>
            <a:r>
              <a:rPr lang="cs-CZ" noProof="0"/>
              <a:t>Po kliknutí můžete upravovat styly textu v předloze.</a:t>
            </a:r>
          </a:p>
          <a:p>
            <a:pPr lvl="1" rtl="0"/>
            <a:r>
              <a:rPr lang="cs-CZ" noProof="0"/>
              <a:t>Druhá úroveň</a:t>
            </a:r>
          </a:p>
          <a:p>
            <a:pPr lvl="2" rtl="0"/>
            <a:r>
              <a:rPr lang="cs-CZ" noProof="0"/>
              <a:t>Třetí úroveň</a:t>
            </a:r>
          </a:p>
          <a:p>
            <a:pPr lvl="3" rtl="0"/>
            <a:r>
              <a:rPr lang="cs-CZ" noProof="0"/>
              <a:t>Čtvrtá úroveň</a:t>
            </a:r>
          </a:p>
          <a:p>
            <a:pPr lvl="4" rtl="0"/>
            <a:r>
              <a:rPr lang="cs-CZ" noProof="0"/>
              <a:t>Pátá úroveň</a:t>
            </a:r>
            <a:endParaRPr lang="cs-CZ" noProof="0" dirty="0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noProof="0" dirty="0"/>
          </a:p>
        </p:txBody>
      </p:sp>
      <p:sp>
        <p:nvSpPr>
          <p:cNvPr id="5" name="Zástupný symbol pro datum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91E70E4-D740-4C50-AE52-B0A05EC02402}" type="datetime1">
              <a:rPr lang="cs-CZ" noProof="0" smtClean="0"/>
              <a:t>29.11.2023</a:t>
            </a:fld>
            <a:endParaRPr lang="cs-CZ" noProof="0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13333A4-2EF1-4B79-B68C-AB20E66B4822}" type="slidenum">
              <a:rPr lang="cs-CZ" noProof="0" smtClean="0"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3963172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cs-CZ" noProof="0"/>
              <a:t>Kliknutím lze upravit styl.</a:t>
            </a:r>
            <a:endParaRPr lang="cs-CZ" noProof="0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828800"/>
            <a:ext cx="5029200" cy="685800"/>
          </a:xfrm>
        </p:spPr>
        <p:txBody>
          <a:bodyPr rtlCol="0" anchor="ctr">
            <a:normAutofit/>
          </a:bodyPr>
          <a:lstStyle>
            <a:lvl1pPr marL="0" indent="0">
              <a:spcBef>
                <a:spcPts val="1000"/>
              </a:spcBef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14600"/>
            <a:ext cx="5029200" cy="3675063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cs-CZ" noProof="0"/>
              <a:t>Po kliknutí můžete upravovat styly textu v předloze.</a:t>
            </a:r>
          </a:p>
          <a:p>
            <a:pPr lvl="1" rtl="0"/>
            <a:r>
              <a:rPr lang="cs-CZ" noProof="0"/>
              <a:t>Druhá úroveň</a:t>
            </a:r>
          </a:p>
          <a:p>
            <a:pPr lvl="2" rtl="0"/>
            <a:r>
              <a:rPr lang="cs-CZ" noProof="0"/>
              <a:t>Třetí úroveň</a:t>
            </a:r>
          </a:p>
          <a:p>
            <a:pPr lvl="3" rtl="0"/>
            <a:r>
              <a:rPr lang="cs-CZ" noProof="0"/>
              <a:t>Čtvrtá úroveň</a:t>
            </a:r>
          </a:p>
          <a:p>
            <a:pPr lvl="4" rtl="0"/>
            <a:r>
              <a:rPr lang="cs-CZ" noProof="0"/>
              <a:t>Pátá úroveň</a:t>
            </a:r>
            <a:endParaRPr lang="cs-CZ" noProof="0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326188" y="1828800"/>
            <a:ext cx="5029200" cy="685800"/>
          </a:xfrm>
        </p:spPr>
        <p:txBody>
          <a:bodyPr rtlCol="0" anchor="ctr">
            <a:normAutofit/>
          </a:bodyPr>
          <a:lstStyle>
            <a:lvl1pPr marL="0" indent="0">
              <a:spcBef>
                <a:spcPts val="1000"/>
              </a:spcBef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326188" y="2514600"/>
            <a:ext cx="5029200" cy="3675063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cs-CZ" noProof="0"/>
              <a:t>Po kliknutí můžete upravovat styly textu v předloze.</a:t>
            </a:r>
          </a:p>
          <a:p>
            <a:pPr lvl="1" rtl="0"/>
            <a:r>
              <a:rPr lang="cs-CZ" noProof="0"/>
              <a:t>Druhá úroveň</a:t>
            </a:r>
          </a:p>
          <a:p>
            <a:pPr lvl="2" rtl="0"/>
            <a:r>
              <a:rPr lang="cs-CZ" noProof="0"/>
              <a:t>Třetí úroveň</a:t>
            </a:r>
          </a:p>
          <a:p>
            <a:pPr lvl="3" rtl="0"/>
            <a:r>
              <a:rPr lang="cs-CZ" noProof="0"/>
              <a:t>Čtvrtá úroveň</a:t>
            </a:r>
          </a:p>
          <a:p>
            <a:pPr lvl="4" rtl="0"/>
            <a:r>
              <a:rPr lang="cs-CZ" noProof="0"/>
              <a:t>Pátá úroveň</a:t>
            </a:r>
            <a:endParaRPr lang="cs-CZ" noProof="0" dirty="0"/>
          </a:p>
        </p:txBody>
      </p:sp>
      <p:sp>
        <p:nvSpPr>
          <p:cNvPr id="8" name="Zástupný symbol pro zápatí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noProof="0" dirty="0"/>
          </a:p>
        </p:txBody>
      </p:sp>
      <p:sp>
        <p:nvSpPr>
          <p:cNvPr id="7" name="Zástupný symbol pro datum 7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B50E1C3-D136-4A15-B4F7-755274D3AC79}" type="datetime1">
              <a:rPr lang="cs-CZ" noProof="0" smtClean="0"/>
              <a:t>29.11.2023</a:t>
            </a:fld>
            <a:endParaRPr lang="cs-CZ" noProof="0" dirty="0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13333A4-2EF1-4B79-B68C-AB20E66B4822}" type="slidenum">
              <a:rPr lang="cs-CZ" noProof="0" smtClean="0"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1447994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cs-CZ" noProof="0"/>
              <a:t>Kliknutím lze upravit styl.</a:t>
            </a:r>
            <a:endParaRPr lang="cs-CZ" noProof="0" dirty="0"/>
          </a:p>
        </p:txBody>
      </p:sp>
      <p:sp>
        <p:nvSpPr>
          <p:cNvPr id="4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noProof="0" dirty="0"/>
          </a:p>
        </p:txBody>
      </p:sp>
      <p:sp>
        <p:nvSpPr>
          <p:cNvPr id="3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1BC436E-D55B-47C6-8E3D-A1E974EAC8F8}" type="datetime1">
              <a:rPr lang="cs-CZ" noProof="0" smtClean="0"/>
              <a:t>29.11.2023</a:t>
            </a:fld>
            <a:endParaRPr lang="cs-CZ" noProof="0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13333A4-2EF1-4B79-B68C-AB20E66B4822}" type="slidenum">
              <a:rPr lang="cs-CZ" noProof="0" smtClean="0"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3956345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1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noProof="0" dirty="0"/>
          </a:p>
        </p:txBody>
      </p:sp>
      <p:sp>
        <p:nvSpPr>
          <p:cNvPr id="2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8DE1057-9A15-431B-A874-2A2BD5D6CDF0}" type="datetime1">
              <a:rPr lang="cs-CZ" noProof="0" smtClean="0"/>
              <a:t>29.11.2023</a:t>
            </a:fld>
            <a:endParaRPr lang="cs-CZ" noProof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13333A4-2EF1-4B79-B68C-AB20E66B4822}" type="slidenum">
              <a:rPr lang="cs-CZ" noProof="0" smtClean="0"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3667301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924800" y="1524000"/>
            <a:ext cx="3429000" cy="1905000"/>
          </a:xfrm>
        </p:spPr>
        <p:txBody>
          <a:bodyPr rtlCol="0" anchor="b">
            <a:normAutofit/>
          </a:bodyPr>
          <a:lstStyle>
            <a:lvl1pPr>
              <a:defRPr sz="3400"/>
            </a:lvl1pPr>
          </a:lstStyle>
          <a:p>
            <a:pPr rtl="0"/>
            <a:r>
              <a:rPr lang="cs-CZ" noProof="0"/>
              <a:t>Kliknutím lze upravit styl.</a:t>
            </a:r>
            <a:endParaRPr lang="cs-CZ" noProof="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685800"/>
            <a:ext cx="6400800" cy="5257800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cs-CZ" noProof="0"/>
              <a:t>Po kliknutí můžete upravovat styly textu v předloze.</a:t>
            </a:r>
          </a:p>
          <a:p>
            <a:pPr lvl="1" rtl="0"/>
            <a:r>
              <a:rPr lang="cs-CZ" noProof="0"/>
              <a:t>Druhá úroveň</a:t>
            </a:r>
          </a:p>
          <a:p>
            <a:pPr lvl="2" rtl="0"/>
            <a:r>
              <a:rPr lang="cs-CZ" noProof="0"/>
              <a:t>Třetí úroveň</a:t>
            </a:r>
          </a:p>
          <a:p>
            <a:pPr lvl="3" rtl="0"/>
            <a:r>
              <a:rPr lang="cs-CZ" noProof="0"/>
              <a:t>Čtvrtá úroveň</a:t>
            </a:r>
          </a:p>
          <a:p>
            <a:pPr lvl="4" rtl="0"/>
            <a:r>
              <a:rPr lang="cs-CZ" noProof="0"/>
              <a:t>Pátá úroveň</a:t>
            </a:r>
            <a:endParaRPr lang="cs-CZ" noProof="0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7924800" y="3581400"/>
            <a:ext cx="3429000" cy="1828800"/>
          </a:xfrm>
        </p:spPr>
        <p:txBody>
          <a:bodyPr rtlCol="0"/>
          <a:lstStyle>
            <a:lvl1pPr marL="0" indent="0">
              <a:spcBef>
                <a:spcPts val="10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noProof="0" dirty="0"/>
          </a:p>
        </p:txBody>
      </p:sp>
      <p:sp>
        <p:nvSpPr>
          <p:cNvPr id="5" name="Zástupný symbol pro datum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A0D14BC-B29D-44D4-A1A2-06AFEA15E0F6}" type="datetime1">
              <a:rPr lang="cs-CZ" noProof="0" smtClean="0"/>
              <a:t>29.11.2023</a:t>
            </a:fld>
            <a:endParaRPr lang="cs-CZ" noProof="0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13333A4-2EF1-4B79-B68C-AB20E66B4822}" type="slidenum">
              <a:rPr lang="cs-CZ" noProof="0" smtClean="0"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978961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924800" y="1527048"/>
            <a:ext cx="3429000" cy="1901952"/>
          </a:xfrm>
        </p:spPr>
        <p:txBody>
          <a:bodyPr rtlCol="0" anchor="b">
            <a:normAutofit/>
          </a:bodyPr>
          <a:lstStyle>
            <a:lvl1pPr>
              <a:defRPr sz="3400"/>
            </a:lvl1pPr>
          </a:lstStyle>
          <a:p>
            <a:pPr rtl="0"/>
            <a:r>
              <a:rPr lang="cs-CZ" noProof="0"/>
              <a:t>Kliknutím lze upravit styl.</a:t>
            </a:r>
            <a:endParaRPr lang="cs-CZ" noProof="0" dirty="0"/>
          </a:p>
        </p:txBody>
      </p:sp>
      <p:sp>
        <p:nvSpPr>
          <p:cNvPr id="3" name="Zástupný symbol obrázku 2" descr="Prázdný zástupný symbol pro přidání obrázku Klikněte na zástupný symbol a vyberte obrázek, který chcete přidat."/>
          <p:cNvSpPr>
            <a:spLocks noGrp="1"/>
          </p:cNvSpPr>
          <p:nvPr>
            <p:ph type="pic" idx="1"/>
          </p:nvPr>
        </p:nvSpPr>
        <p:spPr>
          <a:xfrm>
            <a:off x="838198" y="685800"/>
            <a:ext cx="6400800" cy="5257800"/>
          </a:xfrm>
        </p:spPr>
        <p:txBody>
          <a:bodyPr rtlCol="0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cs-CZ" noProof="0"/>
              <a:t>Kliknutím na ikonu přidáte obrázek.</a:t>
            </a:r>
            <a:endParaRPr lang="cs-CZ" noProof="0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7924800" y="3581400"/>
            <a:ext cx="3428999" cy="1828800"/>
          </a:xfrm>
        </p:spPr>
        <p:txBody>
          <a:bodyPr rtlCol="0"/>
          <a:lstStyle>
            <a:lvl1pPr marL="0" indent="0">
              <a:spcBef>
                <a:spcPts val="10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noProof="0" dirty="0"/>
          </a:p>
        </p:txBody>
      </p:sp>
      <p:sp>
        <p:nvSpPr>
          <p:cNvPr id="5" name="Zástupný symbol pro datum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6D18D54-5252-466A-A8AC-DC835C0ACC2E}" type="datetime1">
              <a:rPr lang="cs-CZ" noProof="0" smtClean="0"/>
              <a:t>29.11.2023</a:t>
            </a:fld>
            <a:endParaRPr lang="cs-CZ" noProof="0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13333A4-2EF1-4B79-B68C-AB20E66B4822}" type="slidenum">
              <a:rPr lang="cs-CZ" noProof="0" smtClean="0"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3225279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 userDrawn="1"/>
        </p:nvSpPr>
        <p:spPr bwMode="invGray">
          <a:xfrm>
            <a:off x="0" y="6492239"/>
            <a:ext cx="12188825" cy="36576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noProof="0" dirty="0"/>
          </a:p>
        </p:txBody>
      </p:sp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4522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cs-CZ" noProof="0" dirty="0"/>
              <a:t>Kliknutím můžete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cs-CZ" noProof="0" dirty="0"/>
              <a:t>Kliknutím můžete upravit styl předlohy textů.</a:t>
            </a:r>
          </a:p>
          <a:p>
            <a:pPr lvl="1" rtl="0"/>
            <a:r>
              <a:rPr lang="cs-CZ" noProof="0" dirty="0"/>
              <a:t>Druhá úroveň</a:t>
            </a:r>
          </a:p>
          <a:p>
            <a:pPr lvl="2" rtl="0"/>
            <a:r>
              <a:rPr lang="cs-CZ" noProof="0" dirty="0"/>
              <a:t>Třetí úroveň</a:t>
            </a:r>
          </a:p>
          <a:p>
            <a:pPr lvl="3" rtl="0"/>
            <a:r>
              <a:rPr lang="cs-CZ" noProof="0" dirty="0"/>
              <a:t>Čtvrtá úroveň</a:t>
            </a:r>
          </a:p>
          <a:p>
            <a:pPr lvl="4" rtl="0"/>
            <a:r>
              <a:rPr lang="cs-CZ" noProof="0" dirty="0"/>
              <a:t>Pátá úroveň</a:t>
            </a:r>
          </a:p>
        </p:txBody>
      </p:sp>
      <p:sp>
        <p:nvSpPr>
          <p:cNvPr id="5" name="Zástupný symbol pro zápatí 3"/>
          <p:cNvSpPr>
            <a:spLocks noGrp="1"/>
          </p:cNvSpPr>
          <p:nvPr>
            <p:ph type="ftr" sz="quarter" idx="3"/>
          </p:nvPr>
        </p:nvSpPr>
        <p:spPr>
          <a:xfrm>
            <a:off x="381000" y="6549715"/>
            <a:ext cx="8442158" cy="2292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bg1">
                    <a:lumMod val="40000"/>
                    <a:lumOff val="60000"/>
                  </a:schemeClr>
                </a:solidFill>
              </a:defRPr>
            </a:lvl1pPr>
          </a:lstStyle>
          <a:p>
            <a:pPr rtl="0"/>
            <a:endParaRPr lang="cs-CZ" noProof="0" dirty="0"/>
          </a:p>
        </p:txBody>
      </p:sp>
      <p:sp>
        <p:nvSpPr>
          <p:cNvPr id="4" name="Zástupný symbol pro datum 4"/>
          <p:cNvSpPr>
            <a:spLocks noGrp="1"/>
          </p:cNvSpPr>
          <p:nvPr>
            <p:ph type="dt" sz="half" idx="2"/>
          </p:nvPr>
        </p:nvSpPr>
        <p:spPr>
          <a:xfrm>
            <a:off x="9685939" y="6549715"/>
            <a:ext cx="1667860" cy="2292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bg1">
                    <a:lumMod val="40000"/>
                    <a:lumOff val="60000"/>
                  </a:schemeClr>
                </a:solidFill>
              </a:defRPr>
            </a:lvl1pPr>
          </a:lstStyle>
          <a:p>
            <a:fld id="{CA485F0B-5BFE-43AF-83B8-FCCEEDE3B43F}" type="datetime1">
              <a:rPr lang="cs-CZ" smtClean="0"/>
              <a:t>29.11.2023</a:t>
            </a:fld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11353799" y="6549715"/>
            <a:ext cx="446361" cy="2292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bg1">
                    <a:lumMod val="40000"/>
                    <a:lumOff val="60000"/>
                  </a:schemeClr>
                </a:solidFill>
              </a:defRPr>
            </a:lvl1pPr>
          </a:lstStyle>
          <a:p>
            <a:pPr rtl="0"/>
            <a:fld id="{B13333A4-2EF1-4B79-B68C-AB20E66B4822}" type="slidenum">
              <a:rPr lang="cs-CZ" noProof="0" smtClean="0"/>
              <a:pPr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115587165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800"/>
        </a:spcBef>
        <a:buClr>
          <a:schemeClr val="accent1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0020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82880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kfOqmSXDAD8" TargetMode="Externa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urbanet.info/world-urban-population/" TargetMode="Externa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95400" y="4114800"/>
            <a:ext cx="10658399" cy="1158446"/>
          </a:xfrm>
        </p:spPr>
        <p:txBody>
          <a:bodyPr rtlCol="0">
            <a:normAutofit/>
          </a:bodyPr>
          <a:lstStyle/>
          <a:p>
            <a:pPr rtl="0"/>
            <a:r>
              <a:rPr lang="cs-CZ" dirty="0"/>
              <a:t>4. Urbanizace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767408" y="5338170"/>
            <a:ext cx="10586391" cy="474836"/>
          </a:xfrm>
        </p:spPr>
        <p:txBody>
          <a:bodyPr rtlCol="0"/>
          <a:lstStyle/>
          <a:p>
            <a:pPr rtl="0"/>
            <a:r>
              <a:rPr lang="cs-CZ" dirty="0"/>
              <a:t>Ze0132 Geografie obyvatelstva a sídel</a:t>
            </a:r>
          </a:p>
        </p:txBody>
      </p:sp>
    </p:spTree>
    <p:extLst>
      <p:ext uri="{BB962C8B-B14F-4D97-AF65-F5344CB8AC3E}">
        <p14:creationId xmlns:p14="http://schemas.microsoft.com/office/powerpoint/2010/main" val="2142729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F13584C-8C38-4B64-ACD3-D4E0F34490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4000" b="1" dirty="0"/>
              <a:t>Urbanizované regiony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21A9845-3DC3-4D9C-A4B2-FF7B7241C4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lvl="1"/>
            <a:r>
              <a:rPr lang="cs-CZ" b="1" dirty="0" err="1"/>
              <a:t>Metropolizace</a:t>
            </a:r>
            <a:r>
              <a:rPr lang="cs-CZ" b="1" dirty="0"/>
              <a:t> </a:t>
            </a:r>
            <a:r>
              <a:rPr lang="cs-CZ" dirty="0"/>
              <a:t>sídelních útvarů</a:t>
            </a:r>
          </a:p>
          <a:p>
            <a:pPr lvl="2"/>
            <a:r>
              <a:rPr lang="cs-CZ" dirty="0"/>
              <a:t>sílí procesy prostorové integrace</a:t>
            </a:r>
          </a:p>
          <a:p>
            <a:pPr lvl="2"/>
            <a:r>
              <a:rPr lang="cs-CZ" dirty="0"/>
              <a:t>první formou jsou procesy prostorové integrace sousedních aglomerací, jejichž důsledkem dochází ke splývání těchto prostorových útvarů</a:t>
            </a:r>
          </a:p>
          <a:p>
            <a:pPr lvl="2"/>
            <a:r>
              <a:rPr lang="cs-CZ" dirty="0"/>
              <a:t>druhou formou je růst závislosti a funkčních vazeb mezi aglomeracemi a ostatními velkými městy státu</a:t>
            </a:r>
          </a:p>
          <a:p>
            <a:pPr lvl="2"/>
            <a:r>
              <a:rPr lang="cs-CZ" dirty="0"/>
              <a:t>v důsledku rozvoje dopravy a výměny informací není už vzdálenost limitujícím faktorem přeměny sídelních útvarů</a:t>
            </a:r>
          </a:p>
          <a:p>
            <a:pPr lvl="2"/>
            <a:r>
              <a:rPr lang="cs-CZ" dirty="0"/>
              <a:t>sídelní útvar lze vymezit jako integrovaný sídelní systém</a:t>
            </a:r>
          </a:p>
          <a:p>
            <a:pPr lvl="2"/>
            <a:r>
              <a:rPr lang="cs-CZ" dirty="0" err="1"/>
              <a:t>městotvornými</a:t>
            </a:r>
            <a:r>
              <a:rPr lang="cs-CZ" dirty="0"/>
              <a:t>, resp. metropolitními funkcemi jsou hlavně terciér a kvartér a sídelní útvary přesahují hranici několika milionů obyvatel.</a:t>
            </a:r>
          </a:p>
          <a:p>
            <a:pPr lvl="1"/>
            <a:r>
              <a:rPr lang="cs-CZ" b="1" dirty="0" err="1"/>
              <a:t>Megalopolizace</a:t>
            </a:r>
            <a:r>
              <a:rPr lang="cs-CZ" b="1" dirty="0"/>
              <a:t> </a:t>
            </a:r>
            <a:r>
              <a:rPr lang="cs-CZ" dirty="0"/>
              <a:t>sídelních útvarů</a:t>
            </a:r>
          </a:p>
          <a:p>
            <a:pPr lvl="2"/>
            <a:r>
              <a:rPr lang="cs-CZ" dirty="0"/>
              <a:t>procesy územní koncentrace a dekoncentrace ztrácejí význam</a:t>
            </a:r>
          </a:p>
          <a:p>
            <a:pPr lvl="2"/>
            <a:r>
              <a:rPr lang="cs-CZ" dirty="0"/>
              <a:t>nejcharakterističtějším rysem je růst složitosti funkčně prostorových struktur</a:t>
            </a:r>
          </a:p>
          <a:p>
            <a:pPr lvl="2"/>
            <a:r>
              <a:rPr lang="cs-CZ" dirty="0"/>
              <a:t>z hlediska měřítka překračují procesy </a:t>
            </a:r>
            <a:r>
              <a:rPr lang="cs-CZ" dirty="0" err="1"/>
              <a:t>megalopolizace</a:t>
            </a:r>
            <a:r>
              <a:rPr lang="cs-CZ" dirty="0"/>
              <a:t> hranice regionů a států a jejich velikost může přesahovat až několik desítek milionů obyvatel</a:t>
            </a:r>
          </a:p>
        </p:txBody>
      </p:sp>
    </p:spTree>
    <p:extLst>
      <p:ext uri="{BB962C8B-B14F-4D97-AF65-F5344CB8AC3E}">
        <p14:creationId xmlns:p14="http://schemas.microsoft.com/office/powerpoint/2010/main" val="1508341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F13584C-8C38-4B64-ACD3-D4E0F34490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4000" b="1" dirty="0"/>
              <a:t>Megaměsto x globální město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21A9845-3DC3-4D9C-A4B2-FF7B7241C4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b="1" dirty="0"/>
              <a:t>Megaměsto</a:t>
            </a:r>
          </a:p>
          <a:p>
            <a:pPr lvl="1"/>
            <a:r>
              <a:rPr lang="cs-CZ" dirty="0"/>
              <a:t>Obvykle urbanizovaná oblast s více než 10 miliony obyvatel</a:t>
            </a:r>
          </a:p>
          <a:p>
            <a:pPr lvl="1"/>
            <a:r>
              <a:rPr lang="cs-CZ" dirty="0"/>
              <a:t>Tokio, </a:t>
            </a:r>
            <a:r>
              <a:rPr lang="cs-CZ" dirty="0" err="1"/>
              <a:t>Mexico</a:t>
            </a:r>
            <a:r>
              <a:rPr lang="cs-CZ" dirty="0"/>
              <a:t> City…</a:t>
            </a:r>
          </a:p>
          <a:p>
            <a:r>
              <a:rPr lang="cs-CZ" b="1" dirty="0"/>
              <a:t>Globální město</a:t>
            </a:r>
          </a:p>
          <a:p>
            <a:pPr lvl="1"/>
            <a:r>
              <a:rPr lang="cs-CZ" dirty="0"/>
              <a:t>Má přímý a významný účinek na globální záležitosti přes socioekonomické, kulturní či politické prostředky</a:t>
            </a:r>
          </a:p>
          <a:p>
            <a:pPr lvl="1"/>
            <a:r>
              <a:rPr lang="cs-CZ" dirty="0"/>
              <a:t>Město nadnárodního významu a aktivním vlivem a účastní na mezinárodních událostech a světovém dění</a:t>
            </a:r>
          </a:p>
          <a:p>
            <a:pPr lvl="1"/>
            <a:r>
              <a:rPr lang="cs-CZ" dirty="0"/>
              <a:t>Centra obchodu, bankovnictví, financí, inovací a trhů</a:t>
            </a:r>
          </a:p>
          <a:p>
            <a:pPr lvl="1"/>
            <a:r>
              <a:rPr lang="cs-CZ" dirty="0"/>
              <a:t>Na rozdíl od megaměsta se vyznačuje mírou vlivu ve světovém dění a ne počtem obyvatel</a:t>
            </a:r>
          </a:p>
        </p:txBody>
      </p:sp>
    </p:spTree>
    <p:extLst>
      <p:ext uri="{BB962C8B-B14F-4D97-AF65-F5344CB8AC3E}">
        <p14:creationId xmlns:p14="http://schemas.microsoft.com/office/powerpoint/2010/main" val="3625184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05478E6B-1673-40DD-9FC7-BCFFF702C6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0" y="1"/>
            <a:ext cx="113633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644D8533-608A-47BE-865F-236859B8E159}"/>
              </a:ext>
            </a:extLst>
          </p:cNvPr>
          <p:cNvSpPr/>
          <p:nvPr/>
        </p:nvSpPr>
        <p:spPr>
          <a:xfrm>
            <a:off x="5957888" y="6488669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sz="900" dirty="0">
                <a:solidFill>
                  <a:schemeClr val="bg2"/>
                </a:solidFill>
              </a:rPr>
              <a:t>https://www.reddit.com/r/MapPorn/comments/5s8qs4/map_of_the_global_cities_index_1575x1069</a:t>
            </a:r>
            <a:r>
              <a:rPr lang="cs-CZ" dirty="0">
                <a:solidFill>
                  <a:schemeClr val="bg2"/>
                </a:solidFill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3540354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DF8F4666-A3D2-4193-A003-8CFD264C1C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336" y="0"/>
            <a:ext cx="402743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FABCCC19-37F8-4868-9E78-A46AEF6FD8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240"/>
          <a:stretch/>
        </p:blipFill>
        <p:spPr bwMode="auto">
          <a:xfrm rot="5400000">
            <a:off x="3990099" y="830830"/>
            <a:ext cx="4733925" cy="317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3B932002-7302-491F-BA98-597EB4422A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60" b="50000"/>
          <a:stretch/>
        </p:blipFill>
        <p:spPr bwMode="auto">
          <a:xfrm rot="5400000">
            <a:off x="5656955" y="2715890"/>
            <a:ext cx="6808219" cy="147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82F35742-3FC8-425D-BC74-2BFF38E02BF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60" t="49272"/>
          <a:stretch/>
        </p:blipFill>
        <p:spPr bwMode="auto">
          <a:xfrm rot="5400000">
            <a:off x="7526244" y="2666108"/>
            <a:ext cx="6710416" cy="147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Obdélník 9">
            <a:extLst>
              <a:ext uri="{FF2B5EF4-FFF2-40B4-BE49-F238E27FC236}">
                <a16:creationId xmlns:a16="http://schemas.microsoft.com/office/drawing/2014/main" id="{6F959175-433D-4BA2-86CE-DFC9F8645CDA}"/>
              </a:ext>
            </a:extLst>
          </p:cNvPr>
          <p:cNvSpPr/>
          <p:nvPr/>
        </p:nvSpPr>
        <p:spPr>
          <a:xfrm>
            <a:off x="4892020" y="6340502"/>
            <a:ext cx="305095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900" dirty="0"/>
              <a:t>https://www.reddit.com/r/MapPorn/comments/5s8qs4/map_of_the_global_cities_index_1575x1069/</a:t>
            </a:r>
          </a:p>
        </p:txBody>
      </p:sp>
    </p:spTree>
    <p:extLst>
      <p:ext uri="{BB962C8B-B14F-4D97-AF65-F5344CB8AC3E}">
        <p14:creationId xmlns:p14="http://schemas.microsoft.com/office/powerpoint/2010/main" val="2351204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4">
            <a:extLst>
              <a:ext uri="{FF2B5EF4-FFF2-40B4-BE49-F238E27FC236}">
                <a16:creationId xmlns:a16="http://schemas.microsoft.com/office/drawing/2014/main" id="{0A3F24A4-A53D-4C3F-8E4C-E1BBE4FF13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17133" y="0"/>
            <a:ext cx="6315075" cy="6858000"/>
          </a:xfrm>
        </p:spPr>
      </p:pic>
    </p:spTree>
    <p:extLst>
      <p:ext uri="{BB962C8B-B14F-4D97-AF65-F5344CB8AC3E}">
        <p14:creationId xmlns:p14="http://schemas.microsoft.com/office/powerpoint/2010/main" val="2153963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F13584C-8C38-4B64-ACD3-D4E0F34490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4000" b="1" dirty="0"/>
              <a:t>Suburbanizace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21A9845-3DC3-4D9C-A4B2-FF7B7241C4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400" dirty="0"/>
              <a:t>Fáze související s vývojem společnosti v industriálním období</a:t>
            </a:r>
          </a:p>
          <a:p>
            <a:pPr lvl="1"/>
            <a:r>
              <a:rPr lang="cs-CZ" sz="2000" dirty="0"/>
              <a:t>Zvyšuje se životní úroveň, rozvoj automobilového průmyslu a motorizace obyvatel umožňuje odloučení místa bydliště od místa pracoviště</a:t>
            </a:r>
          </a:p>
          <a:p>
            <a:pPr lvl="1"/>
            <a:r>
              <a:rPr lang="cs-CZ" sz="2000" dirty="0"/>
              <a:t>Obyvatelé mají větší tendenci neusazovat se v centrech měst, ale v jeho zázemí v příhodných lokalitách s kvalitním životním prostředím</a:t>
            </a:r>
          </a:p>
          <a:p>
            <a:pPr lvl="1"/>
            <a:r>
              <a:rPr lang="cs-CZ" sz="2000" dirty="0"/>
              <a:t>Ekonomickými a společenskými aktivitami zůstávají spjati </a:t>
            </a:r>
            <a:r>
              <a:rPr lang="pl-PL" sz="2000" dirty="0"/>
              <a:t>s městem (dojíždí do něj za prací, kulturou, realizují v něm kontakty apod.)</a:t>
            </a:r>
          </a:p>
          <a:p>
            <a:pPr lvl="1"/>
            <a:r>
              <a:rPr lang="cs-CZ" sz="2000" dirty="0"/>
              <a:t>Centra velkých měst tak postupně ztrácejí obytnou funkci ve prospěch funkce administrativní</a:t>
            </a:r>
          </a:p>
          <a:p>
            <a:pPr lvl="1"/>
            <a:r>
              <a:rPr lang="cs-CZ" sz="2000" dirty="0"/>
              <a:t>Zázemí velkých měst rostou rychleji, než města samotná (často dokonce dochází k poklesu počtu obyvatel ve velkých městech)</a:t>
            </a:r>
          </a:p>
          <a:p>
            <a:pPr lvl="1"/>
            <a:r>
              <a:rPr lang="cs-CZ" sz="2000" dirty="0"/>
              <a:t>Stává se masovým jevem v 30. letech 20. století (především v západních krajinách)</a:t>
            </a:r>
          </a:p>
        </p:txBody>
      </p:sp>
    </p:spTree>
    <p:extLst>
      <p:ext uri="{BB962C8B-B14F-4D97-AF65-F5344CB8AC3E}">
        <p14:creationId xmlns:p14="http://schemas.microsoft.com/office/powerpoint/2010/main" val="2445488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8D3AA03B-E507-4FD4-82CF-9406D8E7A6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93"/>
          <a:stretch/>
        </p:blipFill>
        <p:spPr bwMode="auto">
          <a:xfrm>
            <a:off x="91132" y="1675575"/>
            <a:ext cx="5446345" cy="4000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317F5C88-2A74-4E31-BE8C-6CC07C1489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5" t="3411" r="-1515" b="-3411"/>
          <a:stretch/>
        </p:blipFill>
        <p:spPr bwMode="auto">
          <a:xfrm>
            <a:off x="5665984" y="1675575"/>
            <a:ext cx="6526016" cy="4156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bdélník 7">
            <a:extLst>
              <a:ext uri="{FF2B5EF4-FFF2-40B4-BE49-F238E27FC236}">
                <a16:creationId xmlns:a16="http://schemas.microsoft.com/office/drawing/2014/main" id="{3F00AEFC-C8AD-4F8B-AA99-965C9FCD70FF}"/>
              </a:ext>
            </a:extLst>
          </p:cNvPr>
          <p:cNvSpPr/>
          <p:nvPr/>
        </p:nvSpPr>
        <p:spPr>
          <a:xfrm>
            <a:off x="1243116" y="834767"/>
            <a:ext cx="39565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Moravany u Brna, stav 2003, 2015 </a:t>
            </a:r>
          </a:p>
        </p:txBody>
      </p:sp>
    </p:spTree>
    <p:extLst>
      <p:ext uri="{BB962C8B-B14F-4D97-AF65-F5344CB8AC3E}">
        <p14:creationId xmlns:p14="http://schemas.microsoft.com/office/powerpoint/2010/main" val="4228926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Nadpis 11">
            <a:extLst>
              <a:ext uri="{FF2B5EF4-FFF2-40B4-BE49-F238E27FC236}">
                <a16:creationId xmlns:a16="http://schemas.microsoft.com/office/drawing/2014/main" id="{1FE55549-C0AD-4D9C-AAC3-AD0B6805A4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4000" b="1" dirty="0" err="1"/>
              <a:t>Desurbanizace</a:t>
            </a:r>
            <a:r>
              <a:rPr lang="sk-SK" sz="4000" b="1" dirty="0"/>
              <a:t> 		</a:t>
            </a:r>
            <a:r>
              <a:rPr lang="sk-SK" sz="4000" b="1" dirty="0" err="1"/>
              <a:t>Reurbanizace</a:t>
            </a:r>
            <a:endParaRPr lang="cs-CZ" sz="4000" b="1" dirty="0"/>
          </a:p>
        </p:txBody>
      </p:sp>
      <p:sp>
        <p:nvSpPr>
          <p:cNvPr id="13" name="Zástupný obsah 12">
            <a:extLst>
              <a:ext uri="{FF2B5EF4-FFF2-40B4-BE49-F238E27FC236}">
                <a16:creationId xmlns:a16="http://schemas.microsoft.com/office/drawing/2014/main" id="{FFEB5F64-911D-4ACD-9ADF-79677E46569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Fáze, ke které může dojít v případě přesycení center velkých měst, ucpání dopravou</a:t>
            </a:r>
          </a:p>
          <a:p>
            <a:r>
              <a:rPr lang="cs-CZ" dirty="0"/>
              <a:t>Potíže spojené s dopravou nutí k odchodu z center měst obyvatelstvo i terciérní činnosti</a:t>
            </a:r>
          </a:p>
          <a:p>
            <a:r>
              <a:rPr lang="cs-CZ" dirty="0"/>
              <a:t>Centrum přestává být atraktivní pro ekonomickou činnost</a:t>
            </a:r>
          </a:p>
          <a:p>
            <a:r>
              <a:rPr lang="cs-CZ" dirty="0"/>
              <a:t>V USA vedl vývoj až k přesunu většiny aktivit do nově budovaných příměstských center</a:t>
            </a:r>
          </a:p>
          <a:p>
            <a:r>
              <a:rPr lang="cs-CZ" dirty="0"/>
              <a:t>V Evropě ale nedosáhla krize vnitřních měst takových rozměrů</a:t>
            </a:r>
          </a:p>
          <a:p>
            <a:endParaRPr lang="cs-CZ" dirty="0"/>
          </a:p>
        </p:txBody>
      </p:sp>
      <p:sp>
        <p:nvSpPr>
          <p:cNvPr id="14" name="Zástupný obsah 13">
            <a:extLst>
              <a:ext uri="{FF2B5EF4-FFF2-40B4-BE49-F238E27FC236}">
                <a16:creationId xmlns:a16="http://schemas.microsoft.com/office/drawing/2014/main" id="{1C465C88-CF14-4258-A8D5-0548FF6B240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Alternativa </a:t>
            </a:r>
            <a:r>
              <a:rPr lang="cs-CZ" dirty="0" err="1"/>
              <a:t>desurbanizace</a:t>
            </a:r>
            <a:endParaRPr lang="cs-CZ" dirty="0"/>
          </a:p>
          <a:p>
            <a:r>
              <a:rPr lang="cs-CZ" dirty="0"/>
              <a:t>Projevuje se hlavně v Z Evropě</a:t>
            </a:r>
          </a:p>
          <a:p>
            <a:r>
              <a:rPr lang="cs-CZ" dirty="0"/>
              <a:t>Je výsledkem cílených programů renovace historických jader měst</a:t>
            </a:r>
          </a:p>
          <a:p>
            <a:r>
              <a:rPr lang="cs-CZ" dirty="0"/>
              <a:t>Snaha o vyřešení dopravní situace a zlepšení technické a sociální infrastruktury</a:t>
            </a:r>
          </a:p>
          <a:p>
            <a:r>
              <a:rPr lang="cs-CZ" dirty="0"/>
              <a:t>Výsledkem bývá návrat obyvatel do center měst, ale pouze v omezené míře</a:t>
            </a:r>
          </a:p>
          <a:p>
            <a:endParaRPr lang="cs-CZ" dirty="0"/>
          </a:p>
        </p:txBody>
      </p:sp>
      <p:cxnSp>
        <p:nvCxnSpPr>
          <p:cNvPr id="15" name="Přímá spojnice 14">
            <a:extLst>
              <a:ext uri="{FF2B5EF4-FFF2-40B4-BE49-F238E27FC236}">
                <a16:creationId xmlns:a16="http://schemas.microsoft.com/office/drawing/2014/main" id="{005DE4DF-0D8C-4CA1-A2AF-AFF5F035ED08}"/>
              </a:ext>
            </a:extLst>
          </p:cNvPr>
          <p:cNvCxnSpPr/>
          <p:nvPr/>
        </p:nvCxnSpPr>
        <p:spPr>
          <a:xfrm>
            <a:off x="5955957" y="593124"/>
            <a:ext cx="37070" cy="578296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40006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AB4F0396-A8C5-490A-9198-9F31569E9F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50" y="1957388"/>
            <a:ext cx="10096500" cy="294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20987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F13584C-8C38-4B64-ACD3-D4E0F34490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4000" b="1" dirty="0"/>
              <a:t>Nové přístupy ke strukturalizaci měst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21A9845-3DC3-4D9C-A4B2-FF7B7241C4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altLang="cs-CZ" dirty="0"/>
              <a:t>Kromě hodnocení stavu městských prostorových struktur se geografie města zabývá především </a:t>
            </a:r>
            <a:r>
              <a:rPr lang="pl-PL" altLang="cs-CZ" b="1" dirty="0"/>
              <a:t>změnami  v prostorové struktuře města, jejich </a:t>
            </a:r>
            <a:r>
              <a:rPr lang="cs-CZ" altLang="cs-CZ" b="1" dirty="0"/>
              <a:t>mechanismy (sled postupných kroků, které vedou </a:t>
            </a:r>
            <a:r>
              <a:rPr lang="cs-CZ" altLang="cs-CZ" dirty="0"/>
              <a:t>ke změně), </a:t>
            </a:r>
            <a:r>
              <a:rPr lang="cs-CZ" altLang="cs-CZ" b="1" dirty="0"/>
              <a:t>příčinami a důsledky.</a:t>
            </a:r>
          </a:p>
          <a:p>
            <a:pPr lvl="1"/>
            <a:r>
              <a:rPr lang="cs-CZ" altLang="cs-CZ" dirty="0" err="1"/>
              <a:t>Gentrifikace</a:t>
            </a:r>
            <a:endParaRPr lang="cs-CZ" altLang="cs-CZ" dirty="0"/>
          </a:p>
          <a:p>
            <a:pPr lvl="1"/>
            <a:r>
              <a:rPr lang="cs-CZ" altLang="cs-CZ" dirty="0"/>
              <a:t>Komercionalizace</a:t>
            </a:r>
          </a:p>
          <a:p>
            <a:pPr lvl="1"/>
            <a:r>
              <a:rPr lang="cs-CZ" altLang="cs-CZ" dirty="0"/>
              <a:t>Revitalizace</a:t>
            </a:r>
          </a:p>
          <a:p>
            <a:r>
              <a:rPr lang="cs-CZ" altLang="cs-CZ" b="1" dirty="0"/>
              <a:t>Residenční segregace:</a:t>
            </a:r>
          </a:p>
          <a:p>
            <a:pPr lvl="1"/>
            <a:r>
              <a:rPr lang="cs-CZ" altLang="cs-CZ" dirty="0" err="1"/>
              <a:t>Ghettoizace</a:t>
            </a:r>
            <a:endParaRPr lang="cs-CZ" altLang="cs-CZ" dirty="0"/>
          </a:p>
          <a:p>
            <a:pPr lvl="1"/>
            <a:r>
              <a:rPr lang="cs-CZ" altLang="cs-CZ" dirty="0" err="1"/>
              <a:t>Citadelizace</a:t>
            </a:r>
            <a:endParaRPr lang="cs-CZ" altLang="cs-CZ" dirty="0"/>
          </a:p>
          <a:p>
            <a:pPr lvl="1"/>
            <a:r>
              <a:rPr lang="cs-CZ" altLang="cs-CZ" dirty="0"/>
              <a:t>Slum</a:t>
            </a:r>
          </a:p>
        </p:txBody>
      </p:sp>
    </p:spTree>
    <p:extLst>
      <p:ext uri="{BB962C8B-B14F-4D97-AF65-F5344CB8AC3E}">
        <p14:creationId xmlns:p14="http://schemas.microsoft.com/office/powerpoint/2010/main" val="3685825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rtl="0"/>
            <a:r>
              <a:rPr lang="cs-CZ" sz="4000" b="1" dirty="0"/>
              <a:t>Hierarchie sídel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 rtlCol="0">
            <a:normAutofit fontScale="92500" lnSpcReduction="20000"/>
          </a:bodyPr>
          <a:lstStyle/>
          <a:p>
            <a:pPr>
              <a:spcBef>
                <a:spcPts val="1200"/>
              </a:spcBef>
            </a:pPr>
            <a:r>
              <a:rPr lang="cs-CZ" dirty="0"/>
              <a:t>Sídla jsou produktem osidlovacího procesu,  který se utvářel v průběhu historie</a:t>
            </a:r>
          </a:p>
          <a:p>
            <a:pPr>
              <a:spcBef>
                <a:spcPts val="1200"/>
              </a:spcBef>
            </a:pPr>
            <a:r>
              <a:rPr lang="cs-CZ" dirty="0"/>
              <a:t>Výsledek je vznik struktury systému osídlení:</a:t>
            </a:r>
          </a:p>
          <a:p>
            <a:pPr lvl="1">
              <a:spcBef>
                <a:spcPts val="1200"/>
              </a:spcBef>
            </a:pPr>
            <a:r>
              <a:rPr lang="cs-CZ" dirty="0"/>
              <a:t>Horizontální poloha sídla – vzájemná prostorová poloha sídel</a:t>
            </a:r>
          </a:p>
          <a:p>
            <a:pPr lvl="1">
              <a:spcBef>
                <a:spcPts val="1200"/>
              </a:spcBef>
            </a:pPr>
            <a:r>
              <a:rPr lang="cs-CZ" dirty="0"/>
              <a:t>Vertikální poloha – hierarchie sídel podle významnosti, hierarchie uspořádání sídel v regionu tvoří sídelní systém</a:t>
            </a:r>
          </a:p>
          <a:p>
            <a:pPr>
              <a:spcBef>
                <a:spcPts val="1200"/>
              </a:spcBef>
            </a:pPr>
            <a:r>
              <a:rPr lang="cs-CZ" dirty="0"/>
              <a:t>Na základě polohy v rámci regionu a významu rozlišujeme:</a:t>
            </a:r>
          </a:p>
          <a:p>
            <a:pPr lvl="1">
              <a:spcBef>
                <a:spcPts val="1200"/>
              </a:spcBef>
            </a:pPr>
            <a:r>
              <a:rPr lang="cs-CZ" dirty="0"/>
              <a:t>jádra</a:t>
            </a:r>
          </a:p>
          <a:p>
            <a:pPr lvl="1">
              <a:spcBef>
                <a:spcPts val="1200"/>
              </a:spcBef>
            </a:pPr>
            <a:r>
              <a:rPr lang="cs-CZ" dirty="0"/>
              <a:t>periferie</a:t>
            </a:r>
          </a:p>
          <a:p>
            <a:pPr algn="just">
              <a:spcBef>
                <a:spcPts val="1200"/>
              </a:spcBef>
            </a:pPr>
            <a:r>
              <a:rPr lang="cs-CZ" altLang="cs-CZ" b="1" i="1" dirty="0"/>
              <a:t>Zákon vedoucího města</a:t>
            </a:r>
            <a:r>
              <a:rPr lang="cs-CZ" altLang="cs-CZ" dirty="0"/>
              <a:t> (Jefferson, 1939) – nejstarší teorie. Vedoucí město v řadě států je nepoměrně větší než ostatní města v sídelním systému</a:t>
            </a:r>
          </a:p>
          <a:p>
            <a:pPr algn="just">
              <a:spcBef>
                <a:spcPts val="1200"/>
              </a:spcBef>
            </a:pPr>
            <a:r>
              <a:rPr lang="cs-CZ" altLang="cs-CZ" dirty="0"/>
              <a:t>Londýn 7x větší nežli Liverpool, Kodaň 9x větší než </a:t>
            </a:r>
            <a:r>
              <a:rPr lang="cs-CZ" altLang="cs-CZ" dirty="0" err="1"/>
              <a:t>Aarhus</a:t>
            </a:r>
            <a:endParaRPr lang="cs-CZ" altLang="cs-CZ" dirty="0"/>
          </a:p>
          <a:p>
            <a:pPr algn="just">
              <a:spcBef>
                <a:spcPts val="1200"/>
              </a:spcBef>
            </a:pPr>
            <a:r>
              <a:rPr lang="cs-CZ" altLang="cs-CZ" dirty="0"/>
              <a:t>Vedoucí město roste rychleji -</a:t>
            </a:r>
            <a:r>
              <a:rPr lang="en-US" altLang="cs-CZ" dirty="0"/>
              <a:t>&gt;</a:t>
            </a:r>
            <a:r>
              <a:rPr lang="cs-CZ" altLang="cs-CZ" dirty="0"/>
              <a:t> akumulace ekonomických a  politických funkcí</a:t>
            </a:r>
          </a:p>
          <a:p>
            <a:pPr algn="just">
              <a:spcBef>
                <a:spcPts val="1200"/>
              </a:spcBef>
            </a:pPr>
            <a:r>
              <a:rPr lang="cs-CZ" altLang="cs-CZ" dirty="0"/>
              <a:t>Nefunguje všude (např. Španělsko, USA, Rusko, Čína)</a:t>
            </a:r>
          </a:p>
        </p:txBody>
      </p:sp>
    </p:spTree>
    <p:extLst>
      <p:ext uri="{BB962C8B-B14F-4D97-AF65-F5344CB8AC3E}">
        <p14:creationId xmlns:p14="http://schemas.microsoft.com/office/powerpoint/2010/main" val="1318512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Autofit/>
          </a:bodyPr>
          <a:lstStyle/>
          <a:p>
            <a:pPr rtl="0"/>
            <a:r>
              <a:rPr lang="cs-CZ" sz="4000" b="1" dirty="0" err="1"/>
              <a:t>Gentrifikace</a:t>
            </a:r>
            <a:endParaRPr lang="cs-CZ" sz="40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25625"/>
            <a:ext cx="4753744" cy="4351338"/>
          </a:xfrm>
        </p:spPr>
        <p:txBody>
          <a:bodyPr rtlCol="0">
            <a:normAutofit/>
          </a:bodyPr>
          <a:lstStyle/>
          <a:p>
            <a:r>
              <a:rPr lang="cs-CZ" altLang="cs-CZ" dirty="0"/>
              <a:t>Revitalizace městského centra a postupné nahrazení původního obyvatelstva obyvateli s vyšším sociálním statusem (manažeři, profesionálové, tzv. </a:t>
            </a:r>
            <a:r>
              <a:rPr lang="cs-CZ" altLang="cs-CZ" b="1" dirty="0" err="1"/>
              <a:t>yuppies</a:t>
            </a:r>
            <a:r>
              <a:rPr lang="cs-CZ" altLang="cs-CZ" dirty="0"/>
              <a:t>)</a:t>
            </a:r>
          </a:p>
          <a:p>
            <a:r>
              <a:rPr lang="cs-CZ" altLang="cs-CZ" dirty="0"/>
              <a:t>Charakteristické jsou malé domácnosti (jednočlenné, dvoučlenné) a luxusní byty</a:t>
            </a:r>
          </a:p>
          <a:p>
            <a:r>
              <a:rPr lang="cs-CZ" altLang="cs-CZ" dirty="0"/>
              <a:t>Často působí současně </a:t>
            </a:r>
            <a:r>
              <a:rPr lang="cs-CZ" altLang="cs-CZ" dirty="0" err="1"/>
              <a:t>gentrifikační</a:t>
            </a:r>
            <a:r>
              <a:rPr lang="cs-CZ" altLang="cs-CZ" dirty="0"/>
              <a:t>, revitalizační a </a:t>
            </a:r>
            <a:r>
              <a:rPr lang="cs-CZ" altLang="cs-CZ" dirty="0" err="1"/>
              <a:t>komercionalizační</a:t>
            </a:r>
            <a:r>
              <a:rPr lang="cs-CZ" altLang="cs-CZ" dirty="0"/>
              <a:t> procesy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D89EB6C7-E231-49FD-B56F-4B1816921E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4836" y="1052736"/>
            <a:ext cx="6367164" cy="4980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bdélník 7">
            <a:extLst>
              <a:ext uri="{FF2B5EF4-FFF2-40B4-BE49-F238E27FC236}">
                <a16:creationId xmlns:a16="http://schemas.microsoft.com/office/drawing/2014/main" id="{1F89E4BC-4A02-4567-BB81-91146CE537E3}"/>
              </a:ext>
            </a:extLst>
          </p:cNvPr>
          <p:cNvSpPr/>
          <p:nvPr/>
        </p:nvSpPr>
        <p:spPr>
          <a:xfrm>
            <a:off x="838200" y="5715298"/>
            <a:ext cx="4350749" cy="923330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</p:spPr>
        <p:txBody>
          <a:bodyPr wrap="square">
            <a:spAutoFit/>
          </a:bodyPr>
          <a:lstStyle/>
          <a:p>
            <a:r>
              <a:rPr lang="cs-CZ" dirty="0" err="1">
                <a:solidFill>
                  <a:schemeClr val="bg2"/>
                </a:solidFill>
              </a:rPr>
              <a:t>What</a:t>
            </a:r>
            <a:r>
              <a:rPr lang="cs-CZ" dirty="0">
                <a:solidFill>
                  <a:schemeClr val="bg2"/>
                </a:solidFill>
              </a:rPr>
              <a:t> </a:t>
            </a:r>
            <a:r>
              <a:rPr lang="cs-CZ" dirty="0" err="1">
                <a:solidFill>
                  <a:schemeClr val="bg2"/>
                </a:solidFill>
              </a:rPr>
              <a:t>is</a:t>
            </a:r>
            <a:r>
              <a:rPr lang="cs-CZ" dirty="0">
                <a:solidFill>
                  <a:schemeClr val="bg2"/>
                </a:solidFill>
              </a:rPr>
              <a:t> </a:t>
            </a:r>
            <a:r>
              <a:rPr lang="cs-CZ" dirty="0" err="1">
                <a:solidFill>
                  <a:schemeClr val="bg2"/>
                </a:solidFill>
              </a:rPr>
              <a:t>Gentrification</a:t>
            </a:r>
            <a:r>
              <a:rPr lang="cs-CZ" dirty="0">
                <a:solidFill>
                  <a:schemeClr val="bg2"/>
                </a:solidFill>
              </a:rPr>
              <a:t>?: </a:t>
            </a:r>
            <a:r>
              <a:rPr lang="cs-CZ" dirty="0">
                <a:hlinkClick r:id="rId4"/>
              </a:rPr>
              <a:t>https://www.youtube.com/watch?v=kfOqmSXDAD8</a:t>
            </a:r>
            <a:r>
              <a:rPr lang="cs-CZ" dirty="0"/>
              <a:t> </a:t>
            </a:r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438A8C1D-1E50-4A05-8EB8-6310743ED210}"/>
              </a:ext>
            </a:extLst>
          </p:cNvPr>
          <p:cNvSpPr/>
          <p:nvPr/>
        </p:nvSpPr>
        <p:spPr>
          <a:xfrm>
            <a:off x="6816080" y="6038463"/>
            <a:ext cx="498652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200" dirty="0"/>
              <a:t>http://old.gis.zcu.cz/studium/dbg2/Materialy/html/ch06s02.html</a:t>
            </a:r>
          </a:p>
        </p:txBody>
      </p:sp>
    </p:spTree>
    <p:extLst>
      <p:ext uri="{BB962C8B-B14F-4D97-AF65-F5344CB8AC3E}">
        <p14:creationId xmlns:p14="http://schemas.microsoft.com/office/powerpoint/2010/main" val="1827323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F13584C-8C38-4B64-ACD3-D4E0F34490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4000" b="1" dirty="0"/>
              <a:t>Komercionalizace, revitalizace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21A9845-3DC3-4D9C-A4B2-FF7B7241C4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4681736" cy="4667250"/>
          </a:xfrm>
        </p:spPr>
        <p:txBody>
          <a:bodyPr>
            <a:normAutofit/>
          </a:bodyPr>
          <a:lstStyle/>
          <a:p>
            <a:r>
              <a:rPr lang="cs-CZ" altLang="cs-CZ" b="1" dirty="0"/>
              <a:t>Komercionalizace</a:t>
            </a:r>
          </a:p>
          <a:p>
            <a:pPr lvl="1"/>
            <a:r>
              <a:rPr lang="cs-CZ" altLang="cs-CZ" dirty="0"/>
              <a:t>Týká se především centrálních částí města</a:t>
            </a:r>
          </a:p>
          <a:p>
            <a:pPr lvl="1"/>
            <a:r>
              <a:rPr lang="cs-CZ" altLang="cs-CZ" dirty="0"/>
              <a:t>Vytlačování bydlení komerční zástavbou</a:t>
            </a:r>
          </a:p>
          <a:p>
            <a:endParaRPr lang="cs-CZ" altLang="cs-CZ" dirty="0"/>
          </a:p>
          <a:p>
            <a:pPr algn="just"/>
            <a:r>
              <a:rPr lang="cs-CZ" altLang="cs-CZ" b="1" dirty="0"/>
              <a:t>Revitalizace</a:t>
            </a:r>
          </a:p>
          <a:p>
            <a:pPr lvl="1" algn="just"/>
            <a:r>
              <a:rPr lang="cs-CZ" altLang="cs-CZ" dirty="0"/>
              <a:t>Oživení zástavby </a:t>
            </a:r>
          </a:p>
          <a:p>
            <a:pPr lvl="1"/>
            <a:r>
              <a:rPr lang="cs-CZ" altLang="cs-CZ" dirty="0"/>
              <a:t>Projevuje se ve znovuoživení (rekonstrukce, dopravní  sítě, služby…) městských čtvrtí nebo vybraných částí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5A94518D-04A8-40A2-9972-DE221355B1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0070" y="2298357"/>
            <a:ext cx="5119814" cy="3468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bdélník 6">
            <a:extLst>
              <a:ext uri="{FF2B5EF4-FFF2-40B4-BE49-F238E27FC236}">
                <a16:creationId xmlns:a16="http://schemas.microsoft.com/office/drawing/2014/main" id="{A428B368-B50E-4F5B-B1BC-93B0487400A2}"/>
              </a:ext>
            </a:extLst>
          </p:cNvPr>
          <p:cNvSpPr/>
          <p:nvPr/>
        </p:nvSpPr>
        <p:spPr>
          <a:xfrm>
            <a:off x="6410070" y="5766873"/>
            <a:ext cx="511981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200" dirty="0"/>
              <a:t>https://www.archiweb.cz/en/n/home/revitalizace-nabrezi-svratky-by-mohla-v-brne-zacit-v-roce-2020</a:t>
            </a:r>
          </a:p>
        </p:txBody>
      </p:sp>
    </p:spTree>
    <p:extLst>
      <p:ext uri="{BB962C8B-B14F-4D97-AF65-F5344CB8AC3E}">
        <p14:creationId xmlns:p14="http://schemas.microsoft.com/office/powerpoint/2010/main" val="385971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F13584C-8C38-4B64-ACD3-D4E0F34490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4000" b="1" dirty="0" err="1"/>
              <a:t>Citadelizace</a:t>
            </a:r>
            <a:endParaRPr lang="cs-CZ" sz="4000" b="1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21A9845-3DC3-4D9C-A4B2-FF7B7241C4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667250"/>
          </a:xfrm>
        </p:spPr>
        <p:txBody>
          <a:bodyPr>
            <a:normAutofit/>
          </a:bodyPr>
          <a:lstStyle/>
          <a:p>
            <a:pPr algn="just"/>
            <a:r>
              <a:rPr lang="cs-CZ" altLang="cs-CZ" dirty="0"/>
              <a:t>Vytváření totálně izolovaných, uzavřených a chráněných zón v atraktivním prostředí</a:t>
            </a:r>
          </a:p>
          <a:p>
            <a:pPr algn="just"/>
            <a:r>
              <a:rPr lang="cs-CZ" altLang="cs-CZ" dirty="0"/>
              <a:t>Zóny soustřeďují nejbohatší vrstvy (elity) obyvatelstva</a:t>
            </a:r>
          </a:p>
          <a:p>
            <a:pPr algn="just"/>
            <a:r>
              <a:rPr lang="pt-BR" altLang="cs-CZ" dirty="0"/>
              <a:t>Citadelizaci můžeme označit jako určitou formu</a:t>
            </a:r>
            <a:r>
              <a:rPr lang="cs-CZ" altLang="cs-CZ" dirty="0"/>
              <a:t> </a:t>
            </a:r>
            <a:r>
              <a:rPr lang="cs-CZ" altLang="cs-CZ" dirty="0" err="1"/>
              <a:t>gentrifikace</a:t>
            </a:r>
            <a:r>
              <a:rPr lang="cs-CZ" altLang="cs-CZ" dirty="0"/>
              <a:t>, ale platí, že citadely mají vyšší úroveň než gentrifikované čtvrti</a:t>
            </a:r>
          </a:p>
        </p:txBody>
      </p:sp>
    </p:spTree>
    <p:extLst>
      <p:ext uri="{BB962C8B-B14F-4D97-AF65-F5344CB8AC3E}">
        <p14:creationId xmlns:p14="http://schemas.microsoft.com/office/powerpoint/2010/main" val="43549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F13584C-8C38-4B64-ACD3-D4E0F34490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4000" b="1" dirty="0" err="1"/>
              <a:t>Ghettoizace</a:t>
            </a:r>
            <a:endParaRPr lang="cs-CZ" sz="4000" b="1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21A9845-3DC3-4D9C-A4B2-FF7B7241C4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4681736" cy="4667250"/>
          </a:xfrm>
        </p:spPr>
        <p:txBody>
          <a:bodyPr>
            <a:normAutofit/>
          </a:bodyPr>
          <a:lstStyle/>
          <a:p>
            <a:pPr algn="just"/>
            <a:r>
              <a:rPr lang="cs-CZ" altLang="cs-CZ" dirty="0"/>
              <a:t>Vytváří se čtvrti obyvatel (obyvatelstvo je často etnicky homogenní a tvořeno přistěhovalci – </a:t>
            </a:r>
            <a:r>
              <a:rPr lang="pl-PL" altLang="cs-CZ" dirty="0"/>
              <a:t>etnické enklávy) s </a:t>
            </a:r>
            <a:r>
              <a:rPr lang="pl-PL" altLang="cs-CZ" b="1" dirty="0"/>
              <a:t>nízkou sociální i ekonomickou </a:t>
            </a:r>
            <a:r>
              <a:rPr lang="cs-CZ" altLang="cs-CZ" b="1" dirty="0"/>
              <a:t>úrovní</a:t>
            </a:r>
            <a:r>
              <a:rPr lang="cs-CZ" altLang="cs-CZ" dirty="0"/>
              <a:t>.</a:t>
            </a:r>
          </a:p>
          <a:p>
            <a:pPr algn="just"/>
            <a:r>
              <a:rPr lang="cs-CZ" altLang="cs-CZ" dirty="0"/>
              <a:t>Dochází k </a:t>
            </a:r>
            <a:r>
              <a:rPr lang="cs-CZ" altLang="cs-CZ" b="1" dirty="0"/>
              <a:t>úpadku bytového fondu</a:t>
            </a:r>
            <a:r>
              <a:rPr lang="cs-CZ" altLang="cs-CZ" dirty="0"/>
              <a:t> – tzv. dlouhodobě vyloučená vrstva obyvatel</a:t>
            </a:r>
          </a:p>
          <a:p>
            <a:pPr algn="just"/>
            <a:r>
              <a:rPr lang="cs-CZ" altLang="cs-CZ" dirty="0"/>
              <a:t>Většinou ve zdevastovaných oblastech vnitřního města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A4E33FA5-8898-480B-9192-5093537D63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9106" y="1499930"/>
            <a:ext cx="6143625" cy="410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4C5E1B26-07F2-4583-ACD8-83AC9E35EF43}"/>
              </a:ext>
            </a:extLst>
          </p:cNvPr>
          <p:cNvSpPr/>
          <p:nvPr/>
        </p:nvSpPr>
        <p:spPr>
          <a:xfrm>
            <a:off x="5619106" y="5621851"/>
            <a:ext cx="6096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sz="1400" dirty="0"/>
              <a:t>https://www.chronicle.com/article/American-Ghetto/236181</a:t>
            </a:r>
          </a:p>
        </p:txBody>
      </p:sp>
    </p:spTree>
    <p:extLst>
      <p:ext uri="{BB962C8B-B14F-4D97-AF65-F5344CB8AC3E}">
        <p14:creationId xmlns:p14="http://schemas.microsoft.com/office/powerpoint/2010/main" val="626420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rtl="0"/>
            <a:r>
              <a:rPr lang="cs-CZ" altLang="cs-CZ" sz="4000" b="1"/>
              <a:t>Město a jeho zázemí</a:t>
            </a:r>
            <a:endParaRPr lang="cs-CZ" sz="40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555703"/>
          </a:xfrm>
        </p:spPr>
        <p:txBody>
          <a:bodyPr rtlCol="0">
            <a:normAutofit/>
          </a:bodyPr>
          <a:lstStyle/>
          <a:p>
            <a:pPr algn="just"/>
            <a:r>
              <a:rPr lang="cs-CZ" altLang="cs-CZ" sz="2200" dirty="0"/>
              <a:t>Na město je nutné nahlížet jako na celek tvořící </a:t>
            </a:r>
            <a:r>
              <a:rPr lang="cs-CZ" altLang="cs-CZ" sz="2200" b="1" dirty="0"/>
              <a:t>nodální region</a:t>
            </a:r>
            <a:endParaRPr lang="cs-CZ" altLang="cs-CZ" sz="2200" dirty="0"/>
          </a:p>
          <a:p>
            <a:pPr algn="just"/>
            <a:r>
              <a:rPr lang="cs-CZ" altLang="cs-CZ" sz="2200" dirty="0"/>
              <a:t>Zázemím města se rozumí prostor mimo správní hranice města</a:t>
            </a:r>
          </a:p>
          <a:p>
            <a:pPr algn="just"/>
            <a:r>
              <a:rPr lang="cs-CZ" altLang="cs-CZ" sz="2200" dirty="0"/>
              <a:t>Typy vazeb:</a:t>
            </a:r>
          </a:p>
          <a:p>
            <a:pPr lvl="1" algn="just"/>
            <a:r>
              <a:rPr lang="cs-CZ" altLang="cs-CZ" sz="2200" dirty="0"/>
              <a:t>Demografické (migrace)</a:t>
            </a:r>
          </a:p>
          <a:p>
            <a:pPr lvl="1" algn="just"/>
            <a:r>
              <a:rPr lang="cs-CZ" altLang="cs-CZ" sz="2200" dirty="0"/>
              <a:t>Zásobovací (dodávka surovin)</a:t>
            </a:r>
          </a:p>
          <a:p>
            <a:pPr lvl="1" algn="just"/>
            <a:r>
              <a:rPr lang="cs-CZ" altLang="cs-CZ" sz="2200" dirty="0"/>
              <a:t>Veřejné služby (zdravotnické, školské, kulturní, obchodní)</a:t>
            </a:r>
          </a:p>
          <a:p>
            <a:pPr lvl="1" algn="just"/>
            <a:r>
              <a:rPr lang="cs-CZ" altLang="cs-CZ" sz="2200" dirty="0"/>
              <a:t>Administrativní a politické (SO POÚ, SO ORP, LAU 1, NUTS 3)</a:t>
            </a:r>
          </a:p>
          <a:p>
            <a:pPr lvl="1" algn="just"/>
            <a:r>
              <a:rPr lang="cs-CZ" altLang="cs-CZ" sz="2200" dirty="0"/>
              <a:t>Rekreační (každodenní krátkodobá rekreace)</a:t>
            </a:r>
          </a:p>
          <a:p>
            <a:pPr lvl="1" algn="just"/>
            <a:r>
              <a:rPr lang="cs-CZ" altLang="cs-CZ" sz="2200" dirty="0"/>
              <a:t>Sociologické (návštěvy příbuzných)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07946216-785E-4457-92B1-CCFCAAE892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5914" y="86497"/>
            <a:ext cx="2157540" cy="1881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75420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F13584C-8C38-4B64-ACD3-D4E0F34490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4000" b="1" dirty="0"/>
              <a:t>Urban </a:t>
            </a:r>
            <a:r>
              <a:rPr lang="cs-CZ" sz="4000" b="1" dirty="0" err="1"/>
              <a:t>sprawl</a:t>
            </a:r>
            <a:endParaRPr lang="cs-CZ" sz="4000" b="1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21A9845-3DC3-4D9C-A4B2-FF7B7241C4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4681736" cy="4667250"/>
          </a:xfrm>
        </p:spPr>
        <p:txBody>
          <a:bodyPr>
            <a:normAutofit fontScale="92500" lnSpcReduction="20000"/>
          </a:bodyPr>
          <a:lstStyle/>
          <a:p>
            <a:pPr marL="457200" indent="-457200" algn="just">
              <a:lnSpc>
                <a:spcPct val="90000"/>
              </a:lnSpc>
            </a:pPr>
            <a:r>
              <a:rPr lang="cs-CZ" altLang="cs-CZ" dirty="0"/>
              <a:t>= sídelní kaše</a:t>
            </a:r>
          </a:p>
          <a:p>
            <a:pPr marL="457200" indent="-457200">
              <a:lnSpc>
                <a:spcPct val="90000"/>
              </a:lnSpc>
            </a:pPr>
            <a:r>
              <a:rPr lang="cs-CZ" altLang="cs-CZ" dirty="0"/>
              <a:t>Rozlézání zástavby do volné krajiny</a:t>
            </a:r>
          </a:p>
          <a:p>
            <a:pPr marL="457200" indent="-457200">
              <a:lnSpc>
                <a:spcPct val="90000"/>
              </a:lnSpc>
            </a:pPr>
            <a:r>
              <a:rPr lang="cs-CZ" altLang="cs-CZ" dirty="0"/>
              <a:t>Neřízené a nepromyšlené umístění rezidenčních nebo komerčních areálů do krajiny</a:t>
            </a:r>
          </a:p>
          <a:p>
            <a:pPr marL="457200" indent="-457200">
              <a:lnSpc>
                <a:spcPct val="90000"/>
              </a:lnSpc>
            </a:pPr>
            <a:r>
              <a:rPr lang="cs-CZ" altLang="cs-CZ" dirty="0"/>
              <a:t>Forma suburbanizace, kterou je možno považovat za </a:t>
            </a:r>
            <a:r>
              <a:rPr lang="cs-CZ" altLang="cs-CZ" b="1" dirty="0"/>
              <a:t>nežádoucí</a:t>
            </a:r>
            <a:r>
              <a:rPr lang="cs-CZ" altLang="cs-CZ" dirty="0"/>
              <a:t> z ekonomického, sociálního  i environmentálního pohledu </a:t>
            </a:r>
          </a:p>
          <a:p>
            <a:pPr marL="457200" indent="-457200">
              <a:lnSpc>
                <a:spcPct val="90000"/>
              </a:lnSpc>
            </a:pPr>
            <a:r>
              <a:rPr lang="cs-CZ" altLang="cs-CZ" dirty="0"/>
              <a:t>Výsledkem je většinou mozaikovitá struktura nově rozvíjených ploch v zázemí města</a:t>
            </a:r>
          </a:p>
          <a:p>
            <a:pPr marL="457200" indent="-457200">
              <a:lnSpc>
                <a:spcPct val="90000"/>
              </a:lnSpc>
            </a:pPr>
            <a:r>
              <a:rPr lang="cs-CZ" altLang="cs-CZ" dirty="0"/>
              <a:t>Hnacím motorem takového rozvoje jsou snahy individuálních vlastníků pozemků nebo investorů o maximální zisk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C20B6AC9-DD0B-4758-AB6F-224A5814B0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6323" y="202341"/>
            <a:ext cx="5442650" cy="30598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Obdélník 8">
            <a:extLst>
              <a:ext uri="{FF2B5EF4-FFF2-40B4-BE49-F238E27FC236}">
                <a16:creationId xmlns:a16="http://schemas.microsoft.com/office/drawing/2014/main" id="{A265520C-5CB6-4200-8C73-031A6914A20E}"/>
              </a:ext>
            </a:extLst>
          </p:cNvPr>
          <p:cNvSpPr/>
          <p:nvPr/>
        </p:nvSpPr>
        <p:spPr>
          <a:xfrm>
            <a:off x="6406323" y="3304570"/>
            <a:ext cx="5442650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/>
              <a:t>How did the American Dream Result in Urban Sprawl?</a:t>
            </a:r>
          </a:p>
          <a:p>
            <a:r>
              <a:rPr lang="cs-CZ" sz="800" dirty="0"/>
              <a:t>https://medium.com/@jordonoliver/how-did-the-american-dream-result-in-urban-sprawl-1ba73fcf5eda</a:t>
            </a:r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7FDCA630-59E2-48E3-8E15-C2F95D83A5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4161" y="3774171"/>
            <a:ext cx="3621107" cy="2714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Obdélník 10">
            <a:extLst>
              <a:ext uri="{FF2B5EF4-FFF2-40B4-BE49-F238E27FC236}">
                <a16:creationId xmlns:a16="http://schemas.microsoft.com/office/drawing/2014/main" id="{6CD0E0D8-161A-4013-9EF9-216E3327C024}"/>
              </a:ext>
            </a:extLst>
          </p:cNvPr>
          <p:cNvSpPr/>
          <p:nvPr/>
        </p:nvSpPr>
        <p:spPr>
          <a:xfrm>
            <a:off x="7302535" y="6488668"/>
            <a:ext cx="45464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http://artalk.cz/2017/06/23/klasik-bizar/</a:t>
            </a:r>
          </a:p>
        </p:txBody>
      </p:sp>
    </p:spTree>
    <p:extLst>
      <p:ext uri="{BB962C8B-B14F-4D97-AF65-F5344CB8AC3E}">
        <p14:creationId xmlns:p14="http://schemas.microsoft.com/office/powerpoint/2010/main" val="3911486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F13584C-8C38-4B64-ACD3-D4E0F34490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4000" b="1" dirty="0"/>
              <a:t>Evropa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21A9845-3DC3-4D9C-A4B2-FF7B7241C4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6481936" cy="4667250"/>
          </a:xfrm>
        </p:spPr>
        <p:txBody>
          <a:bodyPr>
            <a:normAutofit fontScale="92500"/>
          </a:bodyPr>
          <a:lstStyle/>
          <a:p>
            <a:r>
              <a:rPr lang="cs-CZ" altLang="cs-CZ" sz="2100" i="1" dirty="0"/>
              <a:t>Města Z Evropy </a:t>
            </a:r>
            <a:endParaRPr lang="cs-CZ" altLang="cs-CZ" sz="2100" dirty="0"/>
          </a:p>
          <a:p>
            <a:pPr lvl="1"/>
            <a:r>
              <a:rPr lang="cs-CZ" altLang="cs-CZ" sz="1900" dirty="0"/>
              <a:t>dlouhá historie urbanizace</a:t>
            </a:r>
          </a:p>
          <a:p>
            <a:pPr lvl="1"/>
            <a:r>
              <a:rPr lang="cs-CZ" altLang="cs-CZ" sz="1900" dirty="0"/>
              <a:t>max. využité centrum</a:t>
            </a:r>
          </a:p>
          <a:p>
            <a:pPr lvl="1"/>
            <a:r>
              <a:rPr lang="cs-CZ" altLang="cs-CZ" sz="1900" dirty="0"/>
              <a:t>průmysl vytlačen na okraj podél dopravních koridorů</a:t>
            </a:r>
          </a:p>
          <a:p>
            <a:pPr lvl="1"/>
            <a:r>
              <a:rPr lang="cs-CZ" altLang="cs-CZ" sz="1900" dirty="0"/>
              <a:t>nejbohatší skupiny se koncentrují v </a:t>
            </a:r>
            <a:r>
              <a:rPr lang="cs-CZ" altLang="cs-CZ" sz="1900" dirty="0" err="1"/>
              <a:t>suburbánní</a:t>
            </a:r>
            <a:r>
              <a:rPr lang="cs-CZ" altLang="cs-CZ" sz="1900" dirty="0"/>
              <a:t> zóně</a:t>
            </a:r>
          </a:p>
          <a:p>
            <a:pPr lvl="1"/>
            <a:r>
              <a:rPr lang="cs-CZ" altLang="cs-CZ" sz="1900" dirty="0"/>
              <a:t>v okolí průmyslových ploch se koncentruje chudina</a:t>
            </a:r>
          </a:p>
          <a:p>
            <a:pPr algn="just">
              <a:defRPr/>
            </a:pPr>
            <a:r>
              <a:rPr lang="cs-CZ" altLang="cs-CZ" sz="2100" i="1" dirty="0"/>
              <a:t>Města V Evropy</a:t>
            </a:r>
          </a:p>
          <a:p>
            <a:pPr lvl="1" algn="just">
              <a:defRPr/>
            </a:pPr>
            <a:r>
              <a:rPr lang="cs-CZ" altLang="cs-CZ" sz="1900" dirty="0"/>
              <a:t>historické centrum</a:t>
            </a:r>
          </a:p>
          <a:p>
            <a:pPr lvl="1" algn="just">
              <a:defRPr/>
            </a:pPr>
            <a:r>
              <a:rPr lang="cs-CZ" altLang="cs-CZ" sz="1900" dirty="0"/>
              <a:t>v blízkosti centra se nachází průmysl</a:t>
            </a:r>
          </a:p>
          <a:p>
            <a:pPr lvl="1" algn="just">
              <a:defRPr/>
            </a:pPr>
            <a:r>
              <a:rPr lang="cs-CZ" altLang="cs-CZ" sz="1900" dirty="0"/>
              <a:t>na okraji sídlištní celky – důsledek socialistické éry</a:t>
            </a:r>
          </a:p>
          <a:p>
            <a:pPr lvl="1" algn="just">
              <a:defRPr/>
            </a:pPr>
            <a:r>
              <a:rPr lang="cs-CZ" altLang="cs-CZ" sz="1900" dirty="0"/>
              <a:t>na okrajích také heterogenní zástavba – haly, sklady, rekreace atd. </a:t>
            </a:r>
            <a:endParaRPr lang="cs-CZ" altLang="cs-CZ" dirty="0"/>
          </a:p>
        </p:txBody>
      </p:sp>
      <p:pic>
        <p:nvPicPr>
          <p:cNvPr id="9" name="Obrázek 1">
            <a:extLst>
              <a:ext uri="{FF2B5EF4-FFF2-40B4-BE49-F238E27FC236}">
                <a16:creationId xmlns:a16="http://schemas.microsoft.com/office/drawing/2014/main" id="{2DA6C7B6-3B2F-4078-A1C8-4C4803D7722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7945394" y="947"/>
            <a:ext cx="4246605" cy="3220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obrázek 12">
            <a:extLst>
              <a:ext uri="{FF2B5EF4-FFF2-40B4-BE49-F238E27FC236}">
                <a16:creationId xmlns:a16="http://schemas.microsoft.com/office/drawing/2014/main" id="{5FA8682A-FEAE-470D-9A58-D4DFAE2B76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8350112" y="3006000"/>
            <a:ext cx="3354405" cy="385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1877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F13584C-8C38-4B64-ACD3-D4E0F34490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4000" b="1" dirty="0"/>
              <a:t>Severní Amerika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21A9845-3DC3-4D9C-A4B2-FF7B7241C4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5905872" cy="466725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altLang="cs-CZ" sz="2000" dirty="0"/>
              <a:t>Malé a intenzivně využité jádro (výšková zástavba)</a:t>
            </a:r>
          </a:p>
          <a:p>
            <a:pPr>
              <a:defRPr/>
            </a:pPr>
            <a:r>
              <a:rPr lang="cs-CZ" altLang="cs-CZ" sz="2000" dirty="0"/>
              <a:t>Na centrum navazuje chudina a imigranti</a:t>
            </a:r>
          </a:p>
          <a:p>
            <a:pPr>
              <a:defRPr/>
            </a:pPr>
            <a:r>
              <a:rPr lang="cs-CZ" altLang="cs-CZ" sz="2000" dirty="0"/>
              <a:t>Velké nevyužité plochy</a:t>
            </a:r>
          </a:p>
          <a:p>
            <a:pPr>
              <a:defRPr/>
            </a:pPr>
            <a:r>
              <a:rPr lang="cs-CZ" altLang="cs-CZ" sz="2000" dirty="0"/>
              <a:t>Vysoká </a:t>
            </a:r>
            <a:r>
              <a:rPr lang="cs-CZ" altLang="cs-CZ" sz="2000" dirty="0" err="1"/>
              <a:t>sektorovost</a:t>
            </a:r>
            <a:r>
              <a:rPr lang="cs-CZ" altLang="cs-CZ" sz="2000" dirty="0"/>
              <a:t> do etnických čtvrtí</a:t>
            </a:r>
          </a:p>
          <a:p>
            <a:pPr>
              <a:defRPr/>
            </a:pPr>
            <a:r>
              <a:rPr lang="cs-CZ" altLang="cs-CZ" sz="2000" dirty="0"/>
              <a:t>Bohatí bydlí na okraji měst</a:t>
            </a:r>
          </a:p>
          <a:p>
            <a:pPr>
              <a:defRPr/>
            </a:pPr>
            <a:r>
              <a:rPr lang="cs-CZ" altLang="cs-CZ" sz="2000" dirty="0"/>
              <a:t>Průmysl koncentrován podél     dopravních koridorů</a:t>
            </a:r>
          </a:p>
        </p:txBody>
      </p:sp>
      <p:pic>
        <p:nvPicPr>
          <p:cNvPr id="6" name="Obrázek 1">
            <a:extLst>
              <a:ext uri="{FF2B5EF4-FFF2-40B4-BE49-F238E27FC236}">
                <a16:creationId xmlns:a16="http://schemas.microsoft.com/office/drawing/2014/main" id="{8C754162-9621-4A93-9514-0571A4B707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4112" y="1340768"/>
            <a:ext cx="4661441" cy="45169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86842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F13584C-8C38-4B64-ACD3-D4E0F34490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4000" b="1" dirty="0"/>
              <a:t>Latinská Amerika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21A9845-3DC3-4D9C-A4B2-FF7B7241C4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04864"/>
            <a:ext cx="5905872" cy="4288010"/>
          </a:xfrm>
        </p:spPr>
        <p:txBody>
          <a:bodyPr>
            <a:normAutofit/>
          </a:bodyPr>
          <a:lstStyle/>
          <a:p>
            <a:r>
              <a:rPr lang="cs-CZ" altLang="cs-CZ" sz="2000" dirty="0"/>
              <a:t>Segregace podle příjmů</a:t>
            </a:r>
          </a:p>
          <a:p>
            <a:r>
              <a:rPr lang="cs-CZ" altLang="cs-CZ" sz="2000" dirty="0"/>
              <a:t>Nejbohatší koncentrovány v centru</a:t>
            </a:r>
          </a:p>
          <a:p>
            <a:r>
              <a:rPr lang="cs-CZ" altLang="cs-CZ" sz="2000" dirty="0"/>
              <a:t>Chudina na periferii – slumy, favely… </a:t>
            </a:r>
          </a:p>
          <a:p>
            <a:r>
              <a:rPr lang="cs-CZ" altLang="cs-CZ" sz="2000" dirty="0"/>
              <a:t>Průmysl v blízkosti centra nebo podél dopravních koridorů  </a:t>
            </a:r>
          </a:p>
        </p:txBody>
      </p:sp>
      <p:pic>
        <p:nvPicPr>
          <p:cNvPr id="5" name="obrázek 10">
            <a:extLst>
              <a:ext uri="{FF2B5EF4-FFF2-40B4-BE49-F238E27FC236}">
                <a16:creationId xmlns:a16="http://schemas.microsoft.com/office/drawing/2014/main" id="{B753AC76-243F-46B2-9EA9-C450AF990A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882714" y="1763240"/>
            <a:ext cx="5022774" cy="3976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63762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F13584C-8C38-4B64-ACD3-D4E0F34490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4000" b="1" dirty="0"/>
              <a:t>Afrika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21A9845-3DC3-4D9C-A4B2-FF7B7241C4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5905872" cy="4667250"/>
          </a:xfrm>
        </p:spPr>
        <p:txBody>
          <a:bodyPr>
            <a:normAutofit lnSpcReduction="10000"/>
          </a:bodyPr>
          <a:lstStyle/>
          <a:p>
            <a:r>
              <a:rPr lang="cs-CZ" altLang="cs-CZ" i="1" dirty="0"/>
              <a:t>Islámská města </a:t>
            </a:r>
            <a:endParaRPr lang="cs-CZ" altLang="cs-CZ" dirty="0"/>
          </a:p>
          <a:p>
            <a:pPr lvl="1"/>
            <a:r>
              <a:rPr lang="cs-CZ" altLang="cs-CZ" dirty="0"/>
              <a:t>historické centrum, v blízkosti centra vyšší a střední vrstvy</a:t>
            </a:r>
          </a:p>
          <a:p>
            <a:pPr lvl="1"/>
            <a:r>
              <a:rPr lang="cs-CZ" altLang="cs-CZ" dirty="0"/>
              <a:t>na periferii chudina, </a:t>
            </a:r>
          </a:p>
          <a:p>
            <a:pPr lvl="1"/>
            <a:r>
              <a:rPr lang="cs-CZ" altLang="cs-CZ" dirty="0"/>
              <a:t>homogenní religiózní rozvrstvení,</a:t>
            </a:r>
          </a:p>
          <a:p>
            <a:pPr lvl="1"/>
            <a:r>
              <a:rPr lang="cs-CZ" altLang="cs-CZ" dirty="0"/>
              <a:t>průmysl na okraji vnitřního města, nově podél dopravních koridorů.  </a:t>
            </a:r>
          </a:p>
          <a:p>
            <a:pPr algn="just">
              <a:defRPr/>
            </a:pPr>
            <a:r>
              <a:rPr lang="cs-CZ" altLang="cs-CZ" i="1" dirty="0"/>
              <a:t>Města Subsaharské Afriky </a:t>
            </a:r>
            <a:endParaRPr lang="cs-CZ" altLang="cs-CZ" dirty="0"/>
          </a:p>
          <a:p>
            <a:pPr lvl="1" algn="just">
              <a:defRPr/>
            </a:pPr>
            <a:r>
              <a:rPr lang="cs-CZ" altLang="cs-CZ" dirty="0"/>
              <a:t>projev kolonialismu,</a:t>
            </a:r>
          </a:p>
          <a:p>
            <a:pPr lvl="1" algn="just">
              <a:defRPr/>
            </a:pPr>
            <a:r>
              <a:rPr lang="cs-CZ" altLang="cs-CZ" dirty="0"/>
              <a:t>jádro tvoří staré město, město přebudované evropskými kolonisty (geometrický tvar) nebo nezastavěná obchodní plocha – tržiště,</a:t>
            </a:r>
          </a:p>
          <a:p>
            <a:pPr lvl="1" algn="just">
              <a:defRPr/>
            </a:pPr>
            <a:r>
              <a:rPr lang="cs-CZ" altLang="cs-CZ" dirty="0"/>
              <a:t>centrum obklopeno etnickými čtvrtěmi, dále zóna průmyslu a na okrajích chudinské čtvrtě – tzv. </a:t>
            </a:r>
            <a:r>
              <a:rPr lang="cs-CZ" altLang="cs-CZ" dirty="0" err="1"/>
              <a:t>shanty</a:t>
            </a:r>
            <a:r>
              <a:rPr lang="cs-CZ" altLang="cs-CZ" dirty="0"/>
              <a:t> </a:t>
            </a:r>
            <a:r>
              <a:rPr lang="cs-CZ" altLang="cs-CZ" dirty="0" err="1"/>
              <a:t>towns</a:t>
            </a:r>
            <a:r>
              <a:rPr lang="cs-CZ" altLang="cs-CZ" dirty="0"/>
              <a:t>/města z chatrčí.   </a:t>
            </a:r>
          </a:p>
        </p:txBody>
      </p:sp>
      <p:pic>
        <p:nvPicPr>
          <p:cNvPr id="5" name="obrázek 11">
            <a:extLst>
              <a:ext uri="{FF2B5EF4-FFF2-40B4-BE49-F238E27FC236}">
                <a16:creationId xmlns:a16="http://schemas.microsoft.com/office/drawing/2014/main" id="{3562D2F1-95B3-4BB8-8A6D-D91355B582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8771136" y="0"/>
            <a:ext cx="3420861" cy="3155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obrázek 13">
            <a:extLst>
              <a:ext uri="{FF2B5EF4-FFF2-40B4-BE49-F238E27FC236}">
                <a16:creationId xmlns:a16="http://schemas.microsoft.com/office/drawing/2014/main" id="{EE3944E5-D5D1-4619-8E70-A6A6A54F8B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0486" y="3155226"/>
            <a:ext cx="4201857" cy="3702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7804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>
            <a:extLst>
              <a:ext uri="{FF2B5EF4-FFF2-40B4-BE49-F238E27FC236}">
                <a16:creationId xmlns:a16="http://schemas.microsoft.com/office/drawing/2014/main" id="{54BA406B-6AB5-415D-922A-A90432FB8972}"/>
              </a:ext>
            </a:extLst>
          </p:cNvPr>
          <p:cNvSpPr/>
          <p:nvPr/>
        </p:nvSpPr>
        <p:spPr>
          <a:xfrm>
            <a:off x="5191704" y="6475615"/>
            <a:ext cx="644891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200" dirty="0"/>
              <a:t>http://www.dvs.cz/clanek.asp?id=6712057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832D553E-7673-4125-A9EE-BC8FD92FD2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7528" y="476672"/>
            <a:ext cx="8162925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881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F13584C-8C38-4B64-ACD3-D4E0F34490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4000" b="1" dirty="0"/>
              <a:t>Asie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21A9845-3DC3-4D9C-A4B2-FF7B7241C4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04864"/>
            <a:ext cx="5545832" cy="4288010"/>
          </a:xfrm>
        </p:spPr>
        <p:txBody>
          <a:bodyPr>
            <a:normAutofit/>
          </a:bodyPr>
          <a:lstStyle/>
          <a:p>
            <a:r>
              <a:rPr lang="cs-CZ" altLang="cs-CZ" sz="2400" i="1" dirty="0"/>
              <a:t>Města J a JV Asie</a:t>
            </a:r>
          </a:p>
          <a:p>
            <a:pPr lvl="1"/>
            <a:r>
              <a:rPr lang="cs-CZ" altLang="cs-CZ" sz="2000" dirty="0"/>
              <a:t>stará jádra měst nebo v okolí přístavu</a:t>
            </a:r>
          </a:p>
          <a:p>
            <a:pPr lvl="1"/>
            <a:r>
              <a:rPr lang="cs-CZ" altLang="cs-CZ" sz="2000" dirty="0"/>
              <a:t>následuje obslužná plocha, sektor vládních a administrativních budov, až poté obytná zóna</a:t>
            </a:r>
          </a:p>
          <a:p>
            <a:pPr lvl="1"/>
            <a:r>
              <a:rPr lang="cs-CZ" altLang="cs-CZ" sz="2000" dirty="0"/>
              <a:t>na okraji koncentrován průmysl</a:t>
            </a:r>
          </a:p>
        </p:txBody>
      </p:sp>
      <p:pic>
        <p:nvPicPr>
          <p:cNvPr id="6" name="obrázek 14">
            <a:extLst>
              <a:ext uri="{FF2B5EF4-FFF2-40B4-BE49-F238E27FC236}">
                <a16:creationId xmlns:a16="http://schemas.microsoft.com/office/drawing/2014/main" id="{8E0DDF9E-297B-486C-B59F-D9CA3275B6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1545" y="1658636"/>
            <a:ext cx="5328356" cy="3815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28195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Zástupný symbol pro obsah 3">
            <a:extLst>
              <a:ext uri="{FF2B5EF4-FFF2-40B4-BE49-F238E27FC236}">
                <a16:creationId xmlns:a16="http://schemas.microsoft.com/office/drawing/2014/main" id="{82CBE554-6FBE-481E-8167-6EF03481E7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245" r="21981"/>
          <a:stretch/>
        </p:blipFill>
        <p:spPr>
          <a:xfrm rot="16200000">
            <a:off x="3180260" y="-3180260"/>
            <a:ext cx="5831480" cy="12191999"/>
          </a:xfrm>
        </p:spPr>
      </p:pic>
      <p:sp>
        <p:nvSpPr>
          <p:cNvPr id="9" name="Obdélník 8">
            <a:extLst>
              <a:ext uri="{FF2B5EF4-FFF2-40B4-BE49-F238E27FC236}">
                <a16:creationId xmlns:a16="http://schemas.microsoft.com/office/drawing/2014/main" id="{AADD6565-38AA-4660-8744-CCF2DAD4768A}"/>
              </a:ext>
            </a:extLst>
          </p:cNvPr>
          <p:cNvSpPr/>
          <p:nvPr/>
        </p:nvSpPr>
        <p:spPr>
          <a:xfrm>
            <a:off x="6240016" y="5848397"/>
            <a:ext cx="569105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Dnešní svět. Sídla na Zemi, č. 5, roč. 2006/2007, s. 7</a:t>
            </a: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DEF289FF-1297-42EC-B3E5-0DB771BA3597}"/>
              </a:ext>
            </a:extLst>
          </p:cNvPr>
          <p:cNvSpPr/>
          <p:nvPr/>
        </p:nvSpPr>
        <p:spPr>
          <a:xfrm>
            <a:off x="885568" y="6399171"/>
            <a:ext cx="102725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i="1" dirty="0"/>
              <a:t>Pozn. Ne všude musí k těmto procesům přicházet právě v tomto pořadí</a:t>
            </a:r>
          </a:p>
        </p:txBody>
      </p:sp>
    </p:spTree>
    <p:extLst>
      <p:ext uri="{BB962C8B-B14F-4D97-AF65-F5344CB8AC3E}">
        <p14:creationId xmlns:p14="http://schemas.microsoft.com/office/powerpoint/2010/main" val="4194938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F13584C-8C38-4B64-ACD3-D4E0F34490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4000" b="1" dirty="0"/>
              <a:t>Urbanizace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21A9845-3DC3-4D9C-A4B2-FF7B7241C4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Změna sociálně-prostorových forem společnosti v důsledku společenské modernizace</a:t>
            </a:r>
          </a:p>
          <a:p>
            <a:r>
              <a:rPr lang="cs-CZ" dirty="0"/>
              <a:t>Důsledek – koncentrace obyvatelstva do městských sídel a růst měst</a:t>
            </a:r>
          </a:p>
          <a:p>
            <a:r>
              <a:rPr lang="cs-CZ" dirty="0"/>
              <a:t>Spojována s etapou industrializace</a:t>
            </a:r>
          </a:p>
          <a:p>
            <a:r>
              <a:rPr lang="cs-CZ" dirty="0"/>
              <a:t>Urbanizace:</a:t>
            </a:r>
          </a:p>
          <a:p>
            <a:pPr lvl="1"/>
            <a:r>
              <a:rPr lang="cs-CZ" dirty="0"/>
              <a:t>Ekonomická – zvyšující se počet osob pracujících mimo zemědělství</a:t>
            </a:r>
          </a:p>
          <a:p>
            <a:pPr lvl="1"/>
            <a:r>
              <a:rPr lang="cs-CZ" dirty="0"/>
              <a:t>Demografická – zvyšování podílu městského obyvatelstva</a:t>
            </a:r>
          </a:p>
          <a:p>
            <a:pPr lvl="1"/>
            <a:r>
              <a:rPr lang="cs-CZ" dirty="0"/>
              <a:t>Prostorová – změny vzhledu a hmotného uspořádání sídel</a:t>
            </a:r>
          </a:p>
          <a:p>
            <a:pPr lvl="1"/>
            <a:r>
              <a:rPr lang="cs-CZ" dirty="0"/>
              <a:t>Sociální – osvojení městského způsobu života, šíření městských hodnot a postojů</a:t>
            </a:r>
          </a:p>
        </p:txBody>
      </p:sp>
    </p:spTree>
    <p:extLst>
      <p:ext uri="{BB962C8B-B14F-4D97-AF65-F5344CB8AC3E}">
        <p14:creationId xmlns:p14="http://schemas.microsoft.com/office/powerpoint/2010/main" val="1789904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Autofit/>
          </a:bodyPr>
          <a:lstStyle/>
          <a:p>
            <a:pPr rtl="0"/>
            <a:r>
              <a:rPr lang="cs-CZ" sz="4000" b="1" dirty="0"/>
              <a:t>Urbanizace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25625"/>
            <a:ext cx="5185792" cy="4351338"/>
          </a:xfrm>
        </p:spPr>
        <p:txBody>
          <a:bodyPr rtlCol="0">
            <a:normAutofit fontScale="92500" lnSpcReduction="20000"/>
          </a:bodyPr>
          <a:lstStyle/>
          <a:p>
            <a:r>
              <a:rPr lang="cs-CZ" dirty="0"/>
              <a:t>Nejvíce urbanizované regiony: S + J Amerika, Evropa</a:t>
            </a:r>
          </a:p>
          <a:p>
            <a:r>
              <a:rPr lang="cs-CZ" dirty="0"/>
              <a:t>Míra urbanizace se liší mezi regiony i v rámci Evropy</a:t>
            </a:r>
          </a:p>
          <a:p>
            <a:r>
              <a:rPr lang="cs-CZ" dirty="0"/>
              <a:t>Mezi urbanizačními křivkami vyspělých a rozvojových států je rozdíl</a:t>
            </a:r>
          </a:p>
          <a:p>
            <a:r>
              <a:rPr lang="cs-CZ" dirty="0"/>
              <a:t>Vysoká míra urbanizace v krátkém časovém období přináší nemalé problémy – absence technické a sociální infrastruktury</a:t>
            </a:r>
          </a:p>
          <a:p>
            <a:r>
              <a:rPr lang="cs-CZ" dirty="0"/>
              <a:t>Model vedoucího města – populační přírůstky zaznamenává omezený soubor největších měst</a:t>
            </a:r>
          </a:p>
          <a:p>
            <a:r>
              <a:rPr lang="cs-CZ" dirty="0"/>
              <a:t>Dekoncentrovaný model suburbanizace – rovnoměrné rozložení přírůstků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BB75D6B1-F656-497F-AAF9-E7FA5E5CCE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5568" y="-29527"/>
            <a:ext cx="6186431" cy="3673712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CF4F37B9-4E90-411E-934D-2D71C3AEB7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1225" y="3644184"/>
            <a:ext cx="6200775" cy="3213816"/>
          </a:xfrm>
          <a:prstGeom prst="rect">
            <a:avLst/>
          </a:prstGeom>
        </p:spPr>
      </p:pic>
      <p:sp>
        <p:nvSpPr>
          <p:cNvPr id="9" name="Obdélník 8">
            <a:extLst>
              <a:ext uri="{FF2B5EF4-FFF2-40B4-BE49-F238E27FC236}">
                <a16:creationId xmlns:a16="http://schemas.microsoft.com/office/drawing/2014/main" id="{6CAF9EFA-D593-4331-84B1-C5A63ABCA18A}"/>
              </a:ext>
            </a:extLst>
          </p:cNvPr>
          <p:cNvSpPr/>
          <p:nvPr/>
        </p:nvSpPr>
        <p:spPr>
          <a:xfrm>
            <a:off x="1222993" y="6514752"/>
            <a:ext cx="464582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400" dirty="0">
                <a:hlinkClick r:id="rId5"/>
              </a:rPr>
              <a:t>https://www.urbanet.info/world-urban-population/</a:t>
            </a:r>
            <a:r>
              <a:rPr lang="cs-CZ" sz="1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4956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4DCBC827-B31F-41C7-A266-0361709109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543" y="0"/>
            <a:ext cx="11859279" cy="68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619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obsah 2">
            <a:extLst>
              <a:ext uri="{FF2B5EF4-FFF2-40B4-BE49-F238E27FC236}">
                <a16:creationId xmlns:a16="http://schemas.microsoft.com/office/drawing/2014/main" id="{E42B08E1-02D6-4715-AE42-C8ADCDA147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97535" y="114300"/>
            <a:ext cx="1981201" cy="2336292"/>
          </a:xfrm>
        </p:spPr>
        <p:txBody>
          <a:bodyPr/>
          <a:lstStyle/>
          <a:p>
            <a:pPr marL="0" indent="0">
              <a:buNone/>
            </a:pPr>
            <a:r>
              <a:rPr lang="cs-CZ" dirty="0"/>
              <a:t>Caracas, Venezuela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269FF21E-F28C-414E-A039-C41718F49D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83" y="0"/>
            <a:ext cx="9959489" cy="685800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1DAD227E-8FEB-4AA6-8D88-A4A05FF886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7457" y="4038077"/>
            <a:ext cx="5184543" cy="28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260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F13584C-8C38-4B64-ACD3-D4E0F34490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4000" b="1" dirty="0"/>
              <a:t>Urbanizované regiony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21A9845-3DC3-4D9C-A4B2-FF7B7241C4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Současné procesy urbanizace charakterizuje narůstání složitosti prostorových struktur</a:t>
            </a:r>
          </a:p>
          <a:p>
            <a:r>
              <a:rPr lang="cs-CZ" dirty="0" err="1"/>
              <a:t>D</a:t>
            </a:r>
            <a:r>
              <a:rPr lang="cs-CZ" sz="1800" dirty="0" err="1"/>
              <a:t>omański</a:t>
            </a:r>
            <a:r>
              <a:rPr lang="cs-CZ" dirty="0"/>
              <a:t> (1977) vymezuje 4 fáze vývoje městských prostorových útvarů:</a:t>
            </a:r>
          </a:p>
          <a:p>
            <a:pPr lvl="1"/>
            <a:r>
              <a:rPr lang="cs-CZ" b="1" dirty="0"/>
              <a:t>Koncentrace </a:t>
            </a:r>
            <a:r>
              <a:rPr lang="cs-CZ" dirty="0"/>
              <a:t>do prostorově relativně malých městských prostorů</a:t>
            </a:r>
          </a:p>
          <a:p>
            <a:pPr lvl="2"/>
            <a:r>
              <a:rPr lang="cs-CZ" dirty="0"/>
              <a:t>fáze soustředěného města průmyslového charakteru, která je charakteristická pro města Evropy a Severní Ameriky v 19. a začátkem 20. století</a:t>
            </a:r>
          </a:p>
          <a:p>
            <a:pPr lvl="2"/>
            <a:r>
              <a:rPr lang="cs-CZ" dirty="0"/>
              <a:t>počet obyvatel měst jen mimořádně překračuje milion obyvatel</a:t>
            </a:r>
          </a:p>
          <a:p>
            <a:pPr lvl="1"/>
            <a:r>
              <a:rPr lang="cs-CZ" b="1" dirty="0"/>
              <a:t>Aglomerování </a:t>
            </a:r>
            <a:r>
              <a:rPr lang="cs-CZ" dirty="0"/>
              <a:t>sídelních útvarů</a:t>
            </a:r>
          </a:p>
          <a:p>
            <a:pPr lvl="2"/>
            <a:r>
              <a:rPr lang="cs-CZ" dirty="0"/>
              <a:t>typický vznik městských aglomerací, které se stávají základními uzly prostorové organizace společensko-ekonomického života. </a:t>
            </a:r>
          </a:p>
          <a:p>
            <a:pPr lvl="2"/>
            <a:r>
              <a:rPr lang="cs-CZ" dirty="0" err="1"/>
              <a:t>městotvornými</a:t>
            </a:r>
            <a:r>
              <a:rPr lang="cs-CZ" dirty="0"/>
              <a:t>, resp. </a:t>
            </a:r>
            <a:r>
              <a:rPr lang="cs-CZ" dirty="0" err="1"/>
              <a:t>aglomeračnětvornými</a:t>
            </a:r>
            <a:r>
              <a:rPr lang="cs-CZ" dirty="0"/>
              <a:t> funkcemi se ke konci této fáze vedle průmyslu stávají i terciér a kvartér. </a:t>
            </a:r>
          </a:p>
          <a:p>
            <a:pPr lvl="2"/>
            <a:r>
              <a:rPr lang="cs-CZ" dirty="0"/>
              <a:t>ve fázi aglomerace se zvětšuje prostorový rozsah sídelních útvarů a největší městské útvary mají obvykle více než milion obyvatel</a:t>
            </a:r>
          </a:p>
        </p:txBody>
      </p:sp>
    </p:spTree>
    <p:extLst>
      <p:ext uri="{BB962C8B-B14F-4D97-AF65-F5344CB8AC3E}">
        <p14:creationId xmlns:p14="http://schemas.microsoft.com/office/powerpoint/2010/main" val="660930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KRESBA MĚSTA 16 X 9">
  <a:themeElements>
    <a:clrScheme name="CitySketch">
      <a:dk1>
        <a:srgbClr val="3D372E"/>
      </a:dk1>
      <a:lt1>
        <a:sysClr val="window" lastClr="FFFFFF"/>
      </a:lt1>
      <a:dk2>
        <a:srgbClr val="000000"/>
      </a:dk2>
      <a:lt2>
        <a:srgbClr val="E0ECE1"/>
      </a:lt2>
      <a:accent1>
        <a:srgbClr val="B2D0B4"/>
      </a:accent1>
      <a:accent2>
        <a:srgbClr val="88A5BA"/>
      </a:accent2>
      <a:accent3>
        <a:srgbClr val="909F5F"/>
      </a:accent3>
      <a:accent4>
        <a:srgbClr val="C9A057"/>
      </a:accent4>
      <a:accent5>
        <a:srgbClr val="DA7D60"/>
      </a:accent5>
      <a:accent6>
        <a:srgbClr val="978975"/>
      </a:accent6>
      <a:hlink>
        <a:srgbClr val="C9A057"/>
      </a:hlink>
      <a:folHlink>
        <a:srgbClr val="978975"/>
      </a:folHlink>
    </a:clrScheme>
    <a:fontScheme name="Century Schoolbook">
      <a:maj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10525334_TF03031010_TF03031010.potx" id="{AB0B172E-ACD1-44DF-8EFA-CE0C9B3F885B}" vid="{052A090C-45A6-4BAE-B590-9125D8ECDF25}"/>
    </a:ext>
  </a:extLst>
</a:theme>
</file>

<file path=ppt/theme/theme2.xml><?xml version="1.0" encoding="utf-8"?>
<a:theme xmlns:a="http://schemas.openxmlformats.org/drawingml/2006/main" name="Motiv Office">
  <a:themeElements>
    <a:clrScheme name="CitySketch">
      <a:dk1>
        <a:srgbClr val="3D372E"/>
      </a:dk1>
      <a:lt1>
        <a:sysClr val="window" lastClr="FFFFFF"/>
      </a:lt1>
      <a:dk2>
        <a:srgbClr val="000000"/>
      </a:dk2>
      <a:lt2>
        <a:srgbClr val="E0ECE1"/>
      </a:lt2>
      <a:accent1>
        <a:srgbClr val="B2D0B4"/>
      </a:accent1>
      <a:accent2>
        <a:srgbClr val="88A5BA"/>
      </a:accent2>
      <a:accent3>
        <a:srgbClr val="909F5F"/>
      </a:accent3>
      <a:accent4>
        <a:srgbClr val="C9A057"/>
      </a:accent4>
      <a:accent5>
        <a:srgbClr val="DA7D60"/>
      </a:accent5>
      <a:accent6>
        <a:srgbClr val="978975"/>
      </a:accent6>
      <a:hlink>
        <a:srgbClr val="C9A057"/>
      </a:hlink>
      <a:folHlink>
        <a:srgbClr val="978975"/>
      </a:folHlink>
    </a:clrScheme>
    <a:fontScheme name="Century Schoolbook">
      <a:maj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CitySketch">
      <a:dk1>
        <a:srgbClr val="3D372E"/>
      </a:dk1>
      <a:lt1>
        <a:sysClr val="window" lastClr="FFFFFF"/>
      </a:lt1>
      <a:dk2>
        <a:srgbClr val="000000"/>
      </a:dk2>
      <a:lt2>
        <a:srgbClr val="E0ECE1"/>
      </a:lt2>
      <a:accent1>
        <a:srgbClr val="B2D0B4"/>
      </a:accent1>
      <a:accent2>
        <a:srgbClr val="88A5BA"/>
      </a:accent2>
      <a:accent3>
        <a:srgbClr val="909F5F"/>
      </a:accent3>
      <a:accent4>
        <a:srgbClr val="C9A057"/>
      </a:accent4>
      <a:accent5>
        <a:srgbClr val="DA7D60"/>
      </a:accent5>
      <a:accent6>
        <a:srgbClr val="978975"/>
      </a:accent6>
      <a:hlink>
        <a:srgbClr val="C9A057"/>
      </a:hlink>
      <a:folHlink>
        <a:srgbClr val="978975"/>
      </a:folHlink>
    </a:clrScheme>
    <a:fontScheme name="Century Schoolbook">
      <a:maj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Firemní prezentace se skicou města na pozadí (širokoúhlý formát)</Template>
  <TotalTime>335</TotalTime>
  <Words>1594</Words>
  <Application>Microsoft Office PowerPoint</Application>
  <PresentationFormat>Širokouhlá</PresentationFormat>
  <Paragraphs>187</Paragraphs>
  <Slides>30</Slides>
  <Notes>7</Notes>
  <HiddenSlides>0</HiddenSlides>
  <MMClips>0</MMClips>
  <ScaleCrop>false</ScaleCrop>
  <HeadingPairs>
    <vt:vector size="6" baseType="variant">
      <vt:variant>
        <vt:lpstr>Použité písma</vt:lpstr>
      </vt:variant>
      <vt:variant>
        <vt:i4>2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30</vt:i4>
      </vt:variant>
    </vt:vector>
  </HeadingPairs>
  <TitlesOfParts>
    <vt:vector size="33" baseType="lpstr">
      <vt:lpstr>Arial</vt:lpstr>
      <vt:lpstr>Century Schoolbook</vt:lpstr>
      <vt:lpstr>KRESBA MĚSTA 16 X 9</vt:lpstr>
      <vt:lpstr>4. Urbanizace</vt:lpstr>
      <vt:lpstr>Hierarchie sídel</vt:lpstr>
      <vt:lpstr>Prezentácia programu PowerPoint</vt:lpstr>
      <vt:lpstr>Prezentácia programu PowerPoint</vt:lpstr>
      <vt:lpstr>Urbanizace</vt:lpstr>
      <vt:lpstr>Urbanizace</vt:lpstr>
      <vt:lpstr>Prezentácia programu PowerPoint</vt:lpstr>
      <vt:lpstr>Prezentácia programu PowerPoint</vt:lpstr>
      <vt:lpstr>Urbanizované regiony</vt:lpstr>
      <vt:lpstr>Urbanizované regiony</vt:lpstr>
      <vt:lpstr>Megaměsto x globální město</vt:lpstr>
      <vt:lpstr>Prezentácia programu PowerPoint</vt:lpstr>
      <vt:lpstr>Prezentácia programu PowerPoint</vt:lpstr>
      <vt:lpstr>Prezentácia programu PowerPoint</vt:lpstr>
      <vt:lpstr>Suburbanizace</vt:lpstr>
      <vt:lpstr>Prezentácia programu PowerPoint</vt:lpstr>
      <vt:lpstr>Desurbanizace   Reurbanizace</vt:lpstr>
      <vt:lpstr>Prezentácia programu PowerPoint</vt:lpstr>
      <vt:lpstr>Nové přístupy ke strukturalizaci měst</vt:lpstr>
      <vt:lpstr>Gentrifikace</vt:lpstr>
      <vt:lpstr>Komercionalizace, revitalizace</vt:lpstr>
      <vt:lpstr>Citadelizace</vt:lpstr>
      <vt:lpstr>Ghettoizace</vt:lpstr>
      <vt:lpstr>Město a jeho zázemí</vt:lpstr>
      <vt:lpstr>Urban sprawl</vt:lpstr>
      <vt:lpstr>Evropa</vt:lpstr>
      <vt:lpstr>Severní Amerika</vt:lpstr>
      <vt:lpstr>Latinská Amerika</vt:lpstr>
      <vt:lpstr>Afrika</vt:lpstr>
      <vt:lpstr>Asie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Ze0132 Geografie obyvatelstva a sídel</dc:title>
  <dc:creator>Jozef Lopuch</dc:creator>
  <cp:lastModifiedBy>Jozef Lopuch</cp:lastModifiedBy>
  <cp:revision>21</cp:revision>
  <dcterms:created xsi:type="dcterms:W3CDTF">2021-09-24T13:18:41Z</dcterms:created>
  <dcterms:modified xsi:type="dcterms:W3CDTF">2023-11-29T17:47:58Z</dcterms:modified>
</cp:coreProperties>
</file>