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72" r:id="rId2"/>
    <p:sldId id="274" r:id="rId3"/>
    <p:sldId id="290" r:id="rId4"/>
    <p:sldId id="291" r:id="rId5"/>
    <p:sldId id="292" r:id="rId6"/>
    <p:sldId id="307" r:id="rId7"/>
    <p:sldId id="308" r:id="rId8"/>
    <p:sldId id="309" r:id="rId9"/>
    <p:sldId id="322" r:id="rId10"/>
    <p:sldId id="293" r:id="rId11"/>
    <p:sldId id="310" r:id="rId12"/>
    <p:sldId id="311" r:id="rId13"/>
    <p:sldId id="312" r:id="rId14"/>
    <p:sldId id="277" r:id="rId15"/>
    <p:sldId id="321" r:id="rId16"/>
    <p:sldId id="313" r:id="rId17"/>
    <p:sldId id="294" r:id="rId18"/>
    <p:sldId id="314" r:id="rId19"/>
    <p:sldId id="295" r:id="rId20"/>
    <p:sldId id="298" r:id="rId21"/>
    <p:sldId id="297" r:id="rId22"/>
    <p:sldId id="299" r:id="rId23"/>
    <p:sldId id="315" r:id="rId24"/>
    <p:sldId id="316" r:id="rId25"/>
    <p:sldId id="317" r:id="rId26"/>
    <p:sldId id="319" r:id="rId27"/>
    <p:sldId id="320" r:id="rId28"/>
    <p:sldId id="318" r:id="rId29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5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43F6BD3-39B1-4D92-A632-4E0302CBE5CE}" type="datetime1">
              <a:rPr lang="cs-CZ" smtClean="0"/>
              <a:t>08.10.2024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977E94-A6AB-4E02-8E43-E89F9CF4757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1B61398-4A70-4564-9D2C-EAABE6DC751A}" type="datetime1">
              <a:rPr lang="cs-CZ" smtClean="0"/>
              <a:t>08.10.2024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/>
              <a:t>Kliknutím můžete upravit styl předlohy textů.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ED491D0-8E1B-49C7-849B-A28568D9449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9543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3245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08389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80235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68268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52891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07076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7918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9984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2596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1149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0685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711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6677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3522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2808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0" name="Obdélník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rtlCol="0"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11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45C9AC-BBD3-407D-ABC9-325661847B83}" type="datetime1">
              <a:rPr lang="cs-CZ" noProof="0" smtClean="0"/>
              <a:t>08.10.2024</a:t>
            </a:fld>
            <a:endParaRPr lang="cs-CZ" noProof="0" dirty="0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54BC99-66C1-40EF-BB9D-F2912157E63B}" type="datetime1">
              <a:rPr lang="cs-CZ" smtClean="0"/>
              <a:t>08.10.2024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 rtlCol="0"/>
          <a:lstStyle/>
          <a:p>
            <a:pPr rtl="0"/>
            <a:fld id="{17F0843E-B50B-415A-8846-DB67525424E5}" type="datetime1">
              <a:rPr lang="cs-CZ" noProof="0" smtClean="0"/>
              <a:t>08.10.2024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C03140-47D2-4937-8C6C-4007ED061836}" type="datetime1">
              <a:rPr lang="cs-CZ" noProof="0" smtClean="0"/>
              <a:t>08.10.2024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9" name="Obdélník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10DD69AD-4650-459E-8C19-DF6E3A96DC1A}" type="datetime1">
              <a:rPr lang="cs-CZ" noProof="0" smtClean="0"/>
              <a:t>08.10.2024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8DD0AD-670A-4415-AD96-688B20A9E7A5}" type="datetime1">
              <a:rPr lang="cs-CZ" noProof="0" smtClean="0"/>
              <a:t>08.10.2024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CF8C49-E9E5-4EFB-98DC-206DA71EFAB4}" type="datetime1">
              <a:rPr lang="cs-CZ" noProof="0" smtClean="0"/>
              <a:t>08.10.2024</a:t>
            </a:fld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355FBA-C3D0-4B58-91F3-FF2D05F21EC1}" type="datetime1">
              <a:rPr lang="cs-CZ" noProof="0" smtClean="0"/>
              <a:t>08.10.2024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0EBA6F-FF60-4BC0-90F9-DF185612D093}" type="datetime1">
              <a:rPr lang="cs-CZ" noProof="0" smtClean="0"/>
              <a:t>08.10.2024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4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 rtlCol="0"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3" name="Zástupný symbol pro obsah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A049D6-8846-4C72-89FE-D69C951795AD}" type="datetime1">
              <a:rPr lang="cs-CZ" noProof="0" smtClean="0"/>
              <a:t>08.10.2024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0B91B0-FBC8-43CC-8A73-8133E75D5BDF}" type="datetime1">
              <a:rPr lang="cs-CZ" smtClean="0"/>
              <a:t>08.10.2024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0" dirty="0"/>
              <a:t>Kliknutím můžete upravit styl předlohy textů.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  <a:p>
            <a:pPr lvl="5" rtl="0"/>
            <a:r>
              <a:rPr lang="cs-CZ" noProof="0" dirty="0"/>
              <a:t>Šestá</a:t>
            </a:r>
          </a:p>
          <a:p>
            <a:pPr lvl="6" rtl="0"/>
            <a:r>
              <a:rPr lang="cs-CZ" noProof="0" dirty="0"/>
              <a:t>Sedmá</a:t>
            </a:r>
          </a:p>
          <a:p>
            <a:pPr lvl="7" rtl="0"/>
            <a:r>
              <a:rPr lang="cs-CZ" noProof="0" dirty="0"/>
              <a:t>Osmá</a:t>
            </a:r>
          </a:p>
          <a:p>
            <a:pPr lvl="8" rtl="0"/>
            <a:r>
              <a:rPr lang="cs-CZ" noProof="0" dirty="0"/>
              <a:t>Devátá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0299319E-5670-4451-869F-11C086C071EF}" type="datetime1">
              <a:rPr lang="cs-CZ" smtClean="0"/>
              <a:pPr/>
              <a:t>08.10.2024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BD266BE7-899D-4075-917F-DBDE33B6B692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cs-CZ" dirty="0"/>
              <a:t>3. Přirozený pohyb obyvatel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cs-CZ" dirty="0"/>
              <a:t>Ze0132 Geografie obyvatelstva a sídel</a:t>
            </a:r>
          </a:p>
        </p:txBody>
      </p:sp>
    </p:spTree>
    <p:extLst>
      <p:ext uri="{BB962C8B-B14F-4D97-AF65-F5344CB8AC3E}">
        <p14:creationId xmlns:p14="http://schemas.microsoft.com/office/powerpoint/2010/main" val="225648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Příčiny a faktory poklesu porodnosti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975360" y="2415339"/>
            <a:ext cx="9628632" cy="4200908"/>
          </a:xfrm>
        </p:spPr>
        <p:txBody>
          <a:bodyPr rtlCol="0">
            <a:normAutofit fontScale="77500" lnSpcReduction="20000"/>
          </a:bodyPr>
          <a:lstStyle/>
          <a:p>
            <a:pPr>
              <a:spcBef>
                <a:spcPts val="600"/>
              </a:spcBef>
            </a:pPr>
            <a:r>
              <a:rPr lang="cs-CZ" b="1" dirty="0"/>
              <a:t>Stupeň urbanizace: </a:t>
            </a:r>
            <a:r>
              <a:rPr lang="cs-CZ" dirty="0"/>
              <a:t>teze – na venkově jsou nižší náklady na výchovu dětí, děti se využívali jako pracovní síla (pomocné práce), naopak ve městě je výchova dětí náročnější, rozšiřování rodiny brání i stísněné bytové prostory atd. </a:t>
            </a:r>
          </a:p>
          <a:p>
            <a:pPr>
              <a:spcBef>
                <a:spcPts val="600"/>
              </a:spcBef>
            </a:pPr>
            <a:r>
              <a:rPr lang="cs-CZ" b="1" dirty="0"/>
              <a:t>Vliv ekonomických podmínek: </a:t>
            </a:r>
            <a:r>
              <a:rPr lang="cs-CZ" dirty="0"/>
              <a:t>teze – země nepříliš ekonomicky rozvinuté mají obecně vysokou úroveň porodnosti, naopak ekonomicky rozvinuté země s vysokou životní úrovní se vyznačují nízkou porodností, často se setkáváme i se zúženou reprodukcí; vztahy jsou však podstatně složitější</a:t>
            </a:r>
          </a:p>
          <a:p>
            <a:pPr>
              <a:spcBef>
                <a:spcPts val="600"/>
              </a:spcBef>
            </a:pPr>
            <a:r>
              <a:rPr lang="cs-CZ" b="1" dirty="0"/>
              <a:t>Vliv tradic </a:t>
            </a:r>
          </a:p>
          <a:p>
            <a:pPr>
              <a:spcBef>
                <a:spcPts val="600"/>
              </a:spcBef>
            </a:pPr>
            <a:r>
              <a:rPr lang="cs-CZ" b="1" dirty="0"/>
              <a:t>Vliv náboženství</a:t>
            </a:r>
          </a:p>
          <a:p>
            <a:pPr>
              <a:spcBef>
                <a:spcPts val="600"/>
              </a:spcBef>
            </a:pPr>
            <a:r>
              <a:rPr lang="cs-CZ" b="1" dirty="0"/>
              <a:t>Teorie preventivních prostředků </a:t>
            </a:r>
            <a:r>
              <a:rPr lang="cs-CZ" dirty="0"/>
              <a:t>– znalost a používání antikoncepčních – ale pozor do značné míry se týká pouze ekonomicky rozvinutějších zemí, projevuje se významná souvislost se sociální strukturací, roli hraje prostorová strukturace (metropole × venkov) apod.</a:t>
            </a:r>
          </a:p>
          <a:p>
            <a:pPr>
              <a:spcBef>
                <a:spcPts val="600"/>
              </a:spcBef>
            </a:pPr>
            <a:r>
              <a:rPr lang="cs-CZ" b="1" dirty="0"/>
              <a:t>Vliv válek a válečných událostí</a:t>
            </a:r>
            <a:r>
              <a:rPr lang="cs-CZ" dirty="0"/>
              <a:t>: v době války se sníží porodnost – destrukční fáze, po skončení války následuje kompenzační fáze, jíž charakterizuje vysoká sňatečnost a porodnost, podobně mohou působit hospodářské krize</a:t>
            </a:r>
          </a:p>
          <a:p>
            <a:pPr>
              <a:spcBef>
                <a:spcPts val="600"/>
              </a:spcBef>
            </a:pPr>
            <a:r>
              <a:rPr lang="cs-CZ" dirty="0"/>
              <a:t>Vliv má i uplatňování </a:t>
            </a:r>
            <a:r>
              <a:rPr lang="cs-CZ" b="1" dirty="0" err="1"/>
              <a:t>pronatalitních</a:t>
            </a:r>
            <a:r>
              <a:rPr lang="cs-CZ" b="1" dirty="0"/>
              <a:t> × </a:t>
            </a:r>
            <a:r>
              <a:rPr lang="cs-CZ" b="1" dirty="0" err="1"/>
              <a:t>antinatalitních</a:t>
            </a:r>
            <a:r>
              <a:rPr lang="cs-CZ" b="1" dirty="0"/>
              <a:t> </a:t>
            </a:r>
            <a:r>
              <a:rPr lang="cs-CZ" dirty="0"/>
              <a:t>opatření (politiky)</a:t>
            </a:r>
          </a:p>
        </p:txBody>
      </p:sp>
    </p:spTree>
    <p:extLst>
      <p:ext uri="{BB962C8B-B14F-4D97-AF65-F5344CB8AC3E}">
        <p14:creationId xmlns:p14="http://schemas.microsoft.com/office/powerpoint/2010/main" val="116963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Úmrtnost (mortalita)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975359" y="2281187"/>
                <a:ext cx="10112943" cy="4335060"/>
              </a:xfrm>
            </p:spPr>
            <p:txBody>
              <a:bodyPr rtlCol="0">
                <a:noAutofit/>
              </a:bodyPr>
              <a:lstStyle/>
              <a:p>
                <a:pPr algn="just"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cs-CZ" altLang="cs-CZ" sz="2000" b="1" dirty="0"/>
                  <a:t>Hrubá míra úmrtnosti (</a:t>
                </a:r>
                <a:r>
                  <a:rPr lang="cs-CZ" altLang="cs-CZ" sz="2000" b="1" dirty="0" err="1"/>
                  <a:t>hmú</a:t>
                </a:r>
                <a:r>
                  <a:rPr lang="cs-CZ" altLang="cs-CZ" sz="2000" b="1" dirty="0"/>
                  <a:t>) </a:t>
                </a:r>
                <a:r>
                  <a:rPr lang="cs-CZ" altLang="cs-CZ" sz="2000" dirty="0"/>
                  <a:t>vyjadřuje počet zemřelých na 1000 obyvatel středního stavu:</a:t>
                </a:r>
              </a:p>
              <a:p>
                <a:pPr algn="just">
                  <a:spcBef>
                    <a:spcPts val="0"/>
                  </a:spcBef>
                  <a:spcAft>
                    <a:spcPts val="300"/>
                  </a:spcAft>
                </a:pPr>
                <a:endParaRPr lang="cs-CZ" altLang="cs-CZ" sz="2000" dirty="0"/>
              </a:p>
              <a:p>
                <a:pPr algn="just">
                  <a:spcBef>
                    <a:spcPts val="0"/>
                  </a:spcBef>
                  <a:spcAft>
                    <a:spcPts val="600"/>
                  </a:spcAft>
                </a:pPr>
                <a:endParaRPr lang="cs-CZ" altLang="cs-CZ" sz="2000" dirty="0"/>
              </a:p>
              <a:p>
                <a:pPr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cs-CZ" altLang="cs-CZ" sz="2000" dirty="0"/>
                  <a:t>M = počet zemřelých</a:t>
                </a:r>
              </a:p>
              <a:p>
                <a:pPr>
                  <a:spcBef>
                    <a:spcPts val="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altLang="cs-CZ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cs-CZ" altLang="cs-CZ" sz="20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acc>
                  </m:oMath>
                </a14:m>
                <a:r>
                  <a:rPr lang="cs-CZ" altLang="cs-CZ" sz="2000" dirty="0"/>
                  <a:t> = střední stav obyvatelstva</a:t>
                </a:r>
              </a:p>
              <a:p>
                <a:pPr algn="just">
                  <a:spcBef>
                    <a:spcPts val="0"/>
                  </a:spcBef>
                  <a:spcAft>
                    <a:spcPts val="300"/>
                  </a:spcAft>
                </a:pPr>
                <a:endParaRPr lang="cs-CZ" altLang="cs-CZ" sz="2000" dirty="0"/>
              </a:p>
              <a:p>
                <a:pPr algn="just"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cs-CZ" altLang="cs-CZ" sz="2000" b="1" dirty="0"/>
                  <a:t>Specifická úmrtnost </a:t>
                </a:r>
                <a:r>
                  <a:rPr lang="cs-CZ" altLang="cs-CZ" sz="2000" dirty="0"/>
                  <a:t>– nejčastěji se používá pro určité věkové skupiny, nebo pro strukturu obyvatelstva podle pohlaví</a:t>
                </a:r>
              </a:p>
              <a:p>
                <a:pPr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cs-CZ" altLang="cs-CZ" sz="2000" b="1" dirty="0"/>
                  <a:t>Mužská </a:t>
                </a:r>
                <a:r>
                  <a:rPr lang="cs-CZ" altLang="cs-CZ" sz="2000" b="1" dirty="0" err="1"/>
                  <a:t>nadúmrtnost</a:t>
                </a:r>
                <a:r>
                  <a:rPr lang="cs-CZ" altLang="cs-CZ" sz="2000" b="1" dirty="0"/>
                  <a:t> </a:t>
                </a:r>
                <a:r>
                  <a:rPr lang="cs-CZ" altLang="cs-CZ" sz="2000" dirty="0"/>
                  <a:t>– nutnost sledovat zvlášť ukazatele pro muže a ženy</a:t>
                </a:r>
              </a:p>
              <a:p>
                <a:pPr algn="just"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cs-CZ" altLang="cs-CZ" sz="2000" b="1" dirty="0"/>
                  <a:t>Kojenecká úmrtnost </a:t>
                </a:r>
                <a:r>
                  <a:rPr lang="cs-CZ" altLang="cs-CZ" sz="2000" dirty="0"/>
                  <a:t>– počet zemřelých kojenců v daném období (dětí zemřelých do jednoho roku dokončeného věku), připadajících na 1000 živě narozených dětí ve stejném období</a:t>
                </a:r>
              </a:p>
              <a:p>
                <a:pPr algn="just"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cs-CZ" altLang="cs-CZ" sz="2000" b="1" dirty="0"/>
                  <a:t>Novorozenecká úmrtnost </a:t>
                </a:r>
                <a:r>
                  <a:rPr lang="cs-CZ" altLang="cs-CZ" sz="2000" dirty="0"/>
                  <a:t>– počet zemřelých novorozenců v daném období (dětí zemřelých ve věku 0–27 dnů), připadajících na 1000 živě narozených dětí ve stejném období</a:t>
                </a:r>
              </a:p>
              <a:p>
                <a:pPr>
                  <a:spcBef>
                    <a:spcPts val="0"/>
                  </a:spcBef>
                  <a:spcAft>
                    <a:spcPts val="300"/>
                  </a:spcAft>
                </a:pPr>
                <a:endParaRPr lang="cs-CZ" altLang="cs-CZ" sz="2000" dirty="0"/>
              </a:p>
              <a:p>
                <a:pPr>
                  <a:spcBef>
                    <a:spcPts val="0"/>
                  </a:spcBef>
                  <a:spcAft>
                    <a:spcPts val="300"/>
                  </a:spcAft>
                </a:pPr>
                <a:endParaRPr lang="cs-CZ" altLang="cs-CZ" sz="2000" dirty="0"/>
              </a:p>
              <a:p>
                <a:pPr>
                  <a:spcBef>
                    <a:spcPts val="0"/>
                  </a:spcBef>
                  <a:spcAft>
                    <a:spcPts val="300"/>
                  </a:spcAft>
                </a:pPr>
                <a:endParaRPr lang="cs-CZ" sz="2000" dirty="0"/>
              </a:p>
            </p:txBody>
          </p:sp>
        </mc:Choice>
        <mc:Fallback xmlns="">
          <p:sp>
            <p:nvSpPr>
              <p:cNvPr id="14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75359" y="2281187"/>
                <a:ext cx="10112943" cy="4335060"/>
              </a:xfrm>
              <a:blipFill>
                <a:blip r:embed="rId3"/>
                <a:stretch>
                  <a:fillRect l="-542" t="-703" r="-603" b="-492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8DAE4CF8-365E-45D6-B6C5-A5E36E5A4E70}"/>
                  </a:ext>
                </a:extLst>
              </p:cNvPr>
              <p:cNvSpPr/>
              <p:nvPr/>
            </p:nvSpPr>
            <p:spPr>
              <a:xfrm>
                <a:off x="3441857" y="2859348"/>
                <a:ext cx="3382747" cy="7119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/>
                <a:r>
                  <a:rPr lang="cs-CZ" altLang="cs-CZ" sz="2800" b="1" dirty="0" err="1"/>
                  <a:t>hmú</a:t>
                </a:r>
                <a:r>
                  <a:rPr lang="cs-CZ" altLang="cs-CZ" sz="28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altLang="cs-CZ" sz="2800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</m:num>
                      <m:den>
                        <m:acc>
                          <m:accPr>
                            <m:chr m:val="̅"/>
                            <m:ctrlPr>
                              <a:rPr lang="cs-CZ" altLang="cs-CZ" sz="2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altLang="cs-CZ" sz="2800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</m:acc>
                      </m:den>
                    </m:f>
                    <m:r>
                      <a:rPr lang="cs-CZ" altLang="cs-CZ" sz="2800" b="1" i="1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cs-CZ" altLang="cs-CZ" sz="2800" b="1" dirty="0"/>
                  <a:t>1000</a:t>
                </a:r>
              </a:p>
            </p:txBody>
          </p:sp>
        </mc:Choice>
        <mc:Fallback xmlns="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8DAE4CF8-365E-45D6-B6C5-A5E36E5A4E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1857" y="2859348"/>
                <a:ext cx="3382747" cy="711926"/>
              </a:xfrm>
              <a:prstGeom prst="rect">
                <a:avLst/>
              </a:prstGeom>
              <a:blipFill>
                <a:blip r:embed="rId4"/>
                <a:stretch>
                  <a:fillRect l="-3784" b="-111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636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úmrtnost0032">
            <a:extLst>
              <a:ext uri="{FF2B5EF4-FFF2-40B4-BE49-F238E27FC236}">
                <a16:creationId xmlns:a16="http://schemas.microsoft.com/office/drawing/2014/main" id="{A56B456C-8C71-46FB-A991-DBA5FC013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369" y="1588"/>
            <a:ext cx="8577262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937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Klesající tendence vývoje úmrtnosti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975360" y="2415339"/>
            <a:ext cx="9628632" cy="4200908"/>
          </a:xfrm>
        </p:spPr>
        <p:txBody>
          <a:bodyPr rtlCol="0">
            <a:normAutofit/>
          </a:bodyPr>
          <a:lstStyle/>
          <a:p>
            <a:r>
              <a:rPr lang="cs-CZ" sz="2400" dirty="0">
                <a:cs typeface="Calibri" panose="020F0502020204030204" pitchFamily="34" charset="0"/>
              </a:rPr>
              <a:t>Rostoucí životní úroveň</a:t>
            </a:r>
          </a:p>
          <a:p>
            <a:r>
              <a:rPr lang="cs-CZ" sz="2400" dirty="0">
                <a:cs typeface="Calibri" panose="020F0502020204030204" pitchFamily="34" charset="0"/>
              </a:rPr>
              <a:t>Zlepšení v oblasti </a:t>
            </a:r>
            <a:r>
              <a:rPr lang="cs-CZ" sz="2400" b="1" dirty="0">
                <a:cs typeface="Calibri" panose="020F0502020204030204" pitchFamily="34" charset="0"/>
              </a:rPr>
              <a:t>lékařských věd a hygieny</a:t>
            </a:r>
            <a:r>
              <a:rPr lang="cs-CZ" sz="2400" dirty="0">
                <a:cs typeface="Calibri" panose="020F0502020204030204" pitchFamily="34" charset="0"/>
              </a:rPr>
              <a:t>, lepší péče o matku v době těhotenství a porodu</a:t>
            </a:r>
          </a:p>
          <a:p>
            <a:r>
              <a:rPr lang="cs-CZ" sz="2400" dirty="0">
                <a:cs typeface="Calibri" panose="020F0502020204030204" pitchFamily="34" charset="0"/>
              </a:rPr>
              <a:t>Lepší </a:t>
            </a:r>
            <a:r>
              <a:rPr lang="cs-CZ" sz="2400" b="1" dirty="0">
                <a:cs typeface="Calibri" panose="020F0502020204030204" pitchFamily="34" charset="0"/>
              </a:rPr>
              <a:t>dostupnosti léků </a:t>
            </a:r>
            <a:r>
              <a:rPr lang="cs-CZ" sz="2400" dirty="0">
                <a:cs typeface="Calibri" panose="020F0502020204030204" pitchFamily="34" charset="0"/>
              </a:rPr>
              <a:t>včetně vývoje nových vakcín; snížení významu infekčních a parazitických onemocnění; v souvislosti s tím se někdy hovoří o tzv. </a:t>
            </a:r>
            <a:r>
              <a:rPr lang="cs-CZ" sz="2400" b="1" dirty="0">
                <a:cs typeface="Calibri" panose="020F0502020204030204" pitchFamily="34" charset="0"/>
              </a:rPr>
              <a:t>epidemiologickém přechodu </a:t>
            </a:r>
            <a:r>
              <a:rPr lang="cs-CZ" sz="2400" dirty="0">
                <a:cs typeface="Calibri" panose="020F0502020204030204" pitchFamily="34" charset="0"/>
              </a:rPr>
              <a:t>(zvýšení významu civilizačních a degenerativních chorob, lze je považovat za nejčastější příčinu úmrtí na rozdíl od dříve častěji zastoupených infekčních nemocí), proti tomuto trendu jde v některých zemích epidemie/pandemie HIV/AIDS, která výrazně zvedá specifickou úmrtnost v některých věkových skupinách</a:t>
            </a:r>
          </a:p>
        </p:txBody>
      </p:sp>
    </p:spTree>
    <p:extLst>
      <p:ext uri="{BB962C8B-B14F-4D97-AF65-F5344CB8AC3E}">
        <p14:creationId xmlns:p14="http://schemas.microsoft.com/office/powerpoint/2010/main" val="385514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Potratovost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280160" y="2190749"/>
                <a:ext cx="9628632" cy="4370472"/>
              </a:xfrm>
            </p:spPr>
            <p:txBody>
              <a:bodyPr rtlCol="0">
                <a:normAutofit lnSpcReduction="10000"/>
              </a:bodyPr>
              <a:lstStyle/>
              <a:p>
                <a:r>
                  <a:rPr lang="cs-CZ" altLang="cs-CZ" b="1" dirty="0"/>
                  <a:t>Hlavní faktory</a:t>
                </a:r>
                <a:r>
                  <a:rPr lang="cs-CZ" altLang="cs-CZ" dirty="0"/>
                  <a:t> ovlivňující úroveň potratovosti: </a:t>
                </a:r>
              </a:p>
              <a:p>
                <a:pPr lvl="2" algn="just"/>
                <a:r>
                  <a:rPr lang="cs-CZ" altLang="cs-CZ" sz="2000" dirty="0"/>
                  <a:t>legislativní ustanovení</a:t>
                </a:r>
              </a:p>
              <a:p>
                <a:pPr lvl="2" algn="just"/>
                <a:r>
                  <a:rPr lang="cs-CZ" altLang="cs-CZ" sz="2000" dirty="0"/>
                  <a:t>antikoncepce (dostupnost, rozšíření, metody) </a:t>
                </a:r>
              </a:p>
              <a:p>
                <a:pPr lvl="2"/>
                <a:r>
                  <a:rPr lang="cs-CZ" altLang="cs-CZ" sz="2000" dirty="0"/>
                  <a:t>společenské klima </a:t>
                </a:r>
              </a:p>
              <a:p>
                <a:pPr lvl="2"/>
                <a:r>
                  <a:rPr lang="cs-CZ" altLang="cs-CZ" sz="2000" dirty="0"/>
                  <a:t>individuální vlivy (náboženské přesvědčení, úroveň vzdělání, ekonomická situace) </a:t>
                </a:r>
              </a:p>
              <a:p>
                <a:pPr lvl="2"/>
                <a:r>
                  <a:rPr lang="cs-CZ" altLang="cs-CZ" sz="2000" dirty="0"/>
                  <a:t>reprodukční zdraví populace</a:t>
                </a:r>
              </a:p>
              <a:p>
                <a:pPr algn="just"/>
                <a:r>
                  <a:rPr lang="cs-CZ" altLang="cs-CZ" b="1" dirty="0"/>
                  <a:t>Hrubá míra potratovosti (</a:t>
                </a:r>
                <a:r>
                  <a:rPr lang="cs-CZ" altLang="cs-CZ" b="1" dirty="0" err="1"/>
                  <a:t>hmpo</a:t>
                </a:r>
                <a:r>
                  <a:rPr lang="cs-CZ" altLang="cs-CZ" b="1" dirty="0"/>
                  <a:t>) </a:t>
                </a:r>
                <a:r>
                  <a:rPr lang="cs-CZ" altLang="cs-CZ" dirty="0"/>
                  <a:t>– vyjadřuje počet potratů na 1000 obyvatel středního stavu</a:t>
                </a:r>
              </a:p>
              <a:p>
                <a:pPr algn="just"/>
                <a:endParaRPr lang="cs-CZ" altLang="cs-CZ" dirty="0"/>
              </a:p>
              <a:p>
                <a:pPr marL="457200" lvl="1" indent="0" algn="just">
                  <a:buNone/>
                </a:pPr>
                <a:r>
                  <a:rPr lang="cs-CZ" altLang="cs-CZ" i="1" dirty="0"/>
                  <a:t>A = počet potratů</a:t>
                </a:r>
              </a:p>
              <a:p>
                <a:pPr marL="457200" lvl="1" indent="0" algn="just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altLang="cs-CZ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lang="cs-CZ" altLang="cs-CZ" i="1" dirty="0"/>
                  <a:t> = střední stav obyvatelstva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14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80160" y="2190749"/>
                <a:ext cx="9628632" cy="4370472"/>
              </a:xfrm>
              <a:blipFill>
                <a:blip r:embed="rId3"/>
                <a:stretch>
                  <a:fillRect l="-696" t="-1674" r="-75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AB790398-40BF-4461-8343-6DBCF2606D8A}"/>
                  </a:ext>
                </a:extLst>
              </p:cNvPr>
              <p:cNvSpPr/>
              <p:nvPr/>
            </p:nvSpPr>
            <p:spPr>
              <a:xfrm>
                <a:off x="3384589" y="5012228"/>
                <a:ext cx="3382747" cy="7126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/>
                <a:r>
                  <a:rPr lang="cs-CZ" altLang="cs-CZ" sz="2800" b="1" dirty="0" err="1"/>
                  <a:t>hmpo</a:t>
                </a:r>
                <a:r>
                  <a:rPr lang="cs-CZ" altLang="cs-CZ" sz="28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altLang="cs-CZ" sz="28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num>
                      <m:den>
                        <m:acc>
                          <m:accPr>
                            <m:chr m:val="̅"/>
                            <m:ctrlPr>
                              <a:rPr lang="cs-CZ" altLang="cs-CZ" sz="2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altLang="cs-CZ" sz="2800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</m:acc>
                      </m:den>
                    </m:f>
                    <m:r>
                      <a:rPr lang="cs-CZ" altLang="cs-CZ" sz="2800" b="1" i="1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cs-CZ" altLang="cs-CZ" sz="2800" b="1" dirty="0"/>
                  <a:t>1000</a:t>
                </a:r>
              </a:p>
            </p:txBody>
          </p:sp>
        </mc:Choice>
        <mc:Fallback xmlns="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AB790398-40BF-4461-8343-6DBCF2606D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589" y="5012228"/>
                <a:ext cx="3382747" cy="712631"/>
              </a:xfrm>
              <a:prstGeom prst="rect">
                <a:avLst/>
              </a:prstGeom>
              <a:blipFill>
                <a:blip r:embed="rId4"/>
                <a:stretch>
                  <a:fillRect l="-3604" b="-111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787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Potratovost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8"/>
            <a:ext cx="9628632" cy="4426619"/>
          </a:xfrm>
        </p:spPr>
        <p:txBody>
          <a:bodyPr rtlCol="0">
            <a:noAutofit/>
          </a:bodyPr>
          <a:lstStyle/>
          <a:p>
            <a:pPr algn="just">
              <a:spcBef>
                <a:spcPts val="300"/>
              </a:spcBef>
            </a:pPr>
            <a:r>
              <a:rPr lang="cs-CZ" altLang="cs-CZ" sz="2000" dirty="0"/>
              <a:t>Potratem se rozumí též ukončení mimoděložního těhotenství anebo umělé přerušení těhotenství provedené podle zvláštních předpisů</a:t>
            </a:r>
          </a:p>
          <a:p>
            <a:pPr algn="just">
              <a:spcBef>
                <a:spcPts val="300"/>
              </a:spcBef>
            </a:pPr>
            <a:endParaRPr lang="cs-CZ" altLang="cs-CZ" sz="2000" dirty="0"/>
          </a:p>
          <a:p>
            <a:pPr algn="just">
              <a:spcBef>
                <a:spcPts val="300"/>
              </a:spcBef>
            </a:pPr>
            <a:r>
              <a:rPr lang="cs-CZ" altLang="cs-CZ" sz="2000" b="1" dirty="0"/>
              <a:t>Obecná míra potratovosti </a:t>
            </a:r>
            <a:r>
              <a:rPr lang="cs-CZ" altLang="cs-CZ" sz="2000" dirty="0"/>
              <a:t>– počet potratů na 1000 žen fertilního věku</a:t>
            </a:r>
          </a:p>
          <a:p>
            <a:pPr algn="just">
              <a:spcBef>
                <a:spcPts val="300"/>
              </a:spcBef>
            </a:pPr>
            <a:r>
              <a:rPr lang="cs-CZ" altLang="cs-CZ" sz="2000" b="1" dirty="0"/>
              <a:t>Míra potratovosti dle věku </a:t>
            </a:r>
            <a:r>
              <a:rPr lang="cs-CZ" altLang="cs-CZ" sz="2000" dirty="0"/>
              <a:t>(</a:t>
            </a:r>
            <a:r>
              <a:rPr lang="cs-CZ" altLang="cs-CZ" sz="2000" i="1" dirty="0"/>
              <a:t>věkově specifická míra potratovosti</a:t>
            </a:r>
            <a:r>
              <a:rPr lang="cs-CZ" altLang="cs-CZ" sz="2000" dirty="0"/>
              <a:t>)  – počet potratů ve věku x (resp. v dané pěti či desetileté věkové skupině) ke střednímu stavu žen v daném věku (věkové skupině)</a:t>
            </a:r>
          </a:p>
          <a:p>
            <a:pPr algn="just">
              <a:spcBef>
                <a:spcPts val="300"/>
              </a:spcBef>
            </a:pPr>
            <a:r>
              <a:rPr lang="cs-CZ" altLang="cs-CZ" sz="2000" b="1" dirty="0"/>
              <a:t>Úhrnná potratovost</a:t>
            </a:r>
            <a:r>
              <a:rPr lang="cs-CZ" altLang="cs-CZ" sz="2000" dirty="0"/>
              <a:t> – součet jednotlivých měr potratovosti podle věku dává dohromady průměrný počet potratů na jednu ženu v jejím reprodukčním období</a:t>
            </a:r>
          </a:p>
        </p:txBody>
      </p:sp>
    </p:spTree>
    <p:extLst>
      <p:ext uri="{BB962C8B-B14F-4D97-AF65-F5344CB8AC3E}">
        <p14:creationId xmlns:p14="http://schemas.microsoft.com/office/powerpoint/2010/main" val="152760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8BD65B-2193-44B6-A29A-7083CE7EA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466343"/>
            <a:ext cx="5470836" cy="1362113"/>
          </a:xfrm>
        </p:spPr>
        <p:txBody>
          <a:bodyPr>
            <a:noAutofit/>
          </a:bodyPr>
          <a:lstStyle/>
          <a:p>
            <a:r>
              <a:rPr lang="cs-CZ" altLang="cs-CZ" sz="4800" b="1" dirty="0"/>
              <a:t>Naděje dožití</a:t>
            </a:r>
            <a:endParaRPr lang="cs-CZ" sz="48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E4F57E-9900-4734-9C4A-C631F1F3F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2190749"/>
            <a:ext cx="5034013" cy="398621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cs-CZ" altLang="cs-CZ" dirty="0"/>
              <a:t>= střední délka života </a:t>
            </a:r>
          </a:p>
          <a:p>
            <a:pPr algn="just"/>
            <a:r>
              <a:rPr lang="cs-CZ" altLang="cs-CZ" dirty="0"/>
              <a:t>Nejčastěji pro věk 0</a:t>
            </a:r>
          </a:p>
          <a:p>
            <a:pPr algn="just"/>
            <a:r>
              <a:rPr lang="cs-CZ" altLang="cs-CZ" dirty="0"/>
              <a:t>Počet roků, který v průměru ještě prožije osoba právě x-letá za předpokladu, že po celou dobu jejího dalšího života se nezmění řád vymírání, zjištěný úmrtnostní tabulkou, zkonstruovanou pro daný kalendářní rok nebo jiné (zpravidla delší) období</a:t>
            </a:r>
          </a:p>
          <a:p>
            <a:pPr algn="just"/>
            <a:r>
              <a:rPr lang="cs-CZ" altLang="cs-CZ" dirty="0"/>
              <a:t>Říká, kolika let by se člověk určitého věku dožil, pokud by úroveň a struktura úmrtnosti zůstala stejná jako v daném roce</a:t>
            </a:r>
          </a:p>
          <a:p>
            <a:endParaRPr lang="cs-CZ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3541C44-6F9B-4E7B-90FA-D9B372BBA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0" y="11112"/>
            <a:ext cx="5365750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939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9055B21E-0802-4034-A5D7-A38FE20499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34"/>
          <a:stretch/>
        </p:blipFill>
        <p:spPr>
          <a:xfrm>
            <a:off x="-2" y="27707"/>
            <a:ext cx="12192891" cy="68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1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sah 4">
            <a:extLst>
              <a:ext uri="{FF2B5EF4-FFF2-40B4-BE49-F238E27FC236}">
                <a16:creationId xmlns:a16="http://schemas.microsoft.com/office/drawing/2014/main" id="{C49B6EA9-696C-457D-9CEB-8985D0BAD6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62323"/>
          <a:stretch/>
        </p:blipFill>
        <p:spPr>
          <a:xfrm>
            <a:off x="2" y="0"/>
            <a:ext cx="5634420" cy="3060000"/>
          </a:xfrm>
        </p:spPr>
      </p:pic>
      <p:pic>
        <p:nvPicPr>
          <p:cNvPr id="4" name="Zástupný symbol pro obsah 4">
            <a:extLst>
              <a:ext uri="{FF2B5EF4-FFF2-40B4-BE49-F238E27FC236}">
                <a16:creationId xmlns:a16="http://schemas.microsoft.com/office/drawing/2014/main" id="{F24F153C-6656-450B-B9CE-9B2F4339CE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677"/>
          <a:stretch/>
        </p:blipFill>
        <p:spPr>
          <a:xfrm>
            <a:off x="5447366" y="798945"/>
            <a:ext cx="6744634" cy="605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23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27779F17-1D2F-4DD4-8D35-293C30220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243" y="150151"/>
            <a:ext cx="9119510" cy="6181823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FE74E476-09D4-4B6F-864A-B99F641438D1}"/>
              </a:ext>
            </a:extLst>
          </p:cNvPr>
          <p:cNvSpPr/>
          <p:nvPr/>
        </p:nvSpPr>
        <p:spPr>
          <a:xfrm>
            <a:off x="987243" y="6384683"/>
            <a:ext cx="91195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http://www.statistikaamy.cz/2018/02/zijeme-o-dva-roky-mene-nez-prumerny-evropan/</a:t>
            </a:r>
          </a:p>
        </p:txBody>
      </p:sp>
    </p:spTree>
    <p:extLst>
      <p:ext uri="{BB962C8B-B14F-4D97-AF65-F5344CB8AC3E}">
        <p14:creationId xmlns:p14="http://schemas.microsoft.com/office/powerpoint/2010/main" val="287100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Dynamika obyvatelstva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 fontScale="92500"/>
          </a:bodyPr>
          <a:lstStyle/>
          <a:p>
            <a:pPr algn="just"/>
            <a:r>
              <a:rPr lang="cs-CZ" altLang="cs-CZ" sz="2400" b="1" dirty="0"/>
              <a:t>Přirozený pohyb obyvatelstva </a:t>
            </a:r>
            <a:r>
              <a:rPr lang="cs-CZ" altLang="cs-CZ" sz="2400" dirty="0"/>
              <a:t>(vnitřní změny) je výsledkem přirozeného rozmnožování a odumírání obyvatelstva, podle vztahu těchto procesů je to přirozený přírůstek nebo úbytek obyvatelstva</a:t>
            </a:r>
          </a:p>
          <a:p>
            <a:pPr algn="just"/>
            <a:r>
              <a:rPr lang="cs-CZ" altLang="cs-CZ" sz="2400" b="1" dirty="0"/>
              <a:t>Mechanický pohyb </a:t>
            </a:r>
            <a:r>
              <a:rPr lang="cs-CZ" altLang="cs-CZ" sz="2400" dirty="0"/>
              <a:t>(mobilita) obyvatelstva zahrnuje všechny prostorové přesuny obyvatelstva bez ohledu na vzdálenost (uvnitř regionů, vnitrostátní, zahraniční), délku trvání (trvalé, dočasné), účel </a:t>
            </a:r>
            <a:r>
              <a:rPr lang="sv-SE" altLang="cs-CZ" sz="2400" dirty="0"/>
              <a:t>pohybu (ekonomický, politický), formu (individuální, skupinové) a další charakteristiky</a:t>
            </a:r>
            <a:endParaRPr lang="cs-CZ" altLang="cs-CZ" sz="2400" b="1" dirty="0"/>
          </a:p>
          <a:p>
            <a:pPr algn="just"/>
            <a:endParaRPr lang="cs-CZ" altLang="cs-CZ" sz="2400" b="1" dirty="0"/>
          </a:p>
          <a:p>
            <a:pPr algn="just"/>
            <a:r>
              <a:rPr lang="cs-CZ" altLang="cs-CZ" sz="2400" b="1" dirty="0"/>
              <a:t>Sociálně-ekonomický pohyb </a:t>
            </a:r>
            <a:r>
              <a:rPr lang="cs-CZ" altLang="cs-CZ" sz="2400" dirty="0"/>
              <a:t>zahrnuje přesuny obyvatelstva mezi jednotlivými sociálními skupinami, např. změna rodinného stavu, zaměstnání</a:t>
            </a:r>
          </a:p>
          <a:p>
            <a:pPr algn="just"/>
            <a:endParaRPr lang="cs-CZ" alt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92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Průměrný věk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954506" y="2190749"/>
            <a:ext cx="2815390" cy="4200908"/>
          </a:xfrm>
        </p:spPr>
        <p:txBody>
          <a:bodyPr rtlCol="0">
            <a:normAutofit/>
          </a:bodyPr>
          <a:lstStyle/>
          <a:p>
            <a:r>
              <a:rPr lang="cs-CZ" altLang="cs-CZ" sz="2400" dirty="0"/>
              <a:t>aritmetický průměr věku všech jedinců v dané populaci (například obyvatel ČR, některého kraje atd.)</a:t>
            </a:r>
            <a:endParaRPr lang="cs-CZ" altLang="cs-CZ" sz="28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2C27B6F-1E18-4B7E-A1C7-4CFF92633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7351" y="1503699"/>
            <a:ext cx="8004649" cy="488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81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>
          <a:xfrm>
            <a:off x="1280160" y="466343"/>
            <a:ext cx="5205522" cy="1362113"/>
          </a:xfrm>
        </p:spPr>
        <p:txBody>
          <a:bodyPr rtlCol="0">
            <a:normAutofit fontScale="90000"/>
          </a:bodyPr>
          <a:lstStyle/>
          <a:p>
            <a:pPr rtl="0"/>
            <a:r>
              <a:rPr lang="cs-CZ" sz="4800" b="1" dirty="0"/>
              <a:t>Aktuální problém – stárnutí obyvatel</a:t>
            </a:r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id="{EC24D494-8690-44ED-98A7-3B24DFE3C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3716" y="4999752"/>
            <a:ext cx="540760" cy="855373"/>
          </a:xfrm>
          <a:prstGeom prst="downArrow">
            <a:avLst>
              <a:gd name="adj1" fmla="val 50000"/>
              <a:gd name="adj2" fmla="val 778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287D"/>
              </a:buClr>
              <a:buSzPct val="10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287D"/>
              </a:buClr>
              <a:buSzPct val="8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>
              <a:latin typeface="Tahoma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F698458-3E8F-4CAF-8437-99ACD72C19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507" y="2211319"/>
            <a:ext cx="5491969" cy="423776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59014EF-79FF-4681-ADE3-EF7B9162B0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5495" y="837864"/>
            <a:ext cx="5360942" cy="371885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E98948F-642B-46F4-98A1-1BCC059B9F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1072" y="4556716"/>
            <a:ext cx="5146179" cy="230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21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Přirozený přírůstek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 rtlCol="0">
                <a:normAutofit fontScale="92500" lnSpcReduction="20000"/>
              </a:bodyPr>
              <a:lstStyle/>
              <a:p>
                <a:pPr algn="just"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cs-CZ" altLang="cs-CZ" sz="2400" dirty="0"/>
                  <a:t>Vyjadřuje rozdíl mezi počtem živě narozených (N) a zemřelých (M) v určité populaci během určitého období.</a:t>
                </a:r>
              </a:p>
              <a:p>
                <a:pPr algn="just">
                  <a:spcBef>
                    <a:spcPts val="0"/>
                  </a:spcBef>
                  <a:spcAft>
                    <a:spcPts val="300"/>
                  </a:spcAft>
                </a:pPr>
                <a:endParaRPr lang="cs-CZ" altLang="cs-CZ" sz="2400" dirty="0"/>
              </a:p>
              <a:p>
                <a:pPr algn="just">
                  <a:spcBef>
                    <a:spcPts val="0"/>
                  </a:spcBef>
                  <a:spcAft>
                    <a:spcPts val="300"/>
                  </a:spcAft>
                </a:pPr>
                <a:endParaRPr lang="cs-CZ" altLang="cs-CZ" sz="2400" dirty="0"/>
              </a:p>
              <a:p>
                <a:pPr algn="just"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cs-CZ" altLang="cs-CZ" sz="2400" dirty="0"/>
                  <a:t>Používá se především relativní ukazatel </a:t>
                </a:r>
                <a:r>
                  <a:rPr lang="cs-CZ" altLang="cs-CZ" sz="2400" b="1" dirty="0"/>
                  <a:t>hrubá míra přirozeného přírůstku </a:t>
                </a:r>
                <a:r>
                  <a:rPr lang="cs-CZ" altLang="cs-CZ" sz="2400" dirty="0"/>
                  <a:t>(</a:t>
                </a:r>
                <a:r>
                  <a:rPr lang="cs-CZ" altLang="cs-CZ" sz="2400" dirty="0" err="1"/>
                  <a:t>hmpp</a:t>
                </a:r>
                <a:r>
                  <a:rPr lang="cs-CZ" altLang="cs-CZ" sz="2400" dirty="0"/>
                  <a:t>):</a:t>
                </a:r>
              </a:p>
              <a:p>
                <a:pPr algn="just">
                  <a:spcBef>
                    <a:spcPts val="0"/>
                  </a:spcBef>
                  <a:spcAft>
                    <a:spcPts val="300"/>
                  </a:spcAft>
                </a:pPr>
                <a:endParaRPr lang="cs-CZ" altLang="cs-CZ" sz="2400" dirty="0"/>
              </a:p>
              <a:p>
                <a:pPr algn="just">
                  <a:spcBef>
                    <a:spcPts val="0"/>
                  </a:spcBef>
                  <a:spcAft>
                    <a:spcPts val="300"/>
                  </a:spcAft>
                </a:pPr>
                <a:endParaRPr lang="cs-CZ" altLang="cs-CZ" sz="2400" dirty="0"/>
              </a:p>
              <a:p>
                <a:pPr marL="0" indent="0">
                  <a:spcBef>
                    <a:spcPts val="0"/>
                  </a:spcBef>
                  <a:spcAft>
                    <a:spcPts val="300"/>
                  </a:spcAft>
                  <a:buNone/>
                </a:pPr>
                <a:r>
                  <a:rPr lang="cs-CZ" altLang="cs-CZ" sz="2400" i="1" dirty="0"/>
                  <a:t>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altLang="cs-CZ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lang="cs-CZ" altLang="cs-CZ" sz="2400" i="1" dirty="0"/>
                  <a:t> = střední stav obyvatelstva</a:t>
                </a:r>
              </a:p>
              <a:p>
                <a:pPr>
                  <a:spcBef>
                    <a:spcPts val="0"/>
                  </a:spcBef>
                  <a:spcAft>
                    <a:spcPts val="300"/>
                  </a:spcAft>
                </a:pPr>
                <a:endParaRPr lang="cs-CZ" sz="2400" dirty="0"/>
              </a:p>
              <a:p>
                <a:pPr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cs-CZ" sz="2400" dirty="0"/>
                  <a:t>Jestliže v populaci převažují zemřelí, vychází hodnota přirozeného přírůstku záporně a označuje se jako </a:t>
                </a:r>
                <a:r>
                  <a:rPr lang="cs-CZ" sz="2400" b="1" dirty="0"/>
                  <a:t>přirozený úbytek</a:t>
                </a:r>
              </a:p>
            </p:txBody>
          </p:sp>
        </mc:Choice>
        <mc:Fallback xmlns="">
          <p:sp>
            <p:nvSpPr>
              <p:cNvPr id="14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6" t="-2446" r="-75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délník 3">
            <a:extLst>
              <a:ext uri="{FF2B5EF4-FFF2-40B4-BE49-F238E27FC236}">
                <a16:creationId xmlns:a16="http://schemas.microsoft.com/office/drawing/2014/main" id="{FA133192-B01D-4D56-95C1-34BE0C87D651}"/>
              </a:ext>
            </a:extLst>
          </p:cNvPr>
          <p:cNvSpPr/>
          <p:nvPr/>
        </p:nvSpPr>
        <p:spPr>
          <a:xfrm>
            <a:off x="2527552" y="2768498"/>
            <a:ext cx="33827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/>
            <a:r>
              <a:rPr lang="cs-CZ" altLang="cs-CZ" sz="2800" b="1" dirty="0"/>
              <a:t>PP = N -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C190D553-0044-4F36-B8C4-D08BFA510C24}"/>
                  </a:ext>
                </a:extLst>
              </p:cNvPr>
              <p:cNvSpPr/>
              <p:nvPr/>
            </p:nvSpPr>
            <p:spPr>
              <a:xfrm>
                <a:off x="2527552" y="3827892"/>
                <a:ext cx="3382747" cy="7119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/>
                <a:r>
                  <a:rPr lang="cs-CZ" altLang="cs-CZ" sz="2800" b="1" dirty="0"/>
                  <a:t>hmpp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altLang="cs-CZ" sz="28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lang="cs-CZ" altLang="cs-CZ" sz="28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altLang="cs-CZ" sz="2800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</m:num>
                      <m:den>
                        <m:acc>
                          <m:accPr>
                            <m:chr m:val="̅"/>
                            <m:ctrlPr>
                              <a:rPr lang="cs-CZ" altLang="cs-CZ" sz="2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altLang="cs-CZ" sz="2800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</m:acc>
                      </m:den>
                    </m:f>
                    <m:r>
                      <a:rPr lang="cs-CZ" altLang="cs-CZ" sz="2800" b="1" i="1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cs-CZ" altLang="cs-CZ" sz="2800" b="1" dirty="0"/>
                  <a:t>1000</a:t>
                </a:r>
              </a:p>
            </p:txBody>
          </p:sp>
        </mc:Choice>
        <mc:Fallback xmlns=""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C190D553-0044-4F36-B8C4-D08BFA510C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7552" y="3827892"/>
                <a:ext cx="3382747" cy="711926"/>
              </a:xfrm>
              <a:prstGeom prst="rect">
                <a:avLst/>
              </a:prstGeom>
              <a:blipFill>
                <a:blip r:embed="rId4"/>
                <a:stretch>
                  <a:fillRect l="-3784" b="-111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670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3DD1F77-4126-4B54-8246-2DC3D9BB0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162" y="76200"/>
            <a:ext cx="9591675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03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BDF9010A-7E87-4672-8710-0CB8C3FD3B94}"/>
              </a:ext>
            </a:extLst>
          </p:cNvPr>
          <p:cNvSpPr txBox="1"/>
          <p:nvPr/>
        </p:nvSpPr>
        <p:spPr>
          <a:xfrm>
            <a:off x="1261968" y="611204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https://www.worldometers.info/world-population/#growthrate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75B25DA3-0CD7-D818-C5E5-58E687A37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992" y="799733"/>
            <a:ext cx="10136015" cy="525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73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FE0E34E8-23B1-44E4-B6BB-B482AD305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7937"/>
            <a:ext cx="12192000" cy="462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15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EA18A9-91FF-4F44-9733-976EB0A2A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/>
              <a:t>Sňatečnost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1509C853-262E-4448-A143-3082DB428F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80160" y="2190749"/>
                <a:ext cx="9628632" cy="4200908"/>
              </a:xfrm>
            </p:spPr>
            <p:txBody>
              <a:bodyPr>
                <a:normAutofit fontScale="92500" lnSpcReduction="20000"/>
              </a:bodyPr>
              <a:lstStyle/>
              <a:p>
                <a:pPr algn="just"/>
                <a:r>
                  <a:rPr lang="cs-CZ" altLang="cs-CZ" sz="2400" b="1" dirty="0"/>
                  <a:t>Hrubá míra sňatečnosti (</a:t>
                </a:r>
                <a:r>
                  <a:rPr lang="cs-CZ" altLang="cs-CZ" sz="2400" b="1" dirty="0" err="1"/>
                  <a:t>hms</a:t>
                </a:r>
                <a:r>
                  <a:rPr lang="cs-CZ" altLang="cs-CZ" sz="2400" b="1" dirty="0"/>
                  <a:t>) </a:t>
                </a:r>
                <a:r>
                  <a:rPr lang="cs-CZ" altLang="cs-CZ" sz="2400" dirty="0"/>
                  <a:t>– vyjadřuje počet sňatků na 1000 obyvatel středního stavu</a:t>
                </a:r>
              </a:p>
              <a:p>
                <a:pPr algn="just"/>
                <a:endParaRPr lang="cs-CZ" altLang="cs-CZ" sz="2400" dirty="0"/>
              </a:p>
              <a:p>
                <a:pPr marL="457200" lvl="1" indent="0" algn="just">
                  <a:buNone/>
                </a:pPr>
                <a:r>
                  <a:rPr lang="cs-CZ" altLang="cs-CZ" i="1" dirty="0"/>
                  <a:t>S = počet sňatků</a:t>
                </a:r>
              </a:p>
              <a:p>
                <a:pPr marL="457200" lvl="1" indent="0" algn="just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altLang="cs-CZ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lang="cs-CZ" altLang="cs-CZ" i="1" dirty="0"/>
                  <a:t> = střední stav obyvatelstva</a:t>
                </a:r>
              </a:p>
              <a:p>
                <a:pPr marL="457200" lvl="1" indent="0" algn="just">
                  <a:buNone/>
                </a:pPr>
                <a:endParaRPr lang="cs-CZ" altLang="cs-CZ" i="1" dirty="0"/>
              </a:p>
              <a:p>
                <a:pPr algn="just"/>
                <a:r>
                  <a:rPr lang="cs-CZ" altLang="cs-CZ" sz="2400" b="1" dirty="0"/>
                  <a:t>Specifická sňatečnost</a:t>
                </a:r>
              </a:p>
              <a:p>
                <a:pPr lvl="1" algn="just"/>
                <a:r>
                  <a:rPr lang="cs-CZ" altLang="cs-CZ" b="1" dirty="0"/>
                  <a:t>Míra sňatečnosti svobodných</a:t>
                </a:r>
                <a:r>
                  <a:rPr lang="cs-CZ" altLang="cs-CZ" dirty="0"/>
                  <a:t> – počet sňatků svobodných ve věku x (příp. pěti, či desetileté věkové skupině) vztažený k počtu svobodných osob (středního stavu) v daném věku (příp. dané věkové skupině) obvykle ve sledovaném roce</a:t>
                </a:r>
              </a:p>
              <a:p>
                <a:pPr lvl="1" algn="just"/>
                <a:r>
                  <a:rPr lang="cs-CZ" altLang="cs-CZ" b="1" dirty="0"/>
                  <a:t>Redukovaná míra sňatečnosti</a:t>
                </a:r>
                <a:r>
                  <a:rPr lang="cs-CZ" altLang="cs-CZ" dirty="0"/>
                  <a:t> – počet sňatků svobodných ve věku x (příp. pěti, či desetileté věkové skupině) vztažený k počtu osob (středního stavu) bez ohledu na rodinný stav v daném věku (příp. dané věkové skupině) obvykle ve sledovaném roce</a:t>
                </a:r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1509C853-262E-4448-A143-3082DB428F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80160" y="2190749"/>
                <a:ext cx="9628632" cy="4200908"/>
              </a:xfrm>
              <a:blipFill>
                <a:blip r:embed="rId2"/>
                <a:stretch>
                  <a:fillRect l="-696" t="-2319" r="-75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8A0380CF-013E-47E4-8F60-8561C0FB27D3}"/>
                  </a:ext>
                </a:extLst>
              </p:cNvPr>
              <p:cNvSpPr/>
              <p:nvPr/>
            </p:nvSpPr>
            <p:spPr>
              <a:xfrm>
                <a:off x="2598526" y="2582920"/>
                <a:ext cx="3382747" cy="7418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/>
                <a:r>
                  <a:rPr lang="cs-CZ" altLang="cs-CZ" sz="2800" b="1" dirty="0" err="1"/>
                  <a:t>hms</a:t>
                </a:r>
                <a:r>
                  <a:rPr lang="cs-CZ" altLang="cs-CZ" sz="28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altLang="cs-CZ" sz="28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num>
                      <m:den>
                        <m:acc>
                          <m:accPr>
                            <m:chr m:val="̅"/>
                            <m:ctrlPr>
                              <a:rPr lang="cs-CZ" altLang="cs-CZ" sz="2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altLang="cs-CZ" sz="2800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</m:acc>
                      </m:den>
                    </m:f>
                    <m:r>
                      <a:rPr lang="cs-CZ" altLang="cs-CZ" sz="2800" b="1" i="1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cs-CZ" altLang="cs-CZ" sz="2800" b="1" dirty="0"/>
                  <a:t>1000</a:t>
                </a:r>
              </a:p>
            </p:txBody>
          </p:sp>
        </mc:Choice>
        <mc:Fallback xmlns="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8A0380CF-013E-47E4-8F60-8561C0FB27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8526" y="2582920"/>
                <a:ext cx="3382747" cy="741806"/>
              </a:xfrm>
              <a:prstGeom prst="rect">
                <a:avLst/>
              </a:prstGeom>
              <a:blipFill>
                <a:blip r:embed="rId3"/>
                <a:stretch>
                  <a:fillRect l="-3604" b="-743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273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EA18A9-91FF-4F44-9733-976EB0A2A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/>
              <a:t>Rozvodovost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09C853-262E-4448-A143-3082DB428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402556"/>
          </a:xfrm>
        </p:spPr>
        <p:txBody>
          <a:bodyPr>
            <a:normAutofit fontScale="92500" lnSpcReduction="20000"/>
          </a:bodyPr>
          <a:lstStyle/>
          <a:p>
            <a:r>
              <a:rPr lang="cs-CZ" altLang="cs-CZ" sz="1800" b="1" dirty="0"/>
              <a:t>Rozvod </a:t>
            </a:r>
            <a:r>
              <a:rPr lang="cs-CZ" altLang="cs-CZ" sz="1800" dirty="0"/>
              <a:t>je právním ukončením manželství, uskutečňuje se na základě žádosti a dojde k němu rozhodnutím soudu</a:t>
            </a:r>
          </a:p>
          <a:p>
            <a:pPr algn="just"/>
            <a:r>
              <a:rPr lang="cs-CZ" altLang="cs-CZ" sz="1800" b="1" dirty="0"/>
              <a:t>Hrubá míra rozvodovosti (</a:t>
            </a:r>
            <a:r>
              <a:rPr lang="cs-CZ" altLang="cs-CZ" sz="1800" b="1" dirty="0" err="1"/>
              <a:t>hmro</a:t>
            </a:r>
            <a:r>
              <a:rPr lang="cs-CZ" altLang="cs-CZ" sz="1800" b="1" dirty="0"/>
              <a:t>) </a:t>
            </a:r>
            <a:r>
              <a:rPr lang="cs-CZ" altLang="cs-CZ" sz="1800" dirty="0"/>
              <a:t>– počet rozvodů na 1000 obyvatel středního stavu</a:t>
            </a:r>
          </a:p>
          <a:p>
            <a:pPr algn="just"/>
            <a:endParaRPr lang="cs-CZ" altLang="cs-CZ" sz="1800" dirty="0"/>
          </a:p>
          <a:p>
            <a:pPr algn="just"/>
            <a:endParaRPr lang="cs-CZ" altLang="cs-CZ" sz="1800" dirty="0"/>
          </a:p>
          <a:p>
            <a:pPr marL="457200" lvl="1" indent="0" algn="just">
              <a:buNone/>
            </a:pPr>
            <a:r>
              <a:rPr lang="cs-CZ" altLang="cs-CZ" sz="1600" i="1" dirty="0"/>
              <a:t>R = počet rozvodů</a:t>
            </a:r>
          </a:p>
          <a:p>
            <a:pPr marL="457200" lvl="1" indent="0" algn="just">
              <a:buNone/>
            </a:pPr>
            <a:r>
              <a:rPr lang="cs-CZ" altLang="cs-CZ" sz="1600" i="1" dirty="0"/>
              <a:t>S = střední stav obyvatelstva</a:t>
            </a:r>
          </a:p>
          <a:p>
            <a:pPr algn="just"/>
            <a:r>
              <a:rPr lang="cs-CZ" altLang="cs-CZ" sz="1800" b="1" dirty="0"/>
              <a:t>Míra rozvodovosti manželství</a:t>
            </a:r>
            <a:r>
              <a:rPr lang="cs-CZ" altLang="cs-CZ" sz="1800" dirty="0"/>
              <a:t> - počet rozvodů dělíme počtem existujících manželství (v praxi počtem vdaných žen)</a:t>
            </a:r>
          </a:p>
          <a:p>
            <a:pPr algn="just"/>
            <a:r>
              <a:rPr lang="cs-CZ" altLang="cs-CZ" sz="1800" b="1" dirty="0"/>
              <a:t>Míra rozvodovosti manželství podle věku</a:t>
            </a:r>
            <a:r>
              <a:rPr lang="cs-CZ" altLang="cs-CZ" sz="1800" dirty="0"/>
              <a:t> - počet rozvodů ve věku </a:t>
            </a:r>
            <a:r>
              <a:rPr lang="cs-CZ" altLang="cs-CZ" sz="1800" i="1" dirty="0"/>
              <a:t>x</a:t>
            </a:r>
            <a:r>
              <a:rPr lang="cs-CZ" altLang="cs-CZ" sz="1800" dirty="0"/>
              <a:t> vztažený ke střednímu stavu osob žijících v manželství v příslušném věku (</a:t>
            </a:r>
            <a:r>
              <a:rPr lang="cs-CZ" altLang="cs-CZ" sz="1800" i="1" dirty="0"/>
              <a:t>vdaných žen, resp. ženatých mužů</a:t>
            </a:r>
            <a:r>
              <a:rPr lang="cs-CZ" altLang="cs-CZ" sz="1800" dirty="0"/>
              <a:t>)</a:t>
            </a:r>
          </a:p>
          <a:p>
            <a:pPr algn="just"/>
            <a:r>
              <a:rPr lang="cs-CZ" altLang="cs-CZ" sz="1800" b="1" dirty="0"/>
              <a:t>Podíl rozvedených osob</a:t>
            </a:r>
            <a:r>
              <a:rPr lang="cs-CZ" altLang="cs-CZ" sz="1800" dirty="0"/>
              <a:t> ze všech žijících v jednotlivých věkových skupinách</a:t>
            </a:r>
          </a:p>
          <a:p>
            <a:pPr algn="just"/>
            <a:r>
              <a:rPr lang="cs-CZ" altLang="cs-CZ" sz="1800" b="1" dirty="0"/>
              <a:t>Úhrnná rozvodovost</a:t>
            </a:r>
            <a:r>
              <a:rPr lang="cs-CZ" altLang="cs-CZ" sz="1800" dirty="0"/>
              <a:t> – úroveň rozvodovosti manželství, neboli jaký podíl původně uzavřených manželství se rozvede</a:t>
            </a:r>
            <a:endParaRPr lang="cs-CZ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>
                <a:extLst>
                  <a:ext uri="{FF2B5EF4-FFF2-40B4-BE49-F238E27FC236}">
                    <a16:creationId xmlns:a16="http://schemas.microsoft.com/office/drawing/2014/main" id="{094F0010-EE31-4690-88F2-D0282F01732C}"/>
                  </a:ext>
                </a:extLst>
              </p:cNvPr>
              <p:cNvSpPr/>
              <p:nvPr/>
            </p:nvSpPr>
            <p:spPr>
              <a:xfrm>
                <a:off x="3446084" y="3072684"/>
                <a:ext cx="3382747" cy="7126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/>
                <a:r>
                  <a:rPr lang="cs-CZ" altLang="cs-CZ" sz="2800" b="1" dirty="0" err="1"/>
                  <a:t>hmro</a:t>
                </a:r>
                <a:r>
                  <a:rPr lang="cs-CZ" altLang="cs-CZ" sz="28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altLang="cs-CZ" sz="28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num>
                      <m:den>
                        <m:acc>
                          <m:accPr>
                            <m:chr m:val="̅"/>
                            <m:ctrlPr>
                              <a:rPr lang="cs-CZ" altLang="cs-CZ" sz="2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altLang="cs-CZ" sz="2800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</m:acc>
                      </m:den>
                    </m:f>
                    <m:r>
                      <a:rPr lang="cs-CZ" altLang="cs-CZ" sz="2800" b="1" i="1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cs-CZ" altLang="cs-CZ" sz="2800" b="1" dirty="0"/>
                  <a:t>1000</a:t>
                </a:r>
              </a:p>
            </p:txBody>
          </p:sp>
        </mc:Choice>
        <mc:Fallback xmlns="">
          <p:sp>
            <p:nvSpPr>
              <p:cNvPr id="7" name="Obdélník 6">
                <a:extLst>
                  <a:ext uri="{FF2B5EF4-FFF2-40B4-BE49-F238E27FC236}">
                    <a16:creationId xmlns:a16="http://schemas.microsoft.com/office/drawing/2014/main" id="{094F0010-EE31-4690-88F2-D0282F0173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6084" y="3072684"/>
                <a:ext cx="3382747" cy="712631"/>
              </a:xfrm>
              <a:prstGeom prst="rect">
                <a:avLst/>
              </a:prstGeom>
              <a:blipFill>
                <a:blip r:embed="rId2"/>
                <a:stretch>
                  <a:fillRect l="-3604" b="-111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832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D305359-AE1B-4A32-9FC9-DD487588F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251" y="676951"/>
            <a:ext cx="9173497" cy="550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76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Přirozený pohyb obyvatelstva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 lnSpcReduction="10000"/>
          </a:bodyPr>
          <a:lstStyle/>
          <a:p>
            <a:pPr algn="just">
              <a:defRPr/>
            </a:pPr>
            <a:r>
              <a:rPr lang="cs-CZ" sz="2600" b="1" dirty="0"/>
              <a:t>Porodnost (natalita)</a:t>
            </a:r>
          </a:p>
          <a:p>
            <a:pPr algn="just">
              <a:defRPr/>
            </a:pPr>
            <a:r>
              <a:rPr lang="cs-CZ" sz="2600" b="1" dirty="0"/>
              <a:t>Úmrtnost (mortalita)</a:t>
            </a:r>
            <a:endParaRPr lang="cs-CZ" sz="2600" dirty="0"/>
          </a:p>
          <a:p>
            <a:pPr lvl="1" algn="just">
              <a:defRPr/>
            </a:pPr>
            <a:r>
              <a:rPr lang="cs-CZ" sz="2600" dirty="0"/>
              <a:t>Přímo vstupují do bilance pohybu obyvatelstva</a:t>
            </a:r>
          </a:p>
          <a:p>
            <a:endParaRPr lang="cs-CZ" sz="2600" dirty="0"/>
          </a:p>
          <a:p>
            <a:pPr algn="just">
              <a:defRPr/>
            </a:pPr>
            <a:r>
              <a:rPr lang="cs-CZ" sz="2600" b="1" dirty="0"/>
              <a:t>Sňatečnost</a:t>
            </a:r>
          </a:p>
          <a:p>
            <a:pPr algn="just">
              <a:defRPr/>
            </a:pPr>
            <a:r>
              <a:rPr lang="cs-CZ" sz="2600" b="1" dirty="0"/>
              <a:t>Rozvodovost </a:t>
            </a:r>
          </a:p>
          <a:p>
            <a:pPr algn="just">
              <a:defRPr/>
            </a:pPr>
            <a:r>
              <a:rPr lang="cs-CZ" sz="2600" b="1" dirty="0"/>
              <a:t>Potratovost</a:t>
            </a:r>
          </a:p>
          <a:p>
            <a:pPr lvl="1" algn="just">
              <a:defRPr/>
            </a:pPr>
            <a:r>
              <a:rPr lang="cs-CZ" sz="2600" dirty="0"/>
              <a:t>Nevstupují přímo do bilance přirozeného pohybu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742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Porodnost (natalita)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ástupný symbol pro obsah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90890" y="1965159"/>
                <a:ext cx="5278974" cy="4216185"/>
              </a:xfrm>
            </p:spPr>
            <p:txBody>
              <a:bodyPr rtlCol="0">
                <a:noAutofit/>
              </a:bodyPr>
              <a:lstStyle/>
              <a:p>
                <a:pPr algn="just"/>
                <a:r>
                  <a:rPr lang="cs-CZ" altLang="cs-CZ" sz="1600" dirty="0"/>
                  <a:t>Z hlediska reprodukce obyvatelstva má mimořádný význam počet narozených.</a:t>
                </a:r>
              </a:p>
              <a:p>
                <a:pPr algn="just"/>
                <a:r>
                  <a:rPr lang="cs-CZ" altLang="cs-CZ" sz="1600" b="1" dirty="0"/>
                  <a:t>Hrubá míra celkové porodnosti (</a:t>
                </a:r>
                <a:r>
                  <a:rPr lang="cs-CZ" altLang="cs-CZ" sz="1600" b="1" dirty="0" err="1"/>
                  <a:t>hmcp</a:t>
                </a:r>
                <a:r>
                  <a:rPr lang="cs-CZ" altLang="cs-CZ" sz="1600" b="1" dirty="0"/>
                  <a:t>)</a:t>
                </a:r>
                <a:r>
                  <a:rPr lang="cs-CZ" altLang="cs-CZ" sz="1600" dirty="0"/>
                  <a:t> – počet narozených na 1000 obyvatel středního stavu:</a:t>
                </a:r>
              </a:p>
              <a:p>
                <a:pPr algn="just"/>
                <a:endParaRPr lang="cs-CZ" altLang="cs-CZ" sz="1600" dirty="0"/>
              </a:p>
              <a:p>
                <a:pPr marL="457200" lvl="1" indent="0">
                  <a:buNone/>
                </a:pPr>
                <a:r>
                  <a:rPr lang="cs-CZ" altLang="cs-CZ" sz="1600" i="1" dirty="0"/>
                  <a:t>N = narození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altLang="cs-CZ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lang="cs-CZ" altLang="cs-CZ" sz="1600" i="1" dirty="0"/>
                  <a:t> = střední stav obyvatelstva</a:t>
                </a:r>
              </a:p>
              <a:p>
                <a:endParaRPr lang="cs-CZ" sz="1600" dirty="0"/>
              </a:p>
              <a:p>
                <a:pPr algn="just"/>
                <a:r>
                  <a:rPr lang="cs-CZ" sz="1600" b="1" dirty="0"/>
                  <a:t>Hrubá míra porodnosti </a:t>
                </a:r>
                <a:r>
                  <a:rPr lang="cs-CZ" altLang="cs-CZ" sz="1600" dirty="0"/>
                  <a:t>– počet živě narozených na 1000 obyvatel středního stavu:</a:t>
                </a:r>
              </a:p>
              <a:p>
                <a:pPr algn="just"/>
                <a:endParaRPr lang="cs-CZ" altLang="cs-CZ" sz="1600" dirty="0"/>
              </a:p>
              <a:p>
                <a:pPr marL="457200" lvl="1" indent="0" algn="just">
                  <a:buNone/>
                </a:pPr>
                <a:r>
                  <a:rPr lang="cs-CZ" sz="1600" i="1" dirty="0" err="1">
                    <a:effectLst/>
                    <a:ea typeface="Times New Roman" panose="02020603050405020304" pitchFamily="18" charset="0"/>
                  </a:rPr>
                  <a:t>N</a:t>
                </a:r>
                <a:r>
                  <a:rPr lang="cs-CZ" sz="1600" i="1" baseline="30000" dirty="0" err="1">
                    <a:effectLst/>
                    <a:ea typeface="Times New Roman" panose="02020603050405020304" pitchFamily="18" charset="0"/>
                  </a:rPr>
                  <a:t>v</a:t>
                </a:r>
                <a:r>
                  <a:rPr lang="cs-CZ" altLang="cs-CZ" sz="1600" i="1" dirty="0"/>
                  <a:t> = živě narození</a:t>
                </a:r>
              </a:p>
              <a:p>
                <a:pPr marL="457200" lvl="1" indent="0" algn="just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altLang="cs-CZ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lang="cs-CZ" altLang="cs-CZ" sz="1600" i="1" dirty="0"/>
                  <a:t> = střední stav obyvatelstva</a:t>
                </a:r>
                <a:endParaRPr lang="cs-CZ" sz="1600" i="1" dirty="0"/>
              </a:p>
            </p:txBody>
          </p:sp>
        </mc:Choice>
        <mc:Fallback xmlns="">
          <p:sp>
            <p:nvSpPr>
              <p:cNvPr id="14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90890" y="1965159"/>
                <a:ext cx="5278974" cy="4216185"/>
              </a:xfrm>
              <a:blipFill>
                <a:blip r:embed="rId3"/>
                <a:stretch>
                  <a:fillRect l="-462" t="-434" r="-577" b="-549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9183C508-527E-4121-8CBD-4FE33124C8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0084" y="1965159"/>
            <a:ext cx="5093368" cy="4216186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300"/>
              </a:spcAft>
              <a:buNone/>
            </a:pPr>
            <a:r>
              <a:rPr lang="cs-CZ" altLang="cs-CZ" sz="1800" i="1" dirty="0"/>
              <a:t>Živě a mrtvě narozené dítě definovala dříve vyhláška Ministerstva zdravotnictví ČSR č. 11/1988, o povinném hlášení ukončení těhotenství, úmrtí dítěte a úmrtí matky</a:t>
            </a:r>
          </a:p>
          <a:p>
            <a:pPr marL="0" indent="0" algn="just">
              <a:spcBef>
                <a:spcPts val="0"/>
              </a:spcBef>
              <a:spcAft>
                <a:spcPts val="300"/>
              </a:spcAft>
              <a:buNone/>
            </a:pPr>
            <a:r>
              <a:rPr lang="cs-CZ" altLang="cs-CZ" sz="1800" b="1" i="1" dirty="0"/>
              <a:t>Živě narození: </a:t>
            </a:r>
            <a:r>
              <a:rPr lang="cs-CZ" altLang="cs-CZ" sz="1800" i="1" dirty="0"/>
              <a:t>min. předpoklady – úplné vypuzení z matčina těla, projev známek života, </a:t>
            </a:r>
            <a:r>
              <a:rPr lang="cs-CZ" altLang="cs-CZ" sz="1800" b="1" i="1" dirty="0"/>
              <a:t>min. 500 g porodní hmotnost nebo nižší než 500 g, přežije-li 24 hodin po porodu</a:t>
            </a:r>
          </a:p>
          <a:p>
            <a:pPr marL="0" indent="0" algn="just">
              <a:spcBef>
                <a:spcPts val="0"/>
              </a:spcBef>
              <a:spcAft>
                <a:spcPts val="300"/>
              </a:spcAft>
              <a:buNone/>
            </a:pPr>
            <a:r>
              <a:rPr lang="cs-CZ" altLang="cs-CZ" sz="1800" b="1" i="1" dirty="0"/>
              <a:t>Mrtvě narození: </a:t>
            </a:r>
            <a:r>
              <a:rPr lang="cs-CZ" altLang="cs-CZ" sz="1800" i="1" dirty="0"/>
              <a:t>úplné vypuzení nebo vynětí z těla matčina, jestliže plod </a:t>
            </a:r>
            <a:r>
              <a:rPr lang="cs-CZ" altLang="cs-CZ" sz="1800" b="1" i="1" dirty="0"/>
              <a:t>neprojevuje ani jednu ze známek života a má porodní hmotnost 1 000 g a vyšší</a:t>
            </a:r>
          </a:p>
          <a:p>
            <a:pPr marL="0" indent="0" algn="just">
              <a:spcBef>
                <a:spcPts val="0"/>
              </a:spcBef>
              <a:spcAft>
                <a:spcPts val="300"/>
              </a:spcAft>
              <a:buNone/>
            </a:pPr>
            <a:r>
              <a:rPr lang="cs-CZ" altLang="cs-CZ" sz="1800" i="1" dirty="0"/>
              <a:t>K 1. 4. 2012 byla zákonem č. 372/2011 Sb., o zdravotních službách vyhláška z roku 1988 zrušena</a:t>
            </a:r>
          </a:p>
          <a:p>
            <a:pPr marL="0" indent="0" algn="just">
              <a:spcBef>
                <a:spcPts val="0"/>
              </a:spcBef>
              <a:spcAft>
                <a:spcPts val="300"/>
              </a:spcAft>
              <a:buNone/>
            </a:pPr>
            <a:r>
              <a:rPr lang="cs-CZ" altLang="cs-CZ" sz="1800" i="1" dirty="0"/>
              <a:t>Dnes v ČR uvedeny pouze v pokynu k vyplnění Listu o prohlídce zemřelého (vyhláška č. 297/2012) 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cs-CZ" sz="1800" dirty="0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FCF11A21-9B29-447A-99A5-7D2787FED89F}"/>
              </a:ext>
            </a:extLst>
          </p:cNvPr>
          <p:cNvCxnSpPr>
            <a:cxnSpLocks/>
          </p:cNvCxnSpPr>
          <p:nvPr/>
        </p:nvCxnSpPr>
        <p:spPr>
          <a:xfrm>
            <a:off x="6647990" y="1965159"/>
            <a:ext cx="0" cy="4764142"/>
          </a:xfrm>
          <a:prstGeom prst="line">
            <a:avLst/>
          </a:prstGeom>
          <a:ln w="508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>
                <a:extLst>
                  <a:ext uri="{FF2B5EF4-FFF2-40B4-BE49-F238E27FC236}">
                    <a16:creationId xmlns:a16="http://schemas.microsoft.com/office/drawing/2014/main" id="{ACDFBCEE-4958-4002-A50D-28676A7BAFBC}"/>
                  </a:ext>
                </a:extLst>
              </p:cNvPr>
              <p:cNvSpPr/>
              <p:nvPr/>
            </p:nvSpPr>
            <p:spPr>
              <a:xfrm>
                <a:off x="2855207" y="3188120"/>
                <a:ext cx="3035703" cy="7126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/>
                <a:r>
                  <a:rPr lang="cs-CZ" altLang="cs-CZ" sz="2800" b="1" dirty="0"/>
                  <a:t>hmcp</a:t>
                </a:r>
                <a14:m>
                  <m:oMath xmlns:m="http://schemas.openxmlformats.org/officeDocument/2006/math">
                    <m:r>
                      <a:rPr lang="cs-CZ" altLang="cs-CZ" sz="2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altLang="cs-CZ" sz="28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num>
                      <m:den>
                        <m:acc>
                          <m:accPr>
                            <m:chr m:val="̅"/>
                            <m:ctrlPr>
                              <a:rPr lang="cs-CZ" altLang="cs-CZ" sz="28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altLang="cs-CZ" sz="2800" b="1" i="1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</m:acc>
                      </m:den>
                    </m:f>
                    <m:r>
                      <a:rPr lang="cs-CZ" altLang="cs-CZ" sz="2800" b="1" i="1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cs-CZ" altLang="cs-CZ" sz="2800" b="1" dirty="0"/>
                  <a:t>1000</a:t>
                </a:r>
              </a:p>
            </p:txBody>
          </p:sp>
        </mc:Choice>
        <mc:Fallback xmlns="">
          <p:sp>
            <p:nvSpPr>
              <p:cNvPr id="7" name="Obdélník 6">
                <a:extLst>
                  <a:ext uri="{FF2B5EF4-FFF2-40B4-BE49-F238E27FC236}">
                    <a16:creationId xmlns:a16="http://schemas.microsoft.com/office/drawing/2014/main" id="{ACDFBCEE-4958-4002-A50D-28676A7BAF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207" y="3188120"/>
                <a:ext cx="3035703" cy="712631"/>
              </a:xfrm>
              <a:prstGeom prst="rect">
                <a:avLst/>
              </a:prstGeom>
              <a:blipFill>
                <a:blip r:embed="rId4"/>
                <a:stretch>
                  <a:fillRect l="-4016" b="-111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>
                <a:extLst>
                  <a:ext uri="{FF2B5EF4-FFF2-40B4-BE49-F238E27FC236}">
                    <a16:creationId xmlns:a16="http://schemas.microsoft.com/office/drawing/2014/main" id="{E35B91B2-C427-41E6-9965-C1E320098762}"/>
                  </a:ext>
                </a:extLst>
              </p:cNvPr>
              <p:cNvSpPr/>
              <p:nvPr/>
            </p:nvSpPr>
            <p:spPr>
              <a:xfrm>
                <a:off x="3060297" y="5249082"/>
                <a:ext cx="3035703" cy="7397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/>
                <a:r>
                  <a:rPr lang="cs-CZ" altLang="cs-CZ" sz="2800" b="1" dirty="0"/>
                  <a:t>hmp</a:t>
                </a:r>
                <a14:m>
                  <m:oMath xmlns:m="http://schemas.openxmlformats.org/officeDocument/2006/math">
                    <m:r>
                      <a:rPr lang="cs-CZ" altLang="cs-CZ" sz="2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altLang="cs-CZ" sz="2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altLang="cs-CZ" sz="2800" b="1" i="1" smtClean="0"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p>
                            <m:r>
                              <a:rPr lang="cs-CZ" altLang="cs-CZ" sz="28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sup>
                        </m:sSup>
                      </m:num>
                      <m:den>
                        <m:acc>
                          <m:accPr>
                            <m:chr m:val="̅"/>
                            <m:ctrlPr>
                              <a:rPr lang="cs-CZ" altLang="cs-CZ" sz="2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altLang="cs-CZ" sz="2800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</m:acc>
                      </m:den>
                    </m:f>
                    <m:r>
                      <a:rPr lang="cs-CZ" altLang="cs-CZ" sz="2800" b="1" i="1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cs-CZ" altLang="cs-CZ" sz="2800" b="1" dirty="0"/>
                  <a:t>1000</a:t>
                </a:r>
              </a:p>
            </p:txBody>
          </p:sp>
        </mc:Choice>
        <mc:Fallback xmlns="">
          <p:sp>
            <p:nvSpPr>
              <p:cNvPr id="8" name="Obdélník 7">
                <a:extLst>
                  <a:ext uri="{FF2B5EF4-FFF2-40B4-BE49-F238E27FC236}">
                    <a16:creationId xmlns:a16="http://schemas.microsoft.com/office/drawing/2014/main" id="{E35B91B2-C427-41E6-9965-C1E3200987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297" y="5249082"/>
                <a:ext cx="3035703" cy="739754"/>
              </a:xfrm>
              <a:prstGeom prst="rect">
                <a:avLst/>
              </a:prstGeom>
              <a:blipFill>
                <a:blip r:embed="rId5"/>
                <a:stretch>
                  <a:fillRect l="-4016" b="-1157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606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Plodnost (fertilita)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 fontScale="70000" lnSpcReduction="20000"/>
          </a:bodyPr>
          <a:lstStyle/>
          <a:p>
            <a:pPr algn="just"/>
            <a:r>
              <a:rPr lang="cs-CZ" altLang="cs-CZ" sz="3200" b="1" dirty="0"/>
              <a:t>Hrubá míra plodnosti (f) </a:t>
            </a:r>
            <a:r>
              <a:rPr lang="cs-CZ" altLang="cs-CZ" sz="3200" dirty="0"/>
              <a:t>je počet narozených na 1000 žen v reprodukčním věku:</a:t>
            </a:r>
          </a:p>
          <a:p>
            <a:pPr algn="just"/>
            <a:endParaRPr lang="cs-CZ" altLang="cs-CZ" sz="3200" dirty="0"/>
          </a:p>
          <a:p>
            <a:endParaRPr lang="cs-CZ" altLang="cs-CZ" sz="3200" dirty="0"/>
          </a:p>
          <a:p>
            <a:pPr marL="457200" lvl="1" indent="0">
              <a:buNone/>
            </a:pPr>
            <a:r>
              <a:rPr lang="cs-CZ" altLang="cs-CZ" sz="3200" i="1" dirty="0"/>
              <a:t>N = počet narozených</a:t>
            </a:r>
          </a:p>
          <a:p>
            <a:pPr marL="457200" lvl="1" indent="0">
              <a:buNone/>
            </a:pPr>
            <a:r>
              <a:rPr lang="cs-CZ" altLang="cs-CZ" sz="3200" i="1" dirty="0"/>
              <a:t>F</a:t>
            </a:r>
            <a:r>
              <a:rPr lang="cs-CZ" altLang="cs-CZ" sz="3200" i="1" baseline="-25000" dirty="0"/>
              <a:t>15–49</a:t>
            </a:r>
            <a:r>
              <a:rPr lang="cs-CZ" altLang="cs-CZ" sz="3200" i="1" dirty="0"/>
              <a:t> = počet žen v reprodukčním věku</a:t>
            </a:r>
          </a:p>
          <a:p>
            <a:pPr marL="457200" lvl="1" indent="0">
              <a:buNone/>
            </a:pPr>
            <a:endParaRPr lang="cs-CZ" altLang="cs-CZ" sz="3200" i="1" dirty="0"/>
          </a:p>
          <a:p>
            <a:pPr algn="just"/>
            <a:r>
              <a:rPr lang="cs-CZ" sz="3200" b="1" dirty="0"/>
              <a:t>Specifická plodnost </a:t>
            </a:r>
            <a:r>
              <a:rPr lang="cs-CZ" sz="3200" dirty="0"/>
              <a:t>–</a:t>
            </a:r>
            <a:r>
              <a:rPr lang="cs-CZ" sz="3200" b="1" dirty="0"/>
              <a:t> </a:t>
            </a:r>
            <a:r>
              <a:rPr lang="cs-CZ" sz="3200" dirty="0"/>
              <a:t>míry plodnosti pro jednotlivé věkové kategorie žen (pětileté)</a:t>
            </a:r>
          </a:p>
          <a:p>
            <a:pPr algn="just"/>
            <a:r>
              <a:rPr lang="cs-CZ" sz="3200" b="1" dirty="0"/>
              <a:t>Úhrnná plodnost </a:t>
            </a:r>
            <a:r>
              <a:rPr lang="cs-CZ" sz="3200" dirty="0"/>
              <a:t>– součet měr plodnosti podle věku vyjadřující intenzitu plodnosti dané populace v daném časovém období </a:t>
            </a:r>
            <a:r>
              <a:rPr lang="cs-CZ" sz="3200" i="1" dirty="0"/>
              <a:t>(obvykle kalendářní rok)</a:t>
            </a:r>
            <a:r>
              <a:rPr lang="cs-CZ" sz="3200" dirty="0"/>
              <a:t>, udává počet dětí, které by se narodily jedné ženě během reprodukčního období</a:t>
            </a:r>
            <a:endParaRPr lang="cs-CZ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EF625FCA-C88D-4F6F-9E11-C1835C619445}"/>
                  </a:ext>
                </a:extLst>
              </p:cNvPr>
              <p:cNvSpPr/>
              <p:nvPr/>
            </p:nvSpPr>
            <p:spPr>
              <a:xfrm>
                <a:off x="4154126" y="2503213"/>
                <a:ext cx="3035703" cy="7657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/>
                <a:r>
                  <a:rPr lang="cs-CZ" altLang="cs-CZ" sz="2800" b="1" dirty="0"/>
                  <a:t>f</a:t>
                </a:r>
                <a14:m>
                  <m:oMath xmlns:m="http://schemas.openxmlformats.org/officeDocument/2006/math">
                    <m:r>
                      <a:rPr lang="cs-CZ" altLang="cs-CZ" sz="28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altLang="cs-CZ" sz="2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altLang="cs-CZ" sz="28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num>
                      <m:den>
                        <m:sSub>
                          <m:sSubPr>
                            <m:ctrlPr>
                              <a:rPr lang="cs-CZ" altLang="cs-CZ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sz="2800" b="1" i="1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cs-CZ" altLang="cs-CZ" sz="2800" b="1" i="1" smtClean="0">
                                <a:latin typeface="Cambria Math" panose="02040503050406030204" pitchFamily="18" charset="0"/>
                              </a:rPr>
                              <m:t>𝟏𝟓</m:t>
                            </m:r>
                            <m:r>
                              <a:rPr lang="cs-CZ" altLang="cs-CZ" sz="28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s-CZ" altLang="cs-CZ" sz="2800" b="1" i="1" smtClean="0">
                                <a:latin typeface="Cambria Math" panose="02040503050406030204" pitchFamily="18" charset="0"/>
                              </a:rPr>
                              <m:t>𝟒𝟗</m:t>
                            </m:r>
                          </m:sub>
                        </m:sSub>
                      </m:den>
                    </m:f>
                    <m:r>
                      <a:rPr lang="cs-CZ" altLang="cs-CZ" sz="2800" b="1" i="1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cs-CZ" altLang="cs-CZ" sz="2800" b="1" dirty="0"/>
                  <a:t>1000</a:t>
                </a:r>
              </a:p>
            </p:txBody>
          </p:sp>
        </mc:Choice>
        <mc:Fallback xmlns="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EF625FCA-C88D-4F6F-9E11-C1835C6194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126" y="2503213"/>
                <a:ext cx="3035703" cy="765722"/>
              </a:xfrm>
              <a:prstGeom prst="rect">
                <a:avLst/>
              </a:prstGeom>
              <a:blipFill>
                <a:blip r:embed="rId3"/>
                <a:stretch>
                  <a:fillRect l="-4016" b="-4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7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630C3461-A6AB-45D2-8DC3-F56FD14B2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832" y="231864"/>
            <a:ext cx="9316172" cy="6210781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F9D73B38-79C1-4162-82AA-329412BE272A}"/>
              </a:ext>
            </a:extLst>
          </p:cNvPr>
          <p:cNvSpPr/>
          <p:nvPr/>
        </p:nvSpPr>
        <p:spPr>
          <a:xfrm>
            <a:off x="1139392" y="6378477"/>
            <a:ext cx="75393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http://www.statistikaamy.cz/2017/04/narozenych-i-snatku-opet-pribyva/</a:t>
            </a:r>
          </a:p>
        </p:txBody>
      </p:sp>
    </p:spTree>
    <p:extLst>
      <p:ext uri="{BB962C8B-B14F-4D97-AF65-F5344CB8AC3E}">
        <p14:creationId xmlns:p14="http://schemas.microsoft.com/office/powerpoint/2010/main" val="137669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DBDC7D9-CB59-4D38-9DB4-FE091833F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293" y="405689"/>
            <a:ext cx="9707414" cy="6046621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50E50650-F2DA-4851-9AC6-84AF6F14174A}"/>
              </a:ext>
            </a:extLst>
          </p:cNvPr>
          <p:cNvSpPr/>
          <p:nvPr/>
        </p:nvSpPr>
        <p:spPr>
          <a:xfrm>
            <a:off x="1176984" y="6452310"/>
            <a:ext cx="5590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http://www.statistikaamy.cz/2014/03/ceske-matky-starnou/</a:t>
            </a:r>
          </a:p>
        </p:txBody>
      </p:sp>
    </p:spTree>
    <p:extLst>
      <p:ext uri="{BB962C8B-B14F-4D97-AF65-F5344CB8AC3E}">
        <p14:creationId xmlns:p14="http://schemas.microsoft.com/office/powerpoint/2010/main" val="428850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C4CE474-F958-4F50-BCC4-A41B7B2E6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575" y="9525"/>
            <a:ext cx="984885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47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2DAA38B4-C4A8-04B5-85D1-7CED7128C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728" y="422711"/>
            <a:ext cx="10377333" cy="5620534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B1DE8A2D-0F3A-E6D5-3EA2-FAF28D431020}"/>
              </a:ext>
            </a:extLst>
          </p:cNvPr>
          <p:cNvSpPr txBox="1"/>
          <p:nvPr/>
        </p:nvSpPr>
        <p:spPr>
          <a:xfrm>
            <a:off x="1042728" y="6065957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dirty="0"/>
              <a:t>https://ourworldindata.org/fertility-rate</a:t>
            </a:r>
          </a:p>
        </p:txBody>
      </p:sp>
    </p:spTree>
    <p:extLst>
      <p:ext uri="{BB962C8B-B14F-4D97-AF65-F5344CB8AC3E}">
        <p14:creationId xmlns:p14="http://schemas.microsoft.com/office/powerpoint/2010/main" val="3834985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Školní předměty 16×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525323_TF03462902_TF03462902.potx" id="{D2792682-488F-47EF-BA91-1F09B72A5973}" vid="{97F45F7E-913A-43B4-8750-4B7FEA51D25E}"/>
    </a:ext>
  </a:extLst>
</a:theme>
</file>

<file path=ppt/theme/theme2.xml><?xml version="1.0" encoding="utf-8"?>
<a:theme xmlns:a="http://schemas.openxmlformats.org/drawingml/2006/main" name="Motiv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na motivy školních předmětů, design s ilustracemi na tabuli (širokoúhlý formát)</Template>
  <TotalTime>714</TotalTime>
  <Words>1426</Words>
  <Application>Microsoft Office PowerPoint</Application>
  <PresentationFormat>Širokouhlá</PresentationFormat>
  <Paragraphs>150</Paragraphs>
  <Slides>28</Slides>
  <Notes>16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28</vt:i4>
      </vt:variant>
    </vt:vector>
  </HeadingPairs>
  <TitlesOfParts>
    <vt:vector size="34" baseType="lpstr">
      <vt:lpstr>Calibri</vt:lpstr>
      <vt:lpstr>Cambria Math</vt:lpstr>
      <vt:lpstr>Tahoma</vt:lpstr>
      <vt:lpstr>Times New Roman</vt:lpstr>
      <vt:lpstr>Wingdings</vt:lpstr>
      <vt:lpstr>Školní předměty 16×9</vt:lpstr>
      <vt:lpstr>3. Přirozený pohyb obyvatel</vt:lpstr>
      <vt:lpstr>Dynamika obyvatelstva</vt:lpstr>
      <vt:lpstr>Přirozený pohyb obyvatelstva</vt:lpstr>
      <vt:lpstr>Porodnost (natalita)</vt:lpstr>
      <vt:lpstr>Plodnost (fertilita)</vt:lpstr>
      <vt:lpstr>Prezentácia programu PowerPoint</vt:lpstr>
      <vt:lpstr>Prezentácia programu PowerPoint</vt:lpstr>
      <vt:lpstr>Prezentácia programu PowerPoint</vt:lpstr>
      <vt:lpstr>Prezentácia programu PowerPoint</vt:lpstr>
      <vt:lpstr>Příčiny a faktory poklesu porodnosti</vt:lpstr>
      <vt:lpstr>Úmrtnost (mortalita)</vt:lpstr>
      <vt:lpstr>Prezentácia programu PowerPoint</vt:lpstr>
      <vt:lpstr>Klesající tendence vývoje úmrtnosti</vt:lpstr>
      <vt:lpstr>Potratovost</vt:lpstr>
      <vt:lpstr>Potratovost</vt:lpstr>
      <vt:lpstr>Naděje dožití</vt:lpstr>
      <vt:lpstr>Prezentácia programu PowerPoint</vt:lpstr>
      <vt:lpstr>Prezentácia programu PowerPoint</vt:lpstr>
      <vt:lpstr>Prezentácia programu PowerPoint</vt:lpstr>
      <vt:lpstr>Průměrný věk</vt:lpstr>
      <vt:lpstr>Aktuální problém – stárnutí obyvatel</vt:lpstr>
      <vt:lpstr>Přirozený přírůstek</vt:lpstr>
      <vt:lpstr>Prezentácia programu PowerPoint</vt:lpstr>
      <vt:lpstr>Prezentácia programu PowerPoint</vt:lpstr>
      <vt:lpstr>Prezentácia programu PowerPoint</vt:lpstr>
      <vt:lpstr>Sňatečnost</vt:lpstr>
      <vt:lpstr>Rozvodovost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Rozložení nadpisu</dc:title>
  <dc:creator>Jozef Lopuch</dc:creator>
  <cp:lastModifiedBy>Jozef Lopuch</cp:lastModifiedBy>
  <cp:revision>22</cp:revision>
  <dcterms:created xsi:type="dcterms:W3CDTF">2021-09-22T09:34:22Z</dcterms:created>
  <dcterms:modified xsi:type="dcterms:W3CDTF">2024-10-08T09:03:22Z</dcterms:modified>
</cp:coreProperties>
</file>