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55"/>
  </p:notesMasterIdLst>
  <p:handoutMasterIdLst>
    <p:handoutMasterId r:id="rId56"/>
  </p:handoutMasterIdLst>
  <p:sldIdLst>
    <p:sldId id="256" r:id="rId5"/>
    <p:sldId id="367" r:id="rId6"/>
    <p:sldId id="307" r:id="rId7"/>
    <p:sldId id="341" r:id="rId8"/>
    <p:sldId id="342" r:id="rId9"/>
    <p:sldId id="343" r:id="rId10"/>
    <p:sldId id="345" r:id="rId11"/>
    <p:sldId id="368" r:id="rId12"/>
    <p:sldId id="347" r:id="rId13"/>
    <p:sldId id="349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50" r:id="rId24"/>
    <p:sldId id="378" r:id="rId25"/>
    <p:sldId id="379" r:id="rId26"/>
    <p:sldId id="380" r:id="rId27"/>
    <p:sldId id="381" r:id="rId28"/>
    <p:sldId id="404" r:id="rId29"/>
    <p:sldId id="382" r:id="rId30"/>
    <p:sldId id="383" r:id="rId31"/>
    <p:sldId id="351" r:id="rId32"/>
    <p:sldId id="385" r:id="rId33"/>
    <p:sldId id="384" r:id="rId34"/>
    <p:sldId id="386" r:id="rId35"/>
    <p:sldId id="405" r:id="rId36"/>
    <p:sldId id="387" r:id="rId37"/>
    <p:sldId id="366" r:id="rId38"/>
    <p:sldId id="388" r:id="rId39"/>
    <p:sldId id="356" r:id="rId40"/>
    <p:sldId id="389" r:id="rId41"/>
    <p:sldId id="390" r:id="rId42"/>
    <p:sldId id="391" r:id="rId43"/>
    <p:sldId id="392" r:id="rId44"/>
    <p:sldId id="352" r:id="rId45"/>
    <p:sldId id="393" r:id="rId46"/>
    <p:sldId id="394" r:id="rId47"/>
    <p:sldId id="396" r:id="rId48"/>
    <p:sldId id="398" r:id="rId49"/>
    <p:sldId id="400" r:id="rId50"/>
    <p:sldId id="399" r:id="rId51"/>
    <p:sldId id="401" r:id="rId52"/>
    <p:sldId id="402" r:id="rId53"/>
    <p:sldId id="403" r:id="rId54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85" d="100"/>
          <a:sy n="85" d="100"/>
        </p:scale>
        <p:origin x="59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C9DC64E7-57FE-4DAF-ADDD-E08D47A2D2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9733D69-DB27-44FF-A953-DFC3C3D951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CA44-12FF-4074-B6D8-505DB15FD871}" type="datetimeFigureOut">
              <a:rPr lang="sk-SK" smtClean="0"/>
              <a:t>22. 4. 2024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0702834-D63A-4024-BA25-524EC3E5F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C31B593-D92D-48BD-AF73-AE42F7B09C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F7FA-BF92-4BA2-99A4-C0BA51CC0D32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1605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F1084-2626-44A1-89DC-C0636C94A6A5}" type="datetimeFigureOut">
              <a:rPr lang="sk-SK" smtClean="0"/>
              <a:t>22. 4. 2024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A2FBA-3872-4FF0-B93A-44D88D4B466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661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A2FBA-3872-4FF0-B93A-44D88D4B466A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423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/>
              <a:t>Kliknite sem a upravte štýl predlohy podnadpisov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6591E51-561D-418F-A89D-E984992D85CE}" type="datetime1">
              <a:rPr lang="sk-SK" smtClean="0"/>
              <a:t>22. 4. 2024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 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53AEE-65F7-431A-8CB6-0003D5AF3FC1}" type="datetime1">
              <a:rPr lang="sk-SK" smtClean="0"/>
              <a:t>22. 4. 2024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28A4D05-9E6B-4A19-8830-148E1E33BB98}" type="datetime1">
              <a:rPr lang="sk-SK" smtClean="0"/>
              <a:t>22. 4. 2024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52BE2-1D5B-4DFD-AF70-5392CC01C937}" type="datetime1">
              <a:rPr lang="sk-SK" smtClean="0"/>
              <a:t>22. 4. 2024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33B7565-3248-474C-A6B0-1A0D1AF14533}" type="datetime1">
              <a:rPr lang="sk-SK" smtClean="0"/>
              <a:t>22. 4. 2024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3F8F49-F488-45FF-ADC9-980D05D1107F}" type="datetime1">
              <a:rPr lang="sk-SK" smtClean="0"/>
              <a:t>22. 4. 2024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71E05F-8F92-4896-9775-5131004CE160}" type="datetime1">
              <a:rPr lang="sk-SK" smtClean="0"/>
              <a:t>22. 4. 2024</a:t>
            </a:fld>
            <a:endParaRPr lang="sk-SK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C726AE-08B7-4C1A-91DD-62BB5C6D410A}" type="datetime1">
              <a:rPr lang="sk-SK" smtClean="0"/>
              <a:t>22. 4. 2024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D5F01-CF2D-4A4A-9C9B-A6D9A738EB32}" type="datetime1">
              <a:rPr lang="sk-SK" smtClean="0"/>
              <a:t>22. 4. 2024</a:t>
            </a:fld>
            <a:endParaRPr lang="sk-SK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k-SK"/>
              <a:t>Kliknite sem a upravte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B6B36D3-024A-4BF1-8158-A6DF53B21334}" type="datetime1">
              <a:rPr lang="sk-SK" smtClean="0"/>
              <a:t>22. 4. 2024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/>
              <a:t>Ak chcete pridať obrázok, kliknite na ikonu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/>
              <a:t>Kliknite sem a upravte štýly predlohy textu</a:t>
            </a:r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FCF67-BDDA-4102-8F94-6C9D199D7C40}" type="datetime1">
              <a:rPr lang="sk-SK" smtClean="0"/>
              <a:t>22. 4. 2024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E143FD79-8C54-46AA-9964-8E5B1BDEF921}" type="datetime1">
              <a:rPr lang="sk-SK" smtClean="0"/>
              <a:t>22. 4. 2024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fond.cz/dokumenty/nersur_rocenky/rocenkanerudy99/html/h_uhli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eam.cz/slavnedny/10007757-den-kdy-zacal-prvni-ropny-sok-16-rij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igawatt" TargetMode="External"/><Relationship Id="rId2" Type="http://schemas.openxmlformats.org/officeDocument/2006/relationships/hyperlink" Target="http://en.wikipedia.org/wiki/TWh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Megawatt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ologie.vsb.cz/loziska/suroviny/energeticke_suroviny.htm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fond.cz/dokumenty/nersur_rocenky/rocenkanerudy99/html/c_uhl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Obdĺžnik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7" name="Obrázok 6" descr="Digitálne pripojenia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Obdĺžnik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19" name="Obdĺžnik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  <p:sp>
          <p:nvSpPr>
            <p:cNvPr id="20" name="Obdĺžnik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k-SK"/>
            </a:p>
          </p:txBody>
        </p:sp>
      </p:grpSp>
      <p:sp>
        <p:nvSpPr>
          <p:cNvPr id="22" name="Obdĺžnik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1380068"/>
          </a:xfrm>
        </p:spPr>
        <p:txBody>
          <a:bodyPr rtlCol="0">
            <a:noAutofit/>
          </a:bodyPr>
          <a:lstStyle/>
          <a:p>
            <a:pPr rtl="0"/>
            <a:r>
              <a:rPr lang="cs-CZ" sz="4500" dirty="0">
                <a:solidFill>
                  <a:schemeClr val="bg1"/>
                </a:solidFill>
              </a:rPr>
              <a:t>Charakteristika průmyslových odvětví </a:t>
            </a:r>
            <a:r>
              <a:rPr lang="cs-CZ" dirty="0">
                <a:solidFill>
                  <a:schemeClr val="bg1"/>
                </a:solidFill>
              </a:rPr>
              <a:t>(Těžba surovin + energetika)</a:t>
            </a:r>
            <a:endParaRPr lang="sk-SK" sz="45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952068"/>
            <a:ext cx="10993546" cy="29633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sk-SK" dirty="0">
                <a:solidFill>
                  <a:srgbClr val="7CEBFF"/>
                </a:solidFill>
              </a:rPr>
              <a:t>Ze0116 Geografie výrobní sféry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Hnědé uhlí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dirty="0"/>
              <a:t>Energetická surovina, těžba objemově menší než ČU, povrchové doly</a:t>
            </a:r>
          </a:p>
          <a:p>
            <a:pPr eaLnBrk="1" hangingPunct="1"/>
            <a:r>
              <a:rPr lang="cs-CZ" altLang="cs-CZ" sz="2400" dirty="0"/>
              <a:t>Max. světové těžby v r. 1989, v 90. l. – snížení</a:t>
            </a:r>
          </a:p>
          <a:p>
            <a:pPr eaLnBrk="1" hangingPunct="1"/>
            <a:r>
              <a:rPr lang="cs-CZ" altLang="cs-CZ" sz="2400" dirty="0"/>
              <a:t>Největší producent – Německo, další: USA, Rusko, Austrálie, ČR (v první 10)</a:t>
            </a:r>
          </a:p>
          <a:p>
            <a:pPr eaLnBrk="1" hangingPunct="1"/>
            <a:r>
              <a:rPr lang="cs-CZ" altLang="cs-CZ" sz="2400" dirty="0"/>
              <a:t>Těžba důležitá ve státech, kde je jedinou surovinou – balkánské země – Řecko, Srbsko, Bulharsko, Makedonie, Bosna a Hercegovina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6766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Hnědé uhlí v ČR</a:t>
            </a:r>
            <a:endParaRPr lang="sk-SK" sz="4400" b="1" dirty="0"/>
          </a:p>
        </p:txBody>
      </p:sp>
      <p:pic>
        <p:nvPicPr>
          <p:cNvPr id="9" name="Zástupný symbol pro obsah 3" descr="img12.gif">
            <a:extLst>
              <a:ext uri="{FF2B5EF4-FFF2-40B4-BE49-F238E27FC236}">
                <a16:creationId xmlns:a16="http://schemas.microsoft.com/office/drawing/2014/main" id="{FB9D529D-3A7E-48A6-B9F3-972E37AE39A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874" y="1879600"/>
            <a:ext cx="5438775" cy="3371850"/>
          </a:xfrm>
        </p:spPr>
      </p:pic>
      <p:graphicFrame>
        <p:nvGraphicFramePr>
          <p:cNvPr id="10" name="Tabulka 4">
            <a:extLst>
              <a:ext uri="{FF2B5EF4-FFF2-40B4-BE49-F238E27FC236}">
                <a16:creationId xmlns:a16="http://schemas.microsoft.com/office/drawing/2014/main" id="{26580DA1-EAE8-4862-AFC4-4ADACC9D8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59542"/>
              </p:ext>
            </p:extLst>
          </p:nvPr>
        </p:nvGraphicFramePr>
        <p:xfrm>
          <a:off x="736974" y="5337175"/>
          <a:ext cx="6096000" cy="701676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838"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1 Chebská pánev</a:t>
                      </a:r>
                    </a:p>
                  </a:txBody>
                  <a:tcPr marL="38100" marR="38100" marT="38135" marB="38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3 Severočeská pánev</a:t>
                      </a:r>
                    </a:p>
                  </a:txBody>
                  <a:tcPr marL="38100" marR="38100" marT="38135" marB="38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2 Sokolovská pánev         </a:t>
                      </a:r>
                    </a:p>
                  </a:txBody>
                  <a:tcPr marL="38100" marR="38100" marT="38135" marB="38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4 Žitavská pánev</a:t>
                      </a:r>
                    </a:p>
                  </a:txBody>
                  <a:tcPr marL="38100" marR="38100" marT="38135" marB="381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délník 6">
            <a:extLst>
              <a:ext uri="{FF2B5EF4-FFF2-40B4-BE49-F238E27FC236}">
                <a16:creationId xmlns:a16="http://schemas.microsoft.com/office/drawing/2014/main" id="{45EE23F0-2652-4BA7-A6D8-FFFFBCDE8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74" y="6488112"/>
            <a:ext cx="8891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hlinkClick r:id="rId3"/>
              </a:rPr>
              <a:t>http://www.geofond.cz/dokumenty/nersur_rocenky/rocenkanerudy99/html/h_uhli.html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3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Ropa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64659"/>
            <a:ext cx="11029615" cy="4912659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Výskyt v pórovitých horninách mezi nepropustnými vrstvami, cca 85 % z písčitých a 15 % z vápencových vrstev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Těžba pomocí vrtů – obtížná – </a:t>
            </a:r>
            <a:r>
              <a:rPr lang="cs-CZ" altLang="cs-CZ" dirty="0" err="1"/>
              <a:t>prům</a:t>
            </a:r>
            <a:r>
              <a:rPr lang="cs-CZ" altLang="cs-CZ" dirty="0"/>
              <a:t>. výtěžnost cca 35 % (zbytek nevytěžen), začátek v 2. pol. 19. stol. – Rusko a USA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Po r. 1900 nárůst těžby – vyšší využití motorů (auta, letadla) během 1. sv. v., 2. sv. v.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V současnosti hl. energetický zdroj a široké využití v chemickém průmyslu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Vliv těžby na mezinárodní vztahy – rozvojové země bohaté na ropu začaly vyvíjet politický tlak skrze </a:t>
            </a:r>
            <a:r>
              <a:rPr lang="cs-CZ" altLang="cs-CZ" b="1" dirty="0"/>
              <a:t>OPEC </a:t>
            </a:r>
            <a:r>
              <a:rPr lang="cs-CZ" altLang="cs-CZ" dirty="0"/>
              <a:t>(*1960, Bagdád)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V současné době 13 států – Alžírsko, Angola, Indonésie, Irák, Írán, Kuvajt, Libye, Nigerie, Katar, Saudská Arábie, SAE, Venezuela, Gabon – sídlo ve Vídni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Kartel určující objem a cenu exportované ropy pomocí těžebních kvót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V 70. letech – kontrola ropného průmyslu státy Středního východu, snaha o zajištění většího vlivu rozvojových zemí na světových záležitostech – problémy pro země dovážející ropu – nedostatek paliva na světových trzích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Od 80. let – rozvinuté země hledají nová naleziště, zavádění úsporných opatření, snižování spotřeby ropy („3. průmyslová revoluce“) =</a:t>
            </a:r>
            <a:r>
              <a:rPr lang="en-US" altLang="cs-CZ" sz="1800" dirty="0"/>
              <a:t>&gt; op</a:t>
            </a:r>
            <a:r>
              <a:rPr lang="cs-CZ" altLang="cs-CZ" sz="1800" dirty="0"/>
              <a:t>ě</a:t>
            </a:r>
            <a:r>
              <a:rPr lang="en-US" altLang="cs-CZ" sz="1800" dirty="0" err="1"/>
              <a:t>tovn</a:t>
            </a:r>
            <a:r>
              <a:rPr lang="cs-CZ" altLang="cs-CZ" sz="1800" dirty="0"/>
              <a:t>ý</a:t>
            </a:r>
            <a:r>
              <a:rPr lang="en-US" altLang="cs-CZ" sz="1800" dirty="0"/>
              <a:t> </a:t>
            </a:r>
            <a:r>
              <a:rPr lang="en-US" altLang="cs-CZ" sz="1800" dirty="0" err="1"/>
              <a:t>pokles</a:t>
            </a:r>
            <a:r>
              <a:rPr lang="en-US" altLang="cs-CZ" sz="1800" dirty="0"/>
              <a:t> </a:t>
            </a:r>
            <a:r>
              <a:rPr lang="en-US" altLang="cs-CZ" sz="1800" dirty="0" err="1"/>
              <a:t>cen</a:t>
            </a:r>
            <a:r>
              <a:rPr lang="en-US" altLang="cs-CZ" sz="1800" dirty="0"/>
              <a:t> </a:t>
            </a:r>
            <a:r>
              <a:rPr lang="en-US" altLang="cs-CZ" sz="1800" dirty="0" err="1"/>
              <a:t>rop</a:t>
            </a:r>
            <a:r>
              <a:rPr lang="cs-CZ" altLang="cs-CZ" sz="1800" dirty="0"/>
              <a:t>y</a:t>
            </a:r>
            <a:r>
              <a:rPr lang="en-US" altLang="cs-CZ" sz="1800" dirty="0"/>
              <a:t>, </a:t>
            </a:r>
            <a:r>
              <a:rPr lang="en-US" altLang="cs-CZ" sz="1800" dirty="0" err="1"/>
              <a:t>kter</a:t>
            </a:r>
            <a:r>
              <a:rPr lang="cs-CZ" altLang="cs-CZ" sz="1800" dirty="0"/>
              <a:t>ý</a:t>
            </a:r>
            <a:r>
              <a:rPr lang="en-US" altLang="cs-CZ" sz="1800" dirty="0"/>
              <a:t> </a:t>
            </a:r>
            <a:r>
              <a:rPr lang="en-US" altLang="cs-CZ" sz="1800" dirty="0" err="1"/>
              <a:t>nastal</a:t>
            </a:r>
            <a:r>
              <a:rPr lang="en-US" altLang="cs-CZ" sz="1800" dirty="0"/>
              <a:t> </a:t>
            </a:r>
            <a:r>
              <a:rPr lang="cs-CZ" altLang="cs-CZ" sz="1800" dirty="0"/>
              <a:t>z</a:t>
            </a:r>
            <a:r>
              <a:rPr lang="en-US" altLang="cs-CZ" sz="1800" dirty="0" err="1"/>
              <a:t>novu</a:t>
            </a:r>
            <a:r>
              <a:rPr lang="en-US" altLang="cs-CZ" sz="1800" dirty="0"/>
              <a:t> v 90. </a:t>
            </a:r>
            <a:r>
              <a:rPr lang="en-US" altLang="cs-CZ" sz="1800" dirty="0" err="1"/>
              <a:t>letech</a:t>
            </a:r>
            <a:endParaRPr lang="cs-CZ" altLang="cs-CZ" sz="18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>
                <a:solidFill>
                  <a:srgbClr val="FF0000"/>
                </a:solidFill>
                <a:hlinkClick r:id="rId2"/>
              </a:rPr>
              <a:t>https://www.stream.cz/slavnedny/10007757-den-kdy-zacal-prvni-ropny-sok-16-rijen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8323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Ropa</a:t>
            </a:r>
            <a:endParaRPr lang="sk-SK" sz="4400" b="1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B39BD6C-9A82-4CFD-A73E-EA7C3BC4FC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192" y="1809750"/>
            <a:ext cx="5362407" cy="4967287"/>
          </a:xfrm>
        </p:spPr>
        <p:txBody>
          <a:bodyPr>
            <a:normAutofit fontScale="92500" lnSpcReduction="10000"/>
          </a:bodyPr>
          <a:lstStyle/>
          <a:p>
            <a:pPr marL="180975" indent="-180975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Těžba:</a:t>
            </a:r>
          </a:p>
          <a:p>
            <a:pPr marL="581025" lvl="1" indent="-180975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2000" dirty="0"/>
              <a:t>Perský záliv (Saudská Arábie, Írán, Irák, Kuvajt, SAE)</a:t>
            </a:r>
          </a:p>
          <a:p>
            <a:pPr marL="581025" lvl="1" indent="-180975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2000" dirty="0"/>
              <a:t>Rusko</a:t>
            </a:r>
          </a:p>
          <a:p>
            <a:pPr marL="581025" lvl="1" indent="-180975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2000" dirty="0"/>
              <a:t>Venezuela</a:t>
            </a:r>
          </a:p>
          <a:p>
            <a:pPr marL="180975" indent="-180975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Cca ½ vytěžené ropy je předmětem mezinárodního obchodu</a:t>
            </a:r>
          </a:p>
          <a:p>
            <a:pPr marL="180975" indent="-180975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Přeprava z místa těžby sítí ropovodů nebo tankery</a:t>
            </a:r>
          </a:p>
          <a:p>
            <a:pPr marL="180975" indent="-180975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Oblasti importu:</a:t>
            </a:r>
          </a:p>
          <a:p>
            <a:pPr marL="581025" lvl="1" indent="-180975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2000" dirty="0"/>
              <a:t>Evropa (bez Noska, VB a Ruska)</a:t>
            </a:r>
          </a:p>
          <a:p>
            <a:pPr marL="581025" lvl="1" indent="-180975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2000" dirty="0"/>
              <a:t>USA</a:t>
            </a:r>
          </a:p>
          <a:p>
            <a:pPr marL="581025" lvl="1" indent="-180975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2000" dirty="0"/>
              <a:t>Japonsko</a:t>
            </a:r>
          </a:p>
          <a:p>
            <a:pPr marL="581025" lvl="1" indent="-180975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2000" dirty="0"/>
              <a:t>Čína</a:t>
            </a:r>
          </a:p>
          <a:p>
            <a:pPr marL="180975" indent="-180975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Prvotní zpracování v rafinériích (největší v USA, Číně, Rusku, Japonsku, Indii a J Koreji)</a:t>
            </a:r>
            <a:endParaRPr lang="cs-CZ" altLang="cs-CZ" sz="2400" dirty="0"/>
          </a:p>
        </p:txBody>
      </p:sp>
      <p:pic>
        <p:nvPicPr>
          <p:cNvPr id="7" name="Zástupný symbol pro obsah 3" descr="ropa-12.jpg">
            <a:extLst>
              <a:ext uri="{FF2B5EF4-FFF2-40B4-BE49-F238E27FC236}">
                <a16:creationId xmlns:a16="http://schemas.microsoft.com/office/drawing/2014/main" id="{7D451D13-019C-4204-BB22-D49542922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09709"/>
            <a:ext cx="51784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doprava-ropy-01.jpg">
            <a:extLst>
              <a:ext uri="{FF2B5EF4-FFF2-40B4-BE49-F238E27FC236}">
                <a16:creationId xmlns:a16="http://schemas.microsoft.com/office/drawing/2014/main" id="{DCAB0654-453D-475C-BE4D-9FE6F6CF6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2" y="5025544"/>
            <a:ext cx="31750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20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Ropa</a:t>
            </a:r>
            <a:endParaRPr lang="sk-SK" sz="4400" b="1" dirty="0"/>
          </a:p>
        </p:txBody>
      </p:sp>
      <p:pic>
        <p:nvPicPr>
          <p:cNvPr id="9" name="Obrázek 4" descr="doprava-ropy-02-full.jpg">
            <a:extLst>
              <a:ext uri="{FF2B5EF4-FFF2-40B4-BE49-F238E27FC236}">
                <a16:creationId xmlns:a16="http://schemas.microsoft.com/office/drawing/2014/main" id="{9B3C40FE-B3C1-4D43-9838-9E52E8FBC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620837"/>
            <a:ext cx="8785225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91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Zemní plyn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64659"/>
            <a:ext cx="11029615" cy="4912659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Směs plynů nahromaděná v zemské kůře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Z velké části vázán na ložiska černého uhlí nebo ropy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Využití v energetice na poč. 20. stol., dlouho vypouštěn jako odpadní plyn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Větší rozvoj plynárenské energetiky až v 2. pol. 20. stol.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Využití původně vázáno na místa těžby, později síť dálkových plynovodů a přeprava tankery v kapalném stavu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Oblasti těžby: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Oblast Kaspického moře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Západosibiřská nížina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Perský záliv (Írán, Katar, méně Saudská Arábie, SAE)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USA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Venezuela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900" dirty="0"/>
              <a:t>Alžírsko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900" dirty="0"/>
              <a:t>Nejhustší síť plynovodů v USA, Rusku a Blízkém východě</a:t>
            </a:r>
          </a:p>
        </p:txBody>
      </p:sp>
    </p:spTree>
    <p:extLst>
      <p:ext uri="{BB962C8B-B14F-4D97-AF65-F5344CB8AC3E}">
        <p14:creationId xmlns:p14="http://schemas.microsoft.com/office/powerpoint/2010/main" val="2289748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Těžba ropy a zemního plynu v ČR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64661"/>
            <a:ext cx="11029615" cy="186465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1900" dirty="0"/>
              <a:t>Podíl tuzemských zdrojů na celkové spotřebě malý: ropa – 4 %, zemní plyn – 2,0 %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1900" dirty="0"/>
              <a:t>Celkem je v ČR 70 dobývacích prostor, z toho je 38 v těžbě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1900" b="1" dirty="0"/>
              <a:t>MND </a:t>
            </a:r>
            <a:r>
              <a:rPr lang="cs-CZ" altLang="cs-CZ" sz="1900" dirty="0"/>
              <a:t>(dříve Moravské naftové doly, a.s. ) – Hodonín 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1900" dirty="0"/>
              <a:t>Hlavním centrem těžby je oblast Břeclav – Hodonín, posun také na Vyškovsko a Kroměřížsko (Ždánický les)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1900" dirty="0"/>
              <a:t>Na většině ložisek se společně s ropou vyskytuje i zemní plyn</a:t>
            </a:r>
          </a:p>
          <a:p>
            <a:pPr eaLnBrk="1" hangingPunct="1">
              <a:lnSpc>
                <a:spcPct val="80000"/>
              </a:lnSpc>
              <a:spcAft>
                <a:spcPts val="0"/>
              </a:spcAft>
            </a:pPr>
            <a:r>
              <a:rPr lang="cs-CZ" altLang="cs-CZ" sz="1900" dirty="0"/>
              <a:t>Průzkum pokračuje, ale není reálné do budoucna očekávat výraznější posílení domácích zdrojů v bilanci tekutých paliv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4B33296-A8A8-429A-817B-9FD3E0219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" t="29980" r="6061" b="7561"/>
          <a:stretch>
            <a:fillRect/>
          </a:stretch>
        </p:blipFill>
        <p:spPr bwMode="auto">
          <a:xfrm>
            <a:off x="1437154" y="3833813"/>
            <a:ext cx="51403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vyskyt_ropy_soucasnost_6.jpg">
            <a:extLst>
              <a:ext uri="{FF2B5EF4-FFF2-40B4-BE49-F238E27FC236}">
                <a16:creationId xmlns:a16="http://schemas.microsoft.com/office/drawing/2014/main" id="{4FD29312-7939-418C-AFF2-65D73D120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858" y="3619500"/>
            <a:ext cx="295116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3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altLang="cs-CZ" sz="4400" b="1" dirty="0"/>
              <a:t>Uran</a:t>
            </a:r>
            <a:endParaRPr lang="sk-SK" sz="4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4" descr="uranova_mapa.jpg">
            <a:extLst>
              <a:ext uri="{FF2B5EF4-FFF2-40B4-BE49-F238E27FC236}">
                <a16:creationId xmlns:a16="http://schemas.microsoft.com/office/drawing/2014/main" id="{9049F05E-576E-425C-8BF2-3A1B5C878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381" y="2361056"/>
            <a:ext cx="4590212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90. léta 20. stol. – recese těžby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V posledních letech – opět oživení – strategický materiál (proto některé státy nezveřejňují údaje o těžbě)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Těžba: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Kanada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Austrálie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Kazachstán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Niger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Rusko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Namibie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Uzbekistán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USA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Co po situaci ve Fukušimě???</a:t>
            </a:r>
          </a:p>
        </p:txBody>
      </p:sp>
    </p:spTree>
    <p:extLst>
      <p:ext uri="{BB962C8B-B14F-4D97-AF65-F5344CB8AC3E}">
        <p14:creationId xmlns:p14="http://schemas.microsoft.com/office/powerpoint/2010/main" val="3684925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1">
            <a:extLst>
              <a:ext uri="{FF2B5EF4-FFF2-40B4-BE49-F238E27FC236}">
                <a16:creationId xmlns:a16="http://schemas.microsoft.com/office/drawing/2014/main" id="{448FE50E-8753-488A-8560-2F2E028F4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43341"/>
              </p:ext>
            </p:extLst>
          </p:nvPr>
        </p:nvGraphicFramePr>
        <p:xfrm>
          <a:off x="3478911" y="421374"/>
          <a:ext cx="8713089" cy="6198501"/>
        </p:xfrm>
        <a:graphic>
          <a:graphicData uri="http://schemas.openxmlformats.org/drawingml/2006/table">
            <a:tbl>
              <a:tblPr/>
              <a:tblGrid>
                <a:gridCol w="792099">
                  <a:extLst>
                    <a:ext uri="{9D8B030D-6E8A-4147-A177-3AD203B41FA5}">
                      <a16:colId xmlns:a16="http://schemas.microsoft.com/office/drawing/2014/main" val="2000531926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3813997633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950256684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3148561088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792386018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807134873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2979741594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2451175701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3916605096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3947706626"/>
                    </a:ext>
                  </a:extLst>
                </a:gridCol>
                <a:gridCol w="792099">
                  <a:extLst>
                    <a:ext uri="{9D8B030D-6E8A-4147-A177-3AD203B41FA5}">
                      <a16:colId xmlns:a16="http://schemas.microsoft.com/office/drawing/2014/main" val="3241344433"/>
                    </a:ext>
                  </a:extLst>
                </a:gridCol>
              </a:tblGrid>
              <a:tr h="267999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Country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2019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29548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Kazakhstan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17,803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19,451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21,317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22,451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23,127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23,607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24,586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23,321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21,705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22,808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54306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Canada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9783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9145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8999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9331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9134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13,325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14,039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13,116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7001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6938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637762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Australia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5900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5983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6991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6350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5001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5654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6315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5882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6517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6613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643668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Namibia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4496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3258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4495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4323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3255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2993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3654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4224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5525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5476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33805"/>
                  </a:ext>
                </a:extLst>
              </a:tr>
              <a:tr h="4165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Uzbekistan (est.)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2400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2500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2400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2400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2400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2385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2404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2404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2404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3500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109389"/>
                  </a:ext>
                </a:extLst>
              </a:tr>
              <a:tr h="217001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Niger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4198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4351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4667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4518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4057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4116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3479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3449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2911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2983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44562"/>
                  </a:ext>
                </a:extLst>
              </a:tr>
              <a:tr h="217001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Russia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3562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2993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2872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3135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2990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3055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3004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2917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2904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2911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18954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China (est.)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827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885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1500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1500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1500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1616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1616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1885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1885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1885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13470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Ukraine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850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890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960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922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926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1200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1005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550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1180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801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883175"/>
                  </a:ext>
                </a:extLst>
              </a:tr>
              <a:tr h="217001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USA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1660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1537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1596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1792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1919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1256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1125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940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582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238039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India (est.)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400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385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421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423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308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71725"/>
                  </a:ext>
                </a:extLst>
              </a:tr>
              <a:tr h="4165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South Africa (est.)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583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582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465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531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573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393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490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308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346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346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412191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Iran (est.)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71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71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496764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Pakistan (est.)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67851"/>
                  </a:ext>
                </a:extLst>
              </a:tr>
              <a:tr h="4165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Czech Republic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254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229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228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215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193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155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138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51238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Romania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77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77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90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77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77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77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802226"/>
                  </a:ext>
                </a:extLst>
              </a:tr>
              <a:tr h="217001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Brazil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148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265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326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192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44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40952"/>
                  </a:ext>
                </a:extLst>
              </a:tr>
              <a:tr h="217001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France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041246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Germany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8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27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33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625524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Malawi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670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846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1101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1132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369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0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4741"/>
                  </a:ext>
                </a:extLst>
              </a:tr>
              <a:tr h="267999">
                <a:tc>
                  <a:txBody>
                    <a:bodyPr/>
                    <a:lstStyle/>
                    <a:p>
                      <a:pPr algn="l"/>
                      <a:r>
                        <a:rPr lang="cs-CZ" sz="1200" b="0">
                          <a:solidFill>
                            <a:srgbClr val="FFFFFF"/>
                          </a:solidFill>
                          <a:effectLst/>
                        </a:rPr>
                        <a:t>Total world</a:t>
                      </a: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9D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53,671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53,493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58,493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59,331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56,041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60,304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62,379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59,462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>
                          <a:effectLst/>
                        </a:rPr>
                        <a:t>53,498</a:t>
                      </a:r>
                      <a:endParaRPr lang="cs-CZ" sz="120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effectLst/>
                        </a:rPr>
                        <a:t>54,752</a:t>
                      </a:r>
                      <a:endParaRPr lang="cs-CZ" sz="1200" dirty="0">
                        <a:effectLst/>
                      </a:endParaRPr>
                    </a:p>
                  </a:txBody>
                  <a:tcPr marL="17440" marR="17440" marT="6976" marB="6976" anchor="ctr">
                    <a:lnL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E9D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712020"/>
                  </a:ext>
                </a:extLst>
              </a:tr>
            </a:tbl>
          </a:graphicData>
        </a:graphic>
      </p:graphicFrame>
      <p:sp>
        <p:nvSpPr>
          <p:cNvPr id="6" name="Obdélník 33">
            <a:extLst>
              <a:ext uri="{FF2B5EF4-FFF2-40B4-BE49-F238E27FC236}">
                <a16:creationId xmlns:a16="http://schemas.microsoft.com/office/drawing/2014/main" id="{7EA35748-E0AD-4798-9180-BAC0951C2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6619875"/>
            <a:ext cx="75739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050" dirty="0"/>
              <a:t>http://www.world-nuclear.org/information-library/nuclear-fuel-cycle/mining-of-uranium/world-uranium-mining-production.aspx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0F8513D-AC38-4640-B92D-A34503BF9638}"/>
              </a:ext>
            </a:extLst>
          </p:cNvPr>
          <p:cNvSpPr txBox="1"/>
          <p:nvPr/>
        </p:nvSpPr>
        <p:spPr>
          <a:xfrm>
            <a:off x="590549" y="733425"/>
            <a:ext cx="28883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accent1"/>
                </a:solidFill>
                <a:latin typeface="+mj-lt"/>
              </a:rPr>
              <a:t>Těžba uranu ve světe</a:t>
            </a:r>
            <a:endParaRPr lang="sk-SK" sz="44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7747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Uran</a:t>
            </a:r>
            <a:endParaRPr lang="sk-SK" sz="4400" b="1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F5F81A7C-F726-4912-AFB8-CE93BFE36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4039" y="1143000"/>
            <a:ext cx="809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8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ezba-prumysl.JPG">
            <a:extLst>
              <a:ext uri="{FF2B5EF4-FFF2-40B4-BE49-F238E27FC236}">
                <a16:creationId xmlns:a16="http://schemas.microsoft.com/office/drawing/2014/main" id="{857B14D4-C751-446A-8C7A-8201FAF0C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7325" y="0"/>
            <a:ext cx="9144000" cy="6858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47C404E-EDA3-498F-91AF-C95253450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9275" y="6581775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Pramen: </a:t>
            </a:r>
            <a:r>
              <a:rPr lang="cs-CZ" altLang="cs-CZ" sz="1200" dirty="0" err="1">
                <a:latin typeface="Arial" panose="020B0604020202020204" pitchFamily="34" charset="0"/>
              </a:rPr>
              <a:t>Diercke</a:t>
            </a:r>
            <a:r>
              <a:rPr lang="cs-CZ" altLang="cs-CZ" sz="1200" dirty="0">
                <a:latin typeface="Arial" panose="020B0604020202020204" pitchFamily="34" charset="0"/>
              </a:rPr>
              <a:t> International Atlas</a:t>
            </a:r>
          </a:p>
        </p:txBody>
      </p:sp>
    </p:spTree>
    <p:extLst>
      <p:ext uri="{BB962C8B-B14F-4D97-AF65-F5344CB8AC3E}">
        <p14:creationId xmlns:p14="http://schemas.microsoft.com/office/powerpoint/2010/main" val="3807443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Výroba elektrické energie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Rozvoj výroby elektrické energie je spojený s rozvojem průmyslu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Dostatek elektrické energie je základním předpokladem úspěšného fungování hospodářství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Největším konzumentem – průmysl</a:t>
            </a:r>
          </a:p>
          <a:p>
            <a:pPr eaLnBrk="1" hangingPunct="1">
              <a:spcAft>
                <a:spcPts val="0"/>
              </a:spcAft>
            </a:pPr>
            <a:endParaRPr lang="cs-CZ" altLang="cs-CZ" sz="2000" dirty="0"/>
          </a:p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Elektrická energie se získává přeměnou primárních zdrojů (uhlí, ropa, zemní plyn, uran…) v elektrárnách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V procesu přeměny primárních zdrojů dochází ke ztrátám – efektivita spalovacího procesu – ztráty kolísají mezi 10–90 % (nejefektivnější hydroelektrárny, pak jaderné a tepelné – zemní plyn, ropa, černé uhlí, hnědé uhlí)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Výroba el. E má ve světě rostoucí trend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sz="2000" dirty="0"/>
              <a:t>Největší spotřeba v S Americe, Evropě a V Čína + Japonsko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sz="2000" dirty="0"/>
              <a:t>Výroba zajišťována ze 2/3 v tepelných elektrárnách, 17 % jaderné elektrárny, 15 % vodní, 2 % ostatní</a:t>
            </a:r>
          </a:p>
        </p:txBody>
      </p:sp>
    </p:spTree>
    <p:extLst>
      <p:ext uri="{BB962C8B-B14F-4D97-AF65-F5344CB8AC3E}">
        <p14:creationId xmlns:p14="http://schemas.microsoft.com/office/powerpoint/2010/main" val="1555927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Výroba elektrické energie</a:t>
            </a:r>
            <a:endParaRPr lang="sk-SK" sz="4400" b="1" dirty="0"/>
          </a:p>
        </p:txBody>
      </p:sp>
      <p:sp>
        <p:nvSpPr>
          <p:cNvPr id="6" name="Obdélník 2">
            <a:extLst>
              <a:ext uri="{FF2B5EF4-FFF2-40B4-BE49-F238E27FC236}">
                <a16:creationId xmlns:a16="http://schemas.microsoft.com/office/drawing/2014/main" id="{569C7F37-10BC-4583-A7D2-66F2AC039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576" y="6361181"/>
            <a:ext cx="460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000" dirty="0"/>
              <a:t>https://www.iea.org/data-and-statistics?country=WORLD&amp;fuel=Energy%20supply&amp;indicator=ElecGenByFue</a:t>
            </a:r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3A18193A-4864-4799-BA36-59E0EB7F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96" y="1805081"/>
            <a:ext cx="7812360" cy="43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47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Lokalizační faktory pro průmysl paliv a energie</a:t>
            </a:r>
            <a:endParaRPr lang="sk-SK" sz="3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dirty="0"/>
              <a:t>Úzká vazba na zdroj </a:t>
            </a:r>
            <a:r>
              <a:rPr lang="cs-CZ" altLang="cs-CZ" sz="2400" u="sng" dirty="0"/>
              <a:t>primárních paliv, energii a značné množství vody</a:t>
            </a:r>
          </a:p>
          <a:p>
            <a:pPr eaLnBrk="1" hangingPunct="1"/>
            <a:r>
              <a:rPr lang="cs-CZ" altLang="cs-CZ" sz="2400" dirty="0"/>
              <a:t>Původně – vznik elektráren přímo v pánvích (zdroj surovin) nebo ve velkých městech s velkou spotřebou</a:t>
            </a:r>
          </a:p>
          <a:p>
            <a:pPr eaLnBrk="1" hangingPunct="1"/>
            <a:r>
              <a:rPr lang="cs-CZ" altLang="cs-CZ" sz="2400" dirty="0"/>
              <a:t>Později – menší vazba na zdroje a spotřeby (především jaderné elektrárny), někdy lokalizace do energeticky deficitního regionu</a:t>
            </a:r>
          </a:p>
          <a:p>
            <a:pPr eaLnBrk="1" hangingPunct="1"/>
            <a:r>
              <a:rPr lang="cs-CZ" altLang="cs-CZ" sz="2400" dirty="0"/>
              <a:t>Důležitá konstelace faktorů bezpečnostních, geologických, tektonických, (klimatických, hydrologických)</a:t>
            </a:r>
          </a:p>
          <a:p>
            <a:pPr eaLnBrk="1" hangingPunct="1"/>
            <a:r>
              <a:rPr lang="cs-CZ" altLang="cs-CZ" sz="2400" dirty="0"/>
              <a:t>Budoucnost – tokamak ITER (termojaderná fúze, stavba elektrárny 2050 ?)</a:t>
            </a:r>
          </a:p>
        </p:txBody>
      </p:sp>
    </p:spTree>
    <p:extLst>
      <p:ext uri="{BB962C8B-B14F-4D97-AF65-F5344CB8AC3E}">
        <p14:creationId xmlns:p14="http://schemas.microsoft.com/office/powerpoint/2010/main" val="3331417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altLang="cs-CZ" sz="4400" b="1" dirty="0"/>
              <a:t>Jaderná energetika</a:t>
            </a:r>
            <a:endParaRPr lang="sk-SK" sz="4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68C25C27-465A-46B8-BF52-53C2E985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r="8829"/>
          <a:stretch>
            <a:fillRect/>
          </a:stretch>
        </p:blipFill>
        <p:spPr bwMode="auto">
          <a:xfrm>
            <a:off x="869127" y="2361056"/>
            <a:ext cx="4538721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845" y="1715956"/>
            <a:ext cx="5795906" cy="5218244"/>
          </a:xfrm>
        </p:spPr>
        <p:txBody>
          <a:bodyPr>
            <a:normAutofit/>
          </a:bodyPr>
          <a:lstStyle/>
          <a:p>
            <a:pPr marL="182563" indent="-182563" eaLnBrk="1" hangingPunct="1">
              <a:lnSpc>
                <a:spcPct val="90000"/>
              </a:lnSpc>
            </a:pPr>
            <a:r>
              <a:rPr lang="cs-CZ" altLang="cs-CZ" dirty="0"/>
              <a:t>K 1. lednu 2015 bylo ve 30 státech světa v provozu 437 jaderných reaktorů s celkovou instalovanou kapacitou 377 728 </a:t>
            </a:r>
            <a:r>
              <a:rPr lang="cs-CZ" altLang="cs-CZ" dirty="0" err="1"/>
              <a:t>MW</a:t>
            </a:r>
            <a:r>
              <a:rPr lang="cs-CZ" altLang="cs-CZ" baseline="-25000" dirty="0" err="1"/>
              <a:t>e</a:t>
            </a:r>
            <a:r>
              <a:rPr lang="cs-CZ" altLang="cs-CZ" dirty="0"/>
              <a:t>. 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cs-CZ" altLang="cs-CZ" dirty="0"/>
              <a:t>1. 1. 2017 bylo ve 30 státech v provozu 447 jaderných reaktorů s celkovou instalovanou kapacitou 391 386 </a:t>
            </a:r>
            <a:r>
              <a:rPr lang="cs-CZ" altLang="cs-CZ" dirty="0" err="1"/>
              <a:t>MW</a:t>
            </a:r>
            <a:r>
              <a:rPr lang="cs-CZ" altLang="cs-CZ" baseline="-25000" dirty="0" err="1"/>
              <a:t>e</a:t>
            </a:r>
            <a:r>
              <a:rPr lang="cs-CZ" altLang="cs-CZ" dirty="0"/>
              <a:t>. Ve výstavbě je jich 60 ve 14 zemích.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cs-CZ" i="0" dirty="0">
                <a:effectLst/>
              </a:rPr>
              <a:t>K 1. 9. 2020 bylo ve 31 státech světa v provozu 441 jaderných reaktorů s celkovou instalovanou kapacitou 391 665 </a:t>
            </a:r>
            <a:r>
              <a:rPr lang="cs-CZ" i="0" dirty="0" err="1">
                <a:effectLst/>
              </a:rPr>
              <a:t>MW</a:t>
            </a:r>
            <a:r>
              <a:rPr lang="cs-CZ" i="0" baseline="-25000" dirty="0" err="1">
                <a:effectLst/>
              </a:rPr>
              <a:t>e</a:t>
            </a:r>
            <a:r>
              <a:rPr lang="cs-CZ" i="0" dirty="0">
                <a:effectLst/>
              </a:rPr>
              <a:t>. Ve výstavbě je jich 53 v 19 zemích. Plánuje se výstavba 106 reaktorů. Uvažuje o vybudování dalších 325 reaktorů, jejichž instalovaný výkon by měl dosáhnout asi 354 162 MW.</a:t>
            </a:r>
            <a:endParaRPr lang="cs-CZ" altLang="cs-CZ" dirty="0"/>
          </a:p>
          <a:p>
            <a:pPr marL="182563" indent="-182563" eaLnBrk="1" hangingPunct="1">
              <a:lnSpc>
                <a:spcPct val="90000"/>
              </a:lnSpc>
            </a:pPr>
            <a:r>
              <a:rPr lang="cs-CZ" altLang="cs-CZ" dirty="0"/>
              <a:t>Celosvětově tyto reaktory vyrábějí asi 11 % světové elektřiny. </a:t>
            </a:r>
          </a:p>
          <a:p>
            <a:pPr marL="182563" indent="-182563" eaLnBrk="1" hangingPunct="1">
              <a:lnSpc>
                <a:spcPct val="90000"/>
              </a:lnSpc>
            </a:pPr>
            <a:r>
              <a:rPr lang="cs-CZ" b="0" i="0" dirty="0">
                <a:effectLst/>
                <a:latin typeface="NimbusCEZ"/>
              </a:rPr>
              <a:t>Nejvíce jaderných zdrojů stojí v USA (95), ve Francii (56), Číně (48), Rusku (38), Japonsku (33), Jižní Koreji (24), Indii (22), Kanadě (19) a Ukrajině a Velké Británii (obě 15).</a:t>
            </a:r>
            <a:endParaRPr lang="cs-CZ" altLang="cs-CZ" dirty="0"/>
          </a:p>
        </p:txBody>
      </p:sp>
      <p:sp>
        <p:nvSpPr>
          <p:cNvPr id="7" name="Obdélník 4">
            <a:extLst>
              <a:ext uri="{FF2B5EF4-FFF2-40B4-BE49-F238E27FC236}">
                <a16:creationId xmlns:a16="http://schemas.microsoft.com/office/drawing/2014/main" id="{D3821417-5A08-4407-965A-4B6EE418E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49" y="6268239"/>
            <a:ext cx="52750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Arial" panose="020B0604020202020204" pitchFamily="34" charset="0"/>
              </a:rPr>
              <a:t>https://www.cez.cz/cs/pro-media/cisla-a-statistiky/energetika-ve-svete.html</a:t>
            </a:r>
          </a:p>
        </p:txBody>
      </p:sp>
    </p:spTree>
    <p:extLst>
      <p:ext uri="{BB962C8B-B14F-4D97-AF65-F5344CB8AC3E}">
        <p14:creationId xmlns:p14="http://schemas.microsoft.com/office/powerpoint/2010/main" val="3415038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34519"/>
          </a:xfrm>
        </p:spPr>
        <p:txBody>
          <a:bodyPr>
            <a:normAutofit fontScale="90000"/>
          </a:bodyPr>
          <a:lstStyle/>
          <a:p>
            <a:r>
              <a:rPr lang="cs-CZ" altLang="cs-CZ" sz="4400" b="1" dirty="0"/>
              <a:t>Jaderná energetika</a:t>
            </a:r>
            <a:endParaRPr lang="sk-SK" sz="4400" b="1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4D80D9DA-EA46-447C-A318-E6C398A3C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1336675"/>
            <a:ext cx="91440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2">
            <a:extLst>
              <a:ext uri="{FF2B5EF4-FFF2-40B4-BE49-F238E27FC236}">
                <a16:creationId xmlns:a16="http://schemas.microsoft.com/office/drawing/2014/main" id="{E5274445-D0EE-472A-B814-344726424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838" y="689292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/>
              <a:t>http://benjamin2121.blog.cz/1604/jaderne-elektrarny-ve-svete</a:t>
            </a:r>
          </a:p>
        </p:txBody>
      </p:sp>
      <p:sp>
        <p:nvSpPr>
          <p:cNvPr id="11" name="Obdélník 2">
            <a:extLst>
              <a:ext uri="{FF2B5EF4-FFF2-40B4-BE49-F238E27FC236}">
                <a16:creationId xmlns:a16="http://schemas.microsoft.com/office/drawing/2014/main" id="{C92DCED0-639E-4948-BCC8-A767BEF1E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6238875"/>
            <a:ext cx="2474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/>
              <a:t>http://benjamin2121.blog.cz/1604/jaderne-elektrarny-ve-svete</a:t>
            </a:r>
          </a:p>
        </p:txBody>
      </p:sp>
    </p:spTree>
    <p:extLst>
      <p:ext uri="{BB962C8B-B14F-4D97-AF65-F5344CB8AC3E}">
        <p14:creationId xmlns:p14="http://schemas.microsoft.com/office/powerpoint/2010/main" val="3446994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34519"/>
          </a:xfrm>
        </p:spPr>
        <p:txBody>
          <a:bodyPr>
            <a:normAutofit fontScale="90000"/>
          </a:bodyPr>
          <a:lstStyle/>
          <a:p>
            <a:r>
              <a:rPr lang="cs-CZ" altLang="cs-CZ" sz="4400" b="1" dirty="0"/>
              <a:t>Jaderná energetika</a:t>
            </a:r>
            <a:endParaRPr lang="sk-SK" sz="4400" b="1" dirty="0"/>
          </a:p>
        </p:txBody>
      </p:sp>
      <p:sp>
        <p:nvSpPr>
          <p:cNvPr id="10" name="Obdélník 2">
            <a:extLst>
              <a:ext uri="{FF2B5EF4-FFF2-40B4-BE49-F238E27FC236}">
                <a16:creationId xmlns:a16="http://schemas.microsoft.com/office/drawing/2014/main" id="{E5274445-D0EE-472A-B814-344726424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838" y="689292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/>
              <a:t>http://benjamin2121.blog.cz/1604/jaderne-elektrarny-ve-svete</a:t>
            </a:r>
          </a:p>
        </p:txBody>
      </p:sp>
      <p:sp>
        <p:nvSpPr>
          <p:cNvPr id="11" name="Obdélník 2">
            <a:extLst>
              <a:ext uri="{FF2B5EF4-FFF2-40B4-BE49-F238E27FC236}">
                <a16:creationId xmlns:a16="http://schemas.microsoft.com/office/drawing/2014/main" id="{C92DCED0-639E-4948-BCC8-A767BEF1E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6211669"/>
            <a:ext cx="2474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/>
              <a:t>https://www.statista.com/chart/20750/number-of-operational-reactor-units-by-country/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103777A-7E24-47C5-84A0-5D05AFC9B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222" y="1327760"/>
            <a:ext cx="5686190" cy="55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35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16831"/>
          </a:xfrm>
        </p:spPr>
        <p:txBody>
          <a:bodyPr>
            <a:normAutofit/>
          </a:bodyPr>
          <a:lstStyle/>
          <a:p>
            <a:r>
              <a:rPr lang="cs-CZ" altLang="cs-CZ" sz="4400" b="1" dirty="0"/>
              <a:t>Jaderná energetika</a:t>
            </a:r>
            <a:endParaRPr lang="sk-SK" sz="4400" b="1" dirty="0"/>
          </a:p>
        </p:txBody>
      </p:sp>
      <p:sp>
        <p:nvSpPr>
          <p:cNvPr id="10" name="Obdélník 2">
            <a:extLst>
              <a:ext uri="{FF2B5EF4-FFF2-40B4-BE49-F238E27FC236}">
                <a16:creationId xmlns:a16="http://schemas.microsoft.com/office/drawing/2014/main" id="{E5274445-D0EE-472A-B814-344726424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838" y="689292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/>
              <a:t>http://benjamin2121.blog.cz/1604/jaderne-elektrarny-ve-svete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DC78F073-4857-4EDA-9C94-F24B49DCF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639281"/>
            <a:ext cx="446405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2">
            <a:extLst>
              <a:ext uri="{FF2B5EF4-FFF2-40B4-BE49-F238E27FC236}">
                <a16:creationId xmlns:a16="http://schemas.microsoft.com/office/drawing/2014/main" id="{B66E3038-A0EC-4CA4-B80B-A6EE5B730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3" y="2379383"/>
            <a:ext cx="6896435" cy="31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9">
            <a:extLst>
              <a:ext uri="{FF2B5EF4-FFF2-40B4-BE49-F238E27FC236}">
                <a16:creationId xmlns:a16="http://schemas.microsoft.com/office/drawing/2014/main" id="{7B45EE8C-54AB-40D8-8E54-43BA662300C6}"/>
              </a:ext>
            </a:extLst>
          </p:cNvPr>
          <p:cNvSpPr txBox="1"/>
          <p:nvPr/>
        </p:nvSpPr>
        <p:spPr>
          <a:xfrm>
            <a:off x="6411438" y="6155844"/>
            <a:ext cx="493283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/>
              <a:t>Aktuální data: https://www.cez.cz/cs/pro-media/cisla-a-statistiky/energetika-ve-svete</a:t>
            </a:r>
          </a:p>
        </p:txBody>
      </p:sp>
    </p:spTree>
    <p:extLst>
      <p:ext uri="{BB962C8B-B14F-4D97-AF65-F5344CB8AC3E}">
        <p14:creationId xmlns:p14="http://schemas.microsoft.com/office/powerpoint/2010/main" val="2066535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80D4C-D6D6-473A-B92A-15B5AF82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Alternativní zdroje energie</a:t>
            </a:r>
            <a:endParaRPr lang="sk-SK" sz="4400" b="1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F3152A74-BC2A-4735-AF84-598CD3A52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07" y="1743075"/>
            <a:ext cx="6781800" cy="5114925"/>
          </a:xfrm>
          <a:prstGeom prst="rect">
            <a:avLst/>
          </a:prstGeom>
        </p:spPr>
      </p:pic>
      <p:sp>
        <p:nvSpPr>
          <p:cNvPr id="5" name="TextovéPole 6">
            <a:extLst>
              <a:ext uri="{FF2B5EF4-FFF2-40B4-BE49-F238E27FC236}">
                <a16:creationId xmlns:a16="http://schemas.microsoft.com/office/drawing/2014/main" id="{0D04C494-F7F3-4E63-8EC1-5C621E4968D6}"/>
              </a:ext>
            </a:extLst>
          </p:cNvPr>
          <p:cNvSpPr txBox="1"/>
          <p:nvPr/>
        </p:nvSpPr>
        <p:spPr>
          <a:xfrm>
            <a:off x="8148407" y="643224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https://ourworldindata.org/renewable-energy</a:t>
            </a:r>
          </a:p>
        </p:txBody>
      </p:sp>
    </p:spTree>
    <p:extLst>
      <p:ext uri="{BB962C8B-B14F-4D97-AF65-F5344CB8AC3E}">
        <p14:creationId xmlns:p14="http://schemas.microsoft.com/office/powerpoint/2010/main" val="1590261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4F286A86-6E92-4462-9BEC-01D95CFE1178}"/>
              </a:ext>
            </a:extLst>
          </p:cNvPr>
          <p:cNvSpPr txBox="1"/>
          <p:nvPr/>
        </p:nvSpPr>
        <p:spPr>
          <a:xfrm>
            <a:off x="4295800" y="6315075"/>
            <a:ext cx="63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 err="1"/>
              <a:t>Renewable</a:t>
            </a:r>
            <a:r>
              <a:rPr lang="cs-CZ" sz="1600" dirty="0"/>
              <a:t> data </a:t>
            </a:r>
            <a:r>
              <a:rPr lang="cs-CZ" sz="1600" dirty="0" err="1"/>
              <a:t>book</a:t>
            </a:r>
            <a:r>
              <a:rPr lang="cs-CZ" sz="1600" dirty="0"/>
              <a:t>: https://www.nrel.gov/docs/fy20osti/75284.pdf</a:t>
            </a:r>
          </a:p>
        </p:txBody>
      </p:sp>
      <p:pic>
        <p:nvPicPr>
          <p:cNvPr id="7" name="Obrázek 3">
            <a:extLst>
              <a:ext uri="{FF2B5EF4-FFF2-40B4-BE49-F238E27FC236}">
                <a16:creationId xmlns:a16="http://schemas.microsoft.com/office/drawing/2014/main" id="{99F437CF-CD5F-4753-8C16-F3133A8A7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2586"/>
            <a:ext cx="9144000" cy="62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35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16831"/>
          </a:xfrm>
        </p:spPr>
        <p:txBody>
          <a:bodyPr>
            <a:normAutofit/>
          </a:bodyPr>
          <a:lstStyle/>
          <a:p>
            <a:r>
              <a:rPr lang="cs-CZ" altLang="cs-CZ" sz="4400" b="1" dirty="0" err="1"/>
              <a:t>Hydroelekrárny</a:t>
            </a:r>
            <a:endParaRPr lang="sk-SK" sz="4400" b="1" dirty="0"/>
          </a:p>
        </p:txBody>
      </p:sp>
      <p:sp>
        <p:nvSpPr>
          <p:cNvPr id="10" name="Obdélník 2">
            <a:extLst>
              <a:ext uri="{FF2B5EF4-FFF2-40B4-BE49-F238E27FC236}">
                <a16:creationId xmlns:a16="http://schemas.microsoft.com/office/drawing/2014/main" id="{E5274445-D0EE-472A-B814-344726424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838" y="689292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/>
              <a:t>http://benjamin2121.blog.cz/1604/jaderne-elektrarny-ve-svete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640A2C79-4BC4-4CFA-B435-26543E294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82" y="582986"/>
            <a:ext cx="406717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délník 2">
            <a:extLst>
              <a:ext uri="{FF2B5EF4-FFF2-40B4-BE49-F238E27FC236}">
                <a16:creationId xmlns:a16="http://schemas.microsoft.com/office/drawing/2014/main" id="{5AEFD07F-5FDA-43A4-A5E8-768DEC99A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282" y="6396037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dirty="0"/>
              <a:t>http://www.ren21.net/wp-content/uploads/2015/07/REN12-GSR2015_Onlinebook_low1.pdf</a:t>
            </a:r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20468BA0-0526-41E0-829A-6A00724C03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28775"/>
            <a:ext cx="6381731" cy="482441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Využití potenciálu řek</a:t>
            </a:r>
          </a:p>
          <a:p>
            <a:pPr eaLnBrk="1" hangingPunct="1"/>
            <a:r>
              <a:rPr lang="cs-CZ" altLang="cs-CZ" sz="2400" dirty="0"/>
              <a:t>Výhoda – nízká cena výroby, nevyčerpatelnost zdroje, nezatěžování ŽP</a:t>
            </a:r>
          </a:p>
          <a:p>
            <a:pPr eaLnBrk="1" hangingPunct="1"/>
            <a:r>
              <a:rPr lang="cs-CZ" altLang="cs-CZ" sz="2400" dirty="0"/>
              <a:t>Nevýhoda – velké zásahy do krajiny, vysoké vstupní investice</a:t>
            </a:r>
          </a:p>
          <a:p>
            <a:pPr eaLnBrk="1" hangingPunct="1"/>
            <a:r>
              <a:rPr lang="cs-CZ" altLang="cs-CZ" sz="2400" dirty="0"/>
              <a:t>2 typy:</a:t>
            </a:r>
          </a:p>
          <a:p>
            <a:pPr lvl="1" eaLnBrk="1" hangingPunct="1"/>
            <a:r>
              <a:rPr lang="cs-CZ" altLang="cs-CZ" sz="1800" dirty="0"/>
              <a:t>V horských oblastech – založeno na spádu toku – obvyklé velké množství malých vodních energetických stupňů (Alpy, Skandinávie)</a:t>
            </a:r>
          </a:p>
          <a:p>
            <a:pPr lvl="1" eaLnBrk="1" hangingPunct="1"/>
            <a:r>
              <a:rPr lang="cs-CZ" altLang="cs-CZ" sz="1800" dirty="0"/>
              <a:t>Na velkých nížinných řekách – založeno na velkém průtoku (Čína, Brazílie, USA, Rusko) </a:t>
            </a:r>
          </a:p>
        </p:txBody>
      </p:sp>
    </p:spTree>
    <p:extLst>
      <p:ext uri="{BB962C8B-B14F-4D97-AF65-F5344CB8AC3E}">
        <p14:creationId xmlns:p14="http://schemas.microsoft.com/office/powerpoint/2010/main" val="253164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Těžba nerostných surovin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83975"/>
            <a:ext cx="11029615" cy="4930589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Získávání surovin, které se obvykle vyskytují v pevném (uhlí, rudy, stavební materiál), kapalném (ropa) a plynném (zemní plyn) skupenství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Těžba: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podzemní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povrchová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vrty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Těžební průmysl – dobývání surovin, v některých případech prvotní úprava (drcení kameniva, čištění, fyzikálně-chemické procesy – kvůli zvyšování obsahu požadované látky)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Těžba surovin: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Jeden z hl. lokalizačních faktorů vzniku prvních průmyslových oblastí zejména v 19. století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Centra vázána na naleziště černého uhlí nebo železné rudy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Na základě těžby těchto surovin – rozvoj průmyslových odvětví – hnací odvětví průmyslové revoluce (hutnictví aj.)</a:t>
            </a:r>
          </a:p>
          <a:p>
            <a:pPr marL="640080" lvl="1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800" dirty="0"/>
              <a:t>Současnost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Nárůst spotřeby a těžby surovin díky rozvoji rozvíjejících se ekonomik (Čína, Indie, Taiwan, Mexiko…) -</a:t>
            </a:r>
            <a:r>
              <a:rPr lang="en-US" altLang="cs-CZ" sz="1800" dirty="0"/>
              <a:t>&gt;</a:t>
            </a:r>
            <a:r>
              <a:rPr lang="cs-CZ" altLang="cs-CZ" sz="1800" dirty="0"/>
              <a:t> růst cen komodit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Změna teritoriálního rozmístění těžby surovin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altLang="cs-CZ" sz="1800" dirty="0"/>
              <a:t>Problém – ekologické aspekty těžby surovin – vliv na vývoj a vzhled krajiny – dominance antropogenních tvarů reliéfu (haldy, lomy…), při chemickém způsobu těžby – ohrožení povrchových i podzemních vod</a:t>
            </a:r>
          </a:p>
        </p:txBody>
      </p:sp>
    </p:spTree>
    <p:extLst>
      <p:ext uri="{BB962C8B-B14F-4D97-AF65-F5344CB8AC3E}">
        <p14:creationId xmlns:p14="http://schemas.microsoft.com/office/powerpoint/2010/main" val="418009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74BB3D2-0DD8-4A23-980E-F068C45B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77" y="814916"/>
            <a:ext cx="4359275" cy="261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 picture containing device&#10;&#10;Description automatically generated">
            <a:extLst>
              <a:ext uri="{FF2B5EF4-FFF2-40B4-BE49-F238E27FC236}">
                <a16:creationId xmlns:a16="http://schemas.microsoft.com/office/drawing/2014/main" id="{53C0856F-C98E-49B9-8542-4D4F0D9EB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78" y="2210469"/>
            <a:ext cx="4842120" cy="433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6">
            <a:extLst>
              <a:ext uri="{FF2B5EF4-FFF2-40B4-BE49-F238E27FC236}">
                <a16:creationId xmlns:a16="http://schemas.microsoft.com/office/drawing/2014/main" id="{7DC41AF3-DDA3-4FF2-8FD3-BA262715574C}"/>
              </a:ext>
            </a:extLst>
          </p:cNvPr>
          <p:cNvSpPr txBox="1"/>
          <p:nvPr/>
        </p:nvSpPr>
        <p:spPr>
          <a:xfrm>
            <a:off x="107504" y="6439417"/>
            <a:ext cx="66552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https://www.hydropower.org/publications/2020-hydropower-status-report-ppt</a:t>
            </a:r>
          </a:p>
        </p:txBody>
      </p:sp>
    </p:spTree>
    <p:extLst>
      <p:ext uri="{BB962C8B-B14F-4D97-AF65-F5344CB8AC3E}">
        <p14:creationId xmlns:p14="http://schemas.microsoft.com/office/powerpoint/2010/main" val="3405978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4">
            <a:extLst>
              <a:ext uri="{FF2B5EF4-FFF2-40B4-BE49-F238E27FC236}">
                <a16:creationId xmlns:a16="http://schemas.microsoft.com/office/drawing/2014/main" id="{95090ABC-5BBC-4B65-A8CB-0D60B48CF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480911"/>
              </p:ext>
            </p:extLst>
          </p:nvPr>
        </p:nvGraphicFramePr>
        <p:xfrm>
          <a:off x="161365" y="1125536"/>
          <a:ext cx="4321176" cy="5724522"/>
        </p:xfrm>
        <a:graphic>
          <a:graphicData uri="http://schemas.openxmlformats.org/drawingml/2006/table">
            <a:tbl>
              <a:tblPr/>
              <a:tblGrid>
                <a:gridCol w="1440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6122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Stát</a:t>
                      </a:r>
                    </a:p>
                  </a:txBody>
                  <a:tcPr marL="91445" marR="200036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Roční produkce elektřiny</a:t>
                      </a:r>
                    </a:p>
                    <a:p>
                      <a:pPr algn="ctr"/>
                      <a:r>
                        <a:rPr lang="cs-CZ" sz="1700" dirty="0">
                          <a:effectLst/>
                        </a:rPr>
                        <a:t>(</a:t>
                      </a:r>
                      <a:r>
                        <a:rPr lang="cs-CZ" sz="1700" u="none" strike="noStrike" dirty="0" err="1">
                          <a:solidFill>
                            <a:srgbClr val="0B0080"/>
                          </a:solidFill>
                          <a:effectLst/>
                          <a:hlinkClick r:id="rId2" tooltip="TWh"/>
                        </a:rPr>
                        <a:t>TWh</a:t>
                      </a:r>
                      <a:r>
                        <a:rPr lang="cs-CZ" sz="1700" dirty="0">
                          <a:effectLst/>
                        </a:rPr>
                        <a:t>)</a:t>
                      </a:r>
                    </a:p>
                  </a:txBody>
                  <a:tcPr marL="91445" marR="200036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effectLst/>
                        </a:rPr>
                        <a:t>Instalovaná kapacita</a:t>
                      </a:r>
                    </a:p>
                    <a:p>
                      <a:pPr algn="ctr"/>
                      <a:r>
                        <a:rPr lang="cs-CZ" sz="1700" dirty="0">
                          <a:effectLst/>
                        </a:rPr>
                        <a:t>(</a:t>
                      </a:r>
                      <a:r>
                        <a:rPr lang="cs-CZ" sz="1700" u="none" strike="noStrike" dirty="0">
                          <a:solidFill>
                            <a:srgbClr val="0B0080"/>
                          </a:solidFill>
                          <a:effectLst/>
                          <a:hlinkClick r:id="rId3" tooltip="Gigawatt"/>
                        </a:rPr>
                        <a:t>GW</a:t>
                      </a:r>
                      <a:r>
                        <a:rPr lang="cs-CZ" sz="1700" dirty="0">
                          <a:effectLst/>
                        </a:rPr>
                        <a:t>)</a:t>
                      </a:r>
                    </a:p>
                  </a:txBody>
                  <a:tcPr marL="91445" marR="200036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 </a:t>
                      </a:r>
                      <a:r>
                        <a:rPr lang="cs-CZ" sz="17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Čína</a:t>
                      </a:r>
                      <a:endParaRPr lang="cs-CZ" sz="1700" dirty="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1303,13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367,71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 </a:t>
                      </a:r>
                      <a:r>
                        <a:rPr lang="cs-CZ" sz="17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Brazílie</a:t>
                      </a:r>
                      <a:endParaRPr lang="cs-CZ" sz="1700" dirty="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428,06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109,81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 </a:t>
                      </a:r>
                      <a:r>
                        <a:rPr lang="cs-CZ" sz="17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Kanada</a:t>
                      </a:r>
                      <a:endParaRPr lang="cs-CZ" sz="1700" dirty="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392,51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83,55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 </a:t>
                      </a:r>
                      <a:r>
                        <a:rPr lang="cs-CZ" sz="17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USA</a:t>
                      </a:r>
                      <a:endParaRPr lang="cs-CZ" sz="1700" dirty="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248,76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83,85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 </a:t>
                      </a:r>
                      <a:r>
                        <a:rPr lang="cs-CZ" sz="17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Rusko</a:t>
                      </a:r>
                      <a:endParaRPr lang="cs-CZ" sz="1700" dirty="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197,41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51,40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 </a:t>
                      </a:r>
                      <a:r>
                        <a:rPr lang="cs-CZ" sz="17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Indie</a:t>
                      </a:r>
                      <a:endParaRPr lang="cs-CZ" sz="1700" dirty="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174,92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47,22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 </a:t>
                      </a:r>
                      <a:r>
                        <a:rPr lang="cs-CZ" sz="17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Norsko</a:t>
                      </a:r>
                      <a:endParaRPr lang="cs-CZ" sz="1700" dirty="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134,86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34,12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 </a:t>
                      </a:r>
                      <a:r>
                        <a:rPr lang="cs-CZ" sz="17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Vietnam</a:t>
                      </a:r>
                      <a:endParaRPr lang="cs-CZ" sz="1700" dirty="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95,96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21,86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 </a:t>
                      </a:r>
                      <a:r>
                        <a:rPr lang="cs-CZ" sz="17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Japonsko</a:t>
                      </a:r>
                      <a:endParaRPr lang="cs-CZ" sz="1700" dirty="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74,88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28,20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840"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 </a:t>
                      </a:r>
                      <a:r>
                        <a:rPr lang="cs-CZ" sz="17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Švédsko</a:t>
                      </a:r>
                      <a:endParaRPr lang="cs-CZ" sz="1700" dirty="0">
                        <a:effectLst/>
                      </a:endParaRP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69,38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effectLst/>
                        </a:rPr>
                        <a:t>16,41</a:t>
                      </a:r>
                    </a:p>
                  </a:txBody>
                  <a:tcPr marL="91445" marR="91445" marT="49119" marB="4911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Tabulka 1">
            <a:extLst>
              <a:ext uri="{FF2B5EF4-FFF2-40B4-BE49-F238E27FC236}">
                <a16:creationId xmlns:a16="http://schemas.microsoft.com/office/drawing/2014/main" id="{B50796AC-7205-4C1A-AD57-14FF0987D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583061"/>
              </p:ext>
            </p:extLst>
          </p:nvPr>
        </p:nvGraphicFramePr>
        <p:xfrm>
          <a:off x="5010244" y="1125536"/>
          <a:ext cx="4716462" cy="5732464"/>
        </p:xfrm>
        <a:graphic>
          <a:graphicData uri="http://schemas.openxmlformats.org/drawingml/2006/table">
            <a:tbl>
              <a:tblPr/>
              <a:tblGrid>
                <a:gridCol w="600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984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Pořadí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Elektrárna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Stát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Kapacita (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  <a:effectLst/>
                          <a:hlinkClick r:id="rId4" tooltip="Megawatt"/>
                        </a:rPr>
                        <a:t>MW</a:t>
                      </a:r>
                      <a:r>
                        <a:rPr lang="cs-CZ" sz="1600" dirty="0">
                          <a:effectLst/>
                        </a:rPr>
                        <a:t>)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77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1.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Tři soutěsky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Čína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22,500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77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2.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Baihetan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 Čína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16,000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77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3.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Itaipú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Brazílie/Paraguay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14,000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77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4.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Si-</a:t>
                      </a:r>
                      <a:r>
                        <a:rPr lang="cs-CZ" sz="1600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luo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-tu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Čína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13,800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77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5.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Belo Monte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Brazílie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11,233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8770"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6.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Guri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u="none" strike="noStrike" dirty="0">
                          <a:solidFill>
                            <a:srgbClr val="0B0080"/>
                          </a:solidFill>
                          <a:effectLst/>
                        </a:rPr>
                        <a:t>Venezuela</a:t>
                      </a:r>
                      <a:endParaRPr lang="cs-CZ" sz="1600" dirty="0">
                        <a:effectLst/>
                      </a:endParaRP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10,235</a:t>
                      </a:r>
                    </a:p>
                  </a:txBody>
                  <a:tcPr marL="22080" marR="22080" marT="11037" marB="1103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ovéPole 5">
            <a:extLst>
              <a:ext uri="{FF2B5EF4-FFF2-40B4-BE49-F238E27FC236}">
                <a16:creationId xmlns:a16="http://schemas.microsoft.com/office/drawing/2014/main" id="{67020A8F-5E33-4923-AAC5-1F9B82283D1B}"/>
              </a:ext>
            </a:extLst>
          </p:cNvPr>
          <p:cNvSpPr txBox="1"/>
          <p:nvPr/>
        </p:nvSpPr>
        <p:spPr>
          <a:xfrm>
            <a:off x="9726706" y="6106124"/>
            <a:ext cx="240429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/>
              <a:t>https://en.wikipedia.org/wiki/Hydroelectricity</a:t>
            </a:r>
          </a:p>
        </p:txBody>
      </p:sp>
    </p:spTree>
    <p:extLst>
      <p:ext uri="{BB962C8B-B14F-4D97-AF65-F5344CB8AC3E}">
        <p14:creationId xmlns:p14="http://schemas.microsoft.com/office/powerpoint/2010/main" val="2861572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AC1FEB7A-4216-7103-ECF3-216645A25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09" y="0"/>
            <a:ext cx="9836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15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6A0D9FA8-0285-4E06-99D3-01F323CE9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5372"/>
            <a:ext cx="9144000" cy="53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9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altLang="cs-CZ" b="1"/>
              <a:t>Těžba rudných surovin – železná ruda</a:t>
            </a:r>
            <a:endParaRPr lang="sk-SK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208A370B-0238-49BC-B8C7-D5B9A1480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2237150"/>
            <a:ext cx="3914775" cy="3974392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Objemově nejvýznamnější ruda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Výskyt vázaný na oblast mírného pásma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K těžbě vhodné rudy, které obsahují aspoň 20 % železa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Světové zásoby: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Celkem cca 160 mld. tun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Největší: viz obrázek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dirty="0"/>
              <a:t>V 90. letech pokles těžby ve vyspělých zemích (USA, Rusko, Austrálie, Ukrajina), nárůst  v rozvíjejících se zemích (Čína, Indie, Brazílie, Venezuela), zvyšující se poptávka a ceny přinutily zvýšil těžbu i producenty ve vyspělých zemích</a:t>
            </a:r>
          </a:p>
          <a:p>
            <a:pPr marL="320040" indent="-32004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altLang="cs-CZ" dirty="0"/>
              <a:t>	-</a:t>
            </a:r>
            <a:r>
              <a:rPr lang="en-US" altLang="cs-CZ" dirty="0"/>
              <a:t>&gt;</a:t>
            </a:r>
            <a:r>
              <a:rPr lang="cs-CZ" altLang="cs-CZ" dirty="0"/>
              <a:t> za posledních 20 let nárůst těžby až 3násobně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2CC4B6A-0F9B-4D87-8B1B-ED11CBC0D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33" y="6367555"/>
            <a:ext cx="50208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Estimated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iron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ore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production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million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metric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tons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r>
              <a:rPr lang="cs-CZ" altLang="cs-CZ" sz="1200" b="1" dirty="0">
                <a:solidFill>
                  <a:srgbClr val="000000"/>
                </a:solidFill>
                <a:latin typeface="Arial" panose="020B0604020202020204" pitchFamily="34" charset="0"/>
              </a:rPr>
              <a:t> 2010-2020</a:t>
            </a:r>
            <a:endParaRPr lang="cs-CZ" altLang="cs-CZ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85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/>
              <a:t>Těžba rudných surovin – železná ruda</a:t>
            </a:r>
            <a:endParaRPr lang="sk-SK" b="1"/>
          </a:p>
        </p:txBody>
      </p:sp>
      <p:pic>
        <p:nvPicPr>
          <p:cNvPr id="6" name="Obrázok 5" descr="Obrázok, na ktorom je mapa&#10;&#10;Automaticky generovaný popis">
            <a:extLst>
              <a:ext uri="{FF2B5EF4-FFF2-40B4-BE49-F238E27FC236}">
                <a16:creationId xmlns:a16="http://schemas.microsoft.com/office/drawing/2014/main" id="{27FE062E-8A70-4955-972C-9CC13B843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8" y="1822857"/>
            <a:ext cx="9558338" cy="503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18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000" b="1" dirty="0"/>
              <a:t>Hutnický průmysl - lokalizace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Původně vázán na místní ekonomicko-technologické faktory – železnou rudu, dřevo (dřevěné uhlí) a vodní energii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S rozvojem mechanizace a technologického vývoje železa mnohá centra zanikají nebo přecházejí přes slévárenství ke strojírenské výrobě (Blansko, Adamov)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V místech těžby kvalitnějších železných rud – vznik závodů s nižšími náklady na výrobu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Hutní základna může být fixována na rudu a palivo (např. Porúří, </a:t>
            </a:r>
            <a:r>
              <a:rPr lang="cs-CZ" altLang="cs-CZ" sz="2000" dirty="0" err="1"/>
              <a:t>stř</a:t>
            </a:r>
            <a:r>
              <a:rPr lang="cs-CZ" altLang="cs-CZ" sz="2000" dirty="0"/>
              <a:t>. Anglie, Kladno) nebo na jednu z potřebných surovin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Někdy lokalizace bere ohled na dopravu výchozích surovin (dovoz železného šrotu apod., Košice)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Hutní závody barevných kovů (hliník, nikl, slitiny) lokalizovány v blízkosti vodních toků a energetických závodů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2000" dirty="0"/>
              <a:t>Významných faktorem je ochrana ŽP</a:t>
            </a:r>
          </a:p>
        </p:txBody>
      </p:sp>
    </p:spTree>
    <p:extLst>
      <p:ext uri="{BB962C8B-B14F-4D97-AF65-F5344CB8AC3E}">
        <p14:creationId xmlns:p14="http://schemas.microsoft.com/office/powerpoint/2010/main" val="3466867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Měď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4572000" cy="411272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Jedním z nejdéle využívaných kovů – ve slitině s cínem (bronz) sloužila od starověku k výrobě šperků, nástrojů a zbraní</a:t>
            </a:r>
          </a:p>
          <a:p>
            <a:pPr eaLnBrk="1" hangingPunct="1"/>
            <a:r>
              <a:rPr lang="cs-CZ" altLang="cs-CZ" sz="2000" dirty="0"/>
              <a:t>V 2. pol. 20. stol. – růst významu díky rozvoji elektrotechnického průmyslu (vodič)</a:t>
            </a:r>
          </a:p>
          <a:p>
            <a:pPr eaLnBrk="1" hangingPunct="1"/>
            <a:r>
              <a:rPr lang="cs-CZ" altLang="cs-CZ" sz="2000" dirty="0"/>
              <a:t>Světová produkce roste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endParaRPr lang="cs-CZ" altLang="cs-CZ" sz="3600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49996258-A111-4D1C-89FE-0A917CF4C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960" y="3351595"/>
            <a:ext cx="4572000" cy="3264665"/>
          </a:xfrm>
          <a:prstGeom prst="rect">
            <a:avLst/>
          </a:prstGeom>
        </p:spPr>
      </p:pic>
      <p:sp>
        <p:nvSpPr>
          <p:cNvPr id="5" name="TextovéPole 10">
            <a:extLst>
              <a:ext uri="{FF2B5EF4-FFF2-40B4-BE49-F238E27FC236}">
                <a16:creationId xmlns:a16="http://schemas.microsoft.com/office/drawing/2014/main" id="{3230B4E9-E59E-4F9F-934B-AE3973C5BF80}"/>
              </a:ext>
            </a:extLst>
          </p:cNvPr>
          <p:cNvSpPr txBox="1"/>
          <p:nvPr/>
        </p:nvSpPr>
        <p:spPr>
          <a:xfrm>
            <a:off x="7620000" y="658100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 err="1"/>
              <a:t>Leyo</a:t>
            </a:r>
            <a:r>
              <a:rPr lang="cs-CZ" sz="1200" dirty="0"/>
              <a:t>, Public </a:t>
            </a:r>
            <a:r>
              <a:rPr lang="cs-CZ" sz="1200" dirty="0" err="1"/>
              <a:t>domain</a:t>
            </a:r>
            <a:r>
              <a:rPr lang="cs-CZ" sz="1200" dirty="0"/>
              <a:t>, via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Commons</a:t>
            </a:r>
            <a:endParaRPr lang="cs-CZ" sz="1200" dirty="0"/>
          </a:p>
        </p:txBody>
      </p:sp>
      <p:pic>
        <p:nvPicPr>
          <p:cNvPr id="6" name="Obrázek 4" descr="Copper_wire_comparison.JPG">
            <a:extLst>
              <a:ext uri="{FF2B5EF4-FFF2-40B4-BE49-F238E27FC236}">
                <a16:creationId xmlns:a16="http://schemas.microsoft.com/office/drawing/2014/main" id="{C9C2B028-38E2-41DC-8CB9-66548DC84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82" y="927762"/>
            <a:ext cx="14938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5" descr="644px-NatCopper.jpg">
            <a:extLst>
              <a:ext uri="{FF2B5EF4-FFF2-40B4-BE49-F238E27FC236}">
                <a16:creationId xmlns:a16="http://schemas.microsoft.com/office/drawing/2014/main" id="{058B0E00-73F5-45DA-8CF8-3621ECAFF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927762"/>
            <a:ext cx="169227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800px-Kupferfittings_4062.jpg">
            <a:extLst>
              <a:ext uri="{FF2B5EF4-FFF2-40B4-BE49-F238E27FC236}">
                <a16:creationId xmlns:a16="http://schemas.microsoft.com/office/drawing/2014/main" id="{8FB9C6B2-CA72-40DF-990C-668099A8F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93" y="5115619"/>
            <a:ext cx="23368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767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Autofit/>
          </a:bodyPr>
          <a:lstStyle/>
          <a:p>
            <a:r>
              <a:rPr lang="cs-CZ" altLang="cs-CZ" sz="4400" b="1" dirty="0"/>
              <a:t>Měď</a:t>
            </a:r>
            <a:endParaRPr lang="sk-SK" sz="4400" b="1" dirty="0"/>
          </a:p>
        </p:txBody>
      </p:sp>
      <p:pic>
        <p:nvPicPr>
          <p:cNvPr id="10" name="Obrázok 9" descr="Obrázok, na ktorom je mapa&#10;&#10;Automaticky generovaný popis">
            <a:extLst>
              <a:ext uri="{FF2B5EF4-FFF2-40B4-BE49-F238E27FC236}">
                <a16:creationId xmlns:a16="http://schemas.microsoft.com/office/drawing/2014/main" id="{EB922657-D7E7-4554-AB60-94A431DC3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" y="0"/>
            <a:ext cx="12184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45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Bauxit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4572000" cy="4112728"/>
          </a:xfrm>
        </p:spPr>
        <p:txBody>
          <a:bodyPr>
            <a:noAutofit/>
          </a:bodyPr>
          <a:lstStyle/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Výchozí surovina pro výrobu hliníku (nejvyužívanější barevný kov)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Využití nejvíce v automobilovém a leteckém průmyslu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2000" dirty="0"/>
              <a:t>Zásoby: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dirty="0"/>
              <a:t>V tropickém pásu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dirty="0"/>
              <a:t>Těžba roste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dirty="0"/>
              <a:t>Karibská oblast (Jamajka, Guyana, Surinam)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dirty="0"/>
              <a:t>Z Afrika (Guinea, </a:t>
            </a:r>
            <a:r>
              <a:rPr lang="cs-CZ" altLang="cs-CZ" dirty="0" err="1"/>
              <a:t>Siera</a:t>
            </a:r>
            <a:r>
              <a:rPr lang="cs-CZ" altLang="cs-CZ" dirty="0"/>
              <a:t> Leone)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dirty="0"/>
              <a:t>Austrálie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dirty="0"/>
              <a:t>Čína</a:t>
            </a:r>
          </a:p>
          <a:p>
            <a:pPr lvl="1" eaLnBrk="1" hangingPunct="1">
              <a:spcAft>
                <a:spcPts val="0"/>
              </a:spcAft>
            </a:pPr>
            <a:r>
              <a:rPr lang="cs-CZ" altLang="cs-CZ" dirty="0"/>
              <a:t>Brazílie </a:t>
            </a:r>
          </a:p>
        </p:txBody>
      </p:sp>
      <p:pic>
        <p:nvPicPr>
          <p:cNvPr id="10" name="Obrázek 36" descr="bauxite-pisolitic-14.jpg">
            <a:extLst>
              <a:ext uri="{FF2B5EF4-FFF2-40B4-BE49-F238E27FC236}">
                <a16:creationId xmlns:a16="http://schemas.microsoft.com/office/drawing/2014/main" id="{876EDC15-71FE-4CC6-A583-8E2D8C60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23" y="709543"/>
            <a:ext cx="20193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17F3E24-2AB6-4E29-9A21-5C6CEF67A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444" y="1466781"/>
            <a:ext cx="3077004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8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Těžba energetických surovin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500" dirty="0"/>
              <a:t>Nerosty, z nichž je možno získávat energie</a:t>
            </a:r>
          </a:p>
          <a:p>
            <a:pPr eaLnBrk="1" hangingPunct="1"/>
            <a:r>
              <a:rPr lang="cs-CZ" altLang="cs-CZ" sz="2500" dirty="0"/>
              <a:t>Dělení: </a:t>
            </a:r>
          </a:p>
          <a:p>
            <a:pPr lvl="1" eaLnBrk="1" hangingPunct="1"/>
            <a:r>
              <a:rPr lang="cs-CZ" altLang="cs-CZ" sz="2500" dirty="0"/>
              <a:t>Fosilní paliva:</a:t>
            </a:r>
          </a:p>
          <a:p>
            <a:pPr lvl="2" eaLnBrk="1" hangingPunct="1"/>
            <a:r>
              <a:rPr lang="cs-CZ" altLang="cs-CZ" sz="2500" dirty="0"/>
              <a:t>Uhelná řada: rašelina, lignit, hnědé uhlí, černé uhlí, antracit</a:t>
            </a:r>
          </a:p>
          <a:p>
            <a:pPr lvl="2" eaLnBrk="1" hangingPunct="1"/>
            <a:r>
              <a:rPr lang="cs-CZ" altLang="cs-CZ" sz="2500" dirty="0"/>
              <a:t>Živičná řada: ropa, roponosné písky, roponosné břidlice, zemní plyn, hydráty metanu, ozokerit, minerální vosky, asfalt</a:t>
            </a:r>
          </a:p>
          <a:p>
            <a:pPr lvl="1" eaLnBrk="1" hangingPunct="1"/>
            <a:r>
              <a:rPr lang="cs-CZ" altLang="cs-CZ" sz="2500" dirty="0"/>
              <a:t>Radioaktivní suroviny:</a:t>
            </a:r>
          </a:p>
          <a:p>
            <a:pPr lvl="2" eaLnBrk="1" hangingPunct="1"/>
            <a:r>
              <a:rPr lang="cs-CZ" altLang="cs-CZ" sz="2500" dirty="0"/>
              <a:t>Uran, thorium, radium</a:t>
            </a:r>
          </a:p>
        </p:txBody>
      </p:sp>
    </p:spTree>
    <p:extLst>
      <p:ext uri="{BB962C8B-B14F-4D97-AF65-F5344CB8AC3E}">
        <p14:creationId xmlns:p14="http://schemas.microsoft.com/office/powerpoint/2010/main" val="2621121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Autofit/>
          </a:bodyPr>
          <a:lstStyle/>
          <a:p>
            <a:r>
              <a:rPr lang="cs-CZ" altLang="cs-CZ" sz="4400" b="1" dirty="0"/>
              <a:t>Bauxit</a:t>
            </a:r>
            <a:endParaRPr lang="sk-SK" sz="4400" b="1" dirty="0"/>
          </a:p>
        </p:txBody>
      </p:sp>
      <p:pic>
        <p:nvPicPr>
          <p:cNvPr id="4" name="Obrázok 3" descr="Obrázok, na ktorom je mapa&#10;&#10;Automaticky generovaný popis">
            <a:extLst>
              <a:ext uri="{FF2B5EF4-FFF2-40B4-BE49-F238E27FC236}">
                <a16:creationId xmlns:a16="http://schemas.microsoft.com/office/drawing/2014/main" id="{BB493355-A673-4D1B-AAED-5A11D2CF2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0"/>
            <a:ext cx="12192000" cy="682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44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NIKL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373575"/>
          </a:xfrm>
        </p:spPr>
        <p:txBody>
          <a:bodyPr>
            <a:noAutofit/>
          </a:bodyPr>
          <a:lstStyle/>
          <a:p>
            <a:pPr marL="180975" indent="-180975" eaLnBrk="1" hangingPunct="1"/>
            <a:r>
              <a:rPr lang="cs-CZ" altLang="cs-CZ" dirty="0"/>
              <a:t>Využití k zušlechťování železa (zejména na výrobu nerezové oceli) a jako legovací kov v barevné metalurgii a na elektrolytické pokovování </a:t>
            </a:r>
            <a:r>
              <a:rPr lang="cs-CZ" altLang="cs-CZ" i="1" dirty="0"/>
              <a:t>(tzn. přidávání do základního kovu jiný kov pro zlepšení jeho mechanických vlastností)</a:t>
            </a:r>
          </a:p>
          <a:p>
            <a:pPr marL="180975" indent="-180975" eaLnBrk="1" hangingPunct="1"/>
            <a:r>
              <a:rPr lang="cs-CZ" altLang="cs-CZ" dirty="0"/>
              <a:t>Koncové použití niklových slitin zejména v dopravě, chemickém průmyslu a elektrotechnice</a:t>
            </a:r>
          </a:p>
          <a:p>
            <a:pPr marL="180975" indent="-180975" eaLnBrk="1" hangingPunct="1"/>
            <a:r>
              <a:rPr lang="cs-CZ" altLang="cs-CZ" dirty="0"/>
              <a:t>Těžba roste</a:t>
            </a:r>
          </a:p>
          <a:p>
            <a:pPr marL="180975" indent="-180975" eaLnBrk="1" hangingPunct="1"/>
            <a:r>
              <a:rPr lang="cs-CZ" altLang="cs-CZ" dirty="0"/>
              <a:t>Největší rezervy má Austrálie, Indonésie, Brazílie</a:t>
            </a:r>
          </a:p>
          <a:p>
            <a:pPr marL="180975" indent="-180975" eaLnBrk="1" hangingPunct="1"/>
            <a:r>
              <a:rPr lang="cs-CZ" altLang="cs-CZ" dirty="0"/>
              <a:t>Největší těžba:</a:t>
            </a:r>
          </a:p>
          <a:p>
            <a:pPr marL="581025" lvl="2" indent="-180975" eaLnBrk="1" hangingPunct="1">
              <a:buFont typeface="Calibri" panose="020F0502020204030204" pitchFamily="34" charset="0"/>
              <a:buChar char="–"/>
            </a:pPr>
            <a:r>
              <a:rPr lang="cs-CZ" altLang="cs-CZ" sz="1800" dirty="0"/>
              <a:t>Filipíny, Indonésie, Austrálie</a:t>
            </a:r>
          </a:p>
          <a:p>
            <a:pPr marL="581025" lvl="2" indent="-180975" eaLnBrk="1" hangingPunct="1">
              <a:buFont typeface="Calibri" panose="020F0502020204030204" pitchFamily="34" charset="0"/>
              <a:buChar char="–"/>
            </a:pPr>
            <a:r>
              <a:rPr lang="cs-CZ" altLang="cs-CZ" sz="1800" dirty="0"/>
              <a:t>Růst v Číně, Brazílii, Kolumbii </a:t>
            </a:r>
          </a:p>
        </p:txBody>
      </p:sp>
      <p:pic>
        <p:nvPicPr>
          <p:cNvPr id="8" name="Obrázok 7" descr="Obrázok, na ktorom je mapa&#10;&#10;Automaticky generovaný popis">
            <a:extLst>
              <a:ext uri="{FF2B5EF4-FFF2-40B4-BE49-F238E27FC236}">
                <a16:creationId xmlns:a16="http://schemas.microsoft.com/office/drawing/2014/main" id="{583A78F1-0E63-4E3F-BCA1-C9CC4F9C0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4" y="2888828"/>
            <a:ext cx="6810375" cy="39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7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Zinek</a:t>
            </a:r>
            <a:endParaRPr lang="sk-SK" sz="4400" b="1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4B26796-E83F-44E8-A331-D37EC019FF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5775" y="1887537"/>
            <a:ext cx="3178175" cy="1541463"/>
          </a:xfrm>
        </p:spPr>
        <p:txBody>
          <a:bodyPr/>
          <a:lstStyle/>
          <a:p>
            <a:pPr eaLnBrk="1" hangingPunct="1"/>
            <a:r>
              <a:rPr lang="cs-CZ" altLang="cs-CZ" sz="1800" dirty="0"/>
              <a:t>Využití na výrobu plechů, ochranu železa před korozí a výrobu slitin</a:t>
            </a:r>
          </a:p>
          <a:p>
            <a:pPr eaLnBrk="1" hangingPunct="1"/>
            <a:r>
              <a:rPr lang="cs-CZ" altLang="cs-CZ" sz="1800" dirty="0"/>
              <a:t>Těžba: Čína, Peru, USA…</a:t>
            </a:r>
          </a:p>
        </p:txBody>
      </p:sp>
      <p:pic>
        <p:nvPicPr>
          <p:cNvPr id="8" name="Obrázek 22" descr="800px-World_Zinc_Production_2006.svg.png">
            <a:extLst>
              <a:ext uri="{FF2B5EF4-FFF2-40B4-BE49-F238E27FC236}">
                <a16:creationId xmlns:a16="http://schemas.microsoft.com/office/drawing/2014/main" id="{F6F1FAA7-3630-49C9-AD34-660017190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500438"/>
            <a:ext cx="76073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AFAF06F-5637-46F7-8EBF-247A9662D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798" y="850763"/>
            <a:ext cx="3953427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63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DF65FC60-97A2-480F-A2C0-72E7B493A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492950"/>
            <a:ext cx="7467600" cy="32981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4400" b="1" dirty="0"/>
              <a:t>Olovo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Výskyt společně s dalšími kovy v polymetalických rudách, často jako vedlejší produkt při těžbě zinku</a:t>
            </a:r>
          </a:p>
          <a:p>
            <a:pPr eaLnBrk="1" hangingPunct="1"/>
            <a:r>
              <a:rPr lang="cs-CZ" altLang="cs-CZ" sz="2000" dirty="0"/>
              <a:t>Využití v automobilovém průmyslu (baterie), telekomunikacích a elektrotechnickém průmyslu</a:t>
            </a:r>
          </a:p>
          <a:p>
            <a:pPr eaLnBrk="1" hangingPunct="1"/>
            <a:r>
              <a:rPr lang="cs-CZ" altLang="cs-CZ" sz="2000" dirty="0"/>
              <a:t>Největší zásoby: Austrálie, Čína, Kazachstán</a:t>
            </a:r>
          </a:p>
          <a:p>
            <a:pPr eaLnBrk="1" hangingPunct="1"/>
            <a:r>
              <a:rPr lang="cs-CZ" altLang="cs-CZ" sz="2000" dirty="0"/>
              <a:t>Růst těžby</a:t>
            </a:r>
          </a:p>
          <a:p>
            <a:pPr eaLnBrk="1" hangingPunct="1"/>
            <a:r>
              <a:rPr lang="cs-CZ" altLang="cs-CZ" sz="2000" dirty="0"/>
              <a:t>Producenti: </a:t>
            </a:r>
          </a:p>
          <a:p>
            <a:pPr lvl="1" eaLnBrk="1" hangingPunct="1"/>
            <a:r>
              <a:rPr lang="cs-CZ" altLang="cs-CZ" sz="2000" dirty="0"/>
              <a:t>Čína, Austrálie, USA, Peru</a:t>
            </a:r>
          </a:p>
          <a:p>
            <a:pPr lvl="1" eaLnBrk="1" hangingPunct="1"/>
            <a:r>
              <a:rPr lang="cs-CZ" altLang="cs-CZ" sz="2000" dirty="0"/>
              <a:t>Švédsko, Irsko, Polsko</a:t>
            </a:r>
          </a:p>
        </p:txBody>
      </p:sp>
      <p:pic>
        <p:nvPicPr>
          <p:cNvPr id="4" name="Obrázek 4" descr="800px-Lead_electrolytic_and_1cm3_cube.jpg">
            <a:extLst>
              <a:ext uri="{FF2B5EF4-FFF2-40B4-BE49-F238E27FC236}">
                <a16:creationId xmlns:a16="http://schemas.microsoft.com/office/drawing/2014/main" id="{FBB66BFA-E6D9-40C6-B55B-5B36D1102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51" y="231775"/>
            <a:ext cx="351948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244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b="1" dirty="0"/>
              <a:t>cín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64855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Snadno tavitelný</a:t>
            </a:r>
          </a:p>
          <a:p>
            <a:pPr eaLnBrk="1" hangingPunct="1"/>
            <a:r>
              <a:rPr lang="cs-CZ" altLang="cs-CZ" sz="2000" dirty="0"/>
              <a:t>V minulosti využití ve slitině s mědí (bronz), snadná opracovatelnost – výroba předmětů denní potřeby </a:t>
            </a:r>
          </a:p>
          <a:p>
            <a:pPr eaLnBrk="1" hangingPunct="1"/>
            <a:r>
              <a:rPr lang="cs-CZ" altLang="cs-CZ" sz="2000" dirty="0"/>
              <a:t>V současnosti – výroba konzerv a přepravních kontejnerů, elektrotechnický průmysl</a:t>
            </a:r>
          </a:p>
          <a:p>
            <a:pPr eaLnBrk="1" hangingPunct="1"/>
            <a:r>
              <a:rPr lang="cs-CZ" altLang="cs-CZ" sz="2000" dirty="0"/>
              <a:t>Zásoby: Čína, Malajsie, Peru, Indonésie, Brazílie</a:t>
            </a:r>
          </a:p>
          <a:p>
            <a:pPr eaLnBrk="1" hangingPunct="1"/>
            <a:r>
              <a:rPr lang="cs-CZ" altLang="cs-CZ" sz="2000" dirty="0"/>
              <a:t>Producenti: Čína, Indonésie, Myanmar, Brazílie </a:t>
            </a:r>
          </a:p>
        </p:txBody>
      </p:sp>
      <p:graphicFrame>
        <p:nvGraphicFramePr>
          <p:cNvPr id="5" name="Tabulka 17">
            <a:extLst>
              <a:ext uri="{FF2B5EF4-FFF2-40B4-BE49-F238E27FC236}">
                <a16:creationId xmlns:a16="http://schemas.microsoft.com/office/drawing/2014/main" id="{1A7154BA-7031-496F-9A29-1EAF10DB2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75273"/>
              </p:ext>
            </p:extLst>
          </p:nvPr>
        </p:nvGraphicFramePr>
        <p:xfrm>
          <a:off x="7288307" y="3200400"/>
          <a:ext cx="4903695" cy="3657600"/>
        </p:xfrm>
        <a:graphic>
          <a:graphicData uri="http://schemas.openxmlformats.org/drawingml/2006/table">
            <a:tbl>
              <a:tblPr/>
              <a:tblGrid>
                <a:gridCol w="163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 gridSpan="3"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World tin mine reserves and reserve base in tons</a:t>
                      </a:r>
                    </a:p>
                  </a:txBody>
                  <a:tcPr marL="84664" marR="84664" marT="42333" marB="42333"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Country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Reserves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Reserve base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</a:rPr>
                        <a:t>China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1,700,000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3,500,000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 err="1">
                          <a:solidFill>
                            <a:schemeClr val="tx1"/>
                          </a:solidFill>
                        </a:rPr>
                        <a:t>Malaysia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1,000,000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1,200,000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</a:rPr>
                        <a:t>Peru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710,000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1,000,000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 err="1">
                          <a:solidFill>
                            <a:schemeClr val="tx1"/>
                          </a:solidFill>
                        </a:rPr>
                        <a:t>Indonesia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800,000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900,000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 err="1">
                          <a:solidFill>
                            <a:schemeClr val="tx1"/>
                          </a:solidFill>
                        </a:rPr>
                        <a:t>Brazil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540,000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2,500,000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 err="1">
                          <a:solidFill>
                            <a:schemeClr val="tx1"/>
                          </a:solidFill>
                        </a:rPr>
                        <a:t>Bolivia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450,000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900,000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 err="1">
                          <a:solidFill>
                            <a:schemeClr val="tx1"/>
                          </a:solidFill>
                        </a:rPr>
                        <a:t>Russia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300,000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350,000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 err="1">
                          <a:solidFill>
                            <a:schemeClr val="tx1"/>
                          </a:solidFill>
                        </a:rPr>
                        <a:t>Thailand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170,000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250,000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cs-CZ" sz="1000" u="none" strike="noStrike" dirty="0" err="1">
                          <a:solidFill>
                            <a:schemeClr val="tx1"/>
                          </a:solidFill>
                        </a:rPr>
                        <a:t>Australia</a:t>
                      </a:r>
                      <a:endParaRPr lang="cs-CZ" sz="1000" dirty="0">
                        <a:solidFill>
                          <a:schemeClr val="tx1"/>
                        </a:solidFill>
                      </a:endParaRP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150,000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300,000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cs-CZ" sz="1000">
                          <a:solidFill>
                            <a:schemeClr val="tx1"/>
                          </a:solidFill>
                        </a:rPr>
                        <a:t>  Other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180,000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dirty="0">
                          <a:solidFill>
                            <a:schemeClr val="tx1"/>
                          </a:solidFill>
                        </a:rPr>
                        <a:t>200,000</a:t>
                      </a:r>
                    </a:p>
                  </a:txBody>
                  <a:tcPr marL="84664" marR="84664" marT="42333" marB="423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Obrázek 30" descr="Pewterplate_exb.jpg">
            <a:extLst>
              <a:ext uri="{FF2B5EF4-FFF2-40B4-BE49-F238E27FC236}">
                <a16:creationId xmlns:a16="http://schemas.microsoft.com/office/drawing/2014/main" id="{593CBB92-FFE6-46BE-BA25-DBCB6EC5B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494" y="622817"/>
            <a:ext cx="2192338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1" descr="800px-Inside_of_a_tin_platted_can.jpg">
            <a:extLst>
              <a:ext uri="{FF2B5EF4-FFF2-40B4-BE49-F238E27FC236}">
                <a16:creationId xmlns:a16="http://schemas.microsoft.com/office/drawing/2014/main" id="{87642DC1-BBCE-43E0-9375-D8AF0272B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30" y="622817"/>
            <a:ext cx="19431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7" descr="Obrázok, na ktorom je mapa&#10;&#10;Automaticky generovaný popis">
            <a:extLst>
              <a:ext uri="{FF2B5EF4-FFF2-40B4-BE49-F238E27FC236}">
                <a16:creationId xmlns:a16="http://schemas.microsoft.com/office/drawing/2014/main" id="{A14F0131-4CFC-44AE-85B8-914DF1874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16" y="4157688"/>
            <a:ext cx="7067035" cy="24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7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cs-CZ" b="1"/>
              <a:t>Drahé kovy - stříbro</a:t>
            </a:r>
            <a:endParaRPr lang="sk-SK" b="1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Často v polymetalických ložiscích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Surovinou pro fotografický průmyslu a šperkařství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Zásoby: Rusko, Čína, Mexiko</a:t>
            </a:r>
          </a:p>
          <a:p>
            <a:pPr eaLnBrk="1" hangingPunct="1"/>
            <a:r>
              <a:rPr lang="cs-CZ" altLang="cs-CZ" dirty="0">
                <a:solidFill>
                  <a:schemeClr val="bg1"/>
                </a:solidFill>
              </a:rPr>
              <a:t>Producenti: Peru, Mexiko, Čína, Čile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83C621D5-D4C8-4155-BB59-4BFF47135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003" y="550003"/>
            <a:ext cx="6387843" cy="63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100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b="1" dirty="0"/>
              <a:t>Zlato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92561"/>
            <a:ext cx="11029615" cy="1648554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000" dirty="0">
                <a:latin typeface="+mn-lt"/>
                <a:cs typeface="+mn-cs"/>
              </a:rPr>
              <a:t>Vnímáno jako ekonomický kov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000" dirty="0">
                <a:latin typeface="+mn-lt"/>
                <a:cs typeface="+mn-cs"/>
              </a:rPr>
              <a:t>Využití: elektrotechnika, výroba šperků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000" dirty="0">
                <a:latin typeface="+mn-lt"/>
                <a:cs typeface="+mn-cs"/>
              </a:rPr>
              <a:t>Zásoby: Austrálie, Rusko, JAR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cs-CZ" sz="2000" dirty="0">
                <a:latin typeface="+mn-lt"/>
                <a:cs typeface="+mn-cs"/>
              </a:rPr>
              <a:t>Těžba: Čína, Rusko, Austrálie</a:t>
            </a:r>
          </a:p>
        </p:txBody>
      </p:sp>
      <p:pic>
        <p:nvPicPr>
          <p:cNvPr id="7" name="Zástupný symbol pro obsah 5" descr="Native_gold_nuggets.jpg">
            <a:extLst>
              <a:ext uri="{FF2B5EF4-FFF2-40B4-BE49-F238E27FC236}">
                <a16:creationId xmlns:a16="http://schemas.microsoft.com/office/drawing/2014/main" id="{7A60DB74-2D4E-4C4F-8DD8-AC7AB7C3C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4000" y="800762"/>
            <a:ext cx="1244600" cy="1773238"/>
          </a:xfrm>
          <a:prstGeom prst="rect">
            <a:avLst/>
          </a:prstGeom>
        </p:spPr>
      </p:pic>
      <p:pic>
        <p:nvPicPr>
          <p:cNvPr id="10" name="Obrázek 6" descr="gold.jpg">
            <a:extLst>
              <a:ext uri="{FF2B5EF4-FFF2-40B4-BE49-F238E27FC236}">
                <a16:creationId xmlns:a16="http://schemas.microsoft.com/office/drawing/2014/main" id="{3C4FBDB5-5626-4F61-B511-643803B7E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800762"/>
            <a:ext cx="236378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D6356031-7801-4209-A4AF-F59E82041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871" y="2574000"/>
            <a:ext cx="7316129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01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b="1" dirty="0"/>
              <a:t>Platina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92561"/>
            <a:ext cx="11029615" cy="164855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Vlastnosti: odolnost, špatná tavitelnost, odolnost vůči kyselinám</a:t>
            </a:r>
          </a:p>
          <a:p>
            <a:pPr eaLnBrk="1" hangingPunct="1"/>
            <a:r>
              <a:rPr lang="cs-CZ" altLang="cs-CZ" sz="2000" dirty="0"/>
              <a:t>Využití: elektrotechnický průmysl, medicína, keramický průmysl</a:t>
            </a:r>
          </a:p>
          <a:p>
            <a:pPr eaLnBrk="1" hangingPunct="1"/>
            <a:r>
              <a:rPr lang="cs-CZ" altLang="cs-CZ" sz="2000" dirty="0"/>
              <a:t>Výskyt v malých množstvích</a:t>
            </a:r>
          </a:p>
          <a:p>
            <a:pPr eaLnBrk="1" hangingPunct="1"/>
            <a:r>
              <a:rPr lang="cs-CZ" altLang="cs-CZ" sz="2000" dirty="0"/>
              <a:t>Producenti: JAR, Rusko, Zimbabwe</a:t>
            </a:r>
          </a:p>
        </p:txBody>
      </p:sp>
      <p:pic>
        <p:nvPicPr>
          <p:cNvPr id="11" name="Obrázek 6" descr="800px-Platinum-nugget.jpg">
            <a:extLst>
              <a:ext uri="{FF2B5EF4-FFF2-40B4-BE49-F238E27FC236}">
                <a16:creationId xmlns:a16="http://schemas.microsoft.com/office/drawing/2014/main" id="{6A2F7CAB-61CF-4B3C-902E-033DAD472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837662"/>
            <a:ext cx="2438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9F665274-9C9F-40E3-AB9C-4C65B41A2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11125"/>
            <a:ext cx="6051402" cy="40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3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/>
              <a:t>Těžba chemických surovin - síra</a:t>
            </a:r>
            <a:endParaRPr lang="sk-SK" sz="40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92561"/>
            <a:ext cx="11029615" cy="164855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Významná chemická surovina</a:t>
            </a:r>
          </a:p>
          <a:p>
            <a:pPr eaLnBrk="1" hangingPunct="1"/>
            <a:r>
              <a:rPr lang="cs-CZ" altLang="cs-CZ" sz="2000" dirty="0"/>
              <a:t>Výskyt v ryzím stavu i sloučeniny (pyrity)</a:t>
            </a:r>
          </a:p>
          <a:p>
            <a:pPr eaLnBrk="1" hangingPunct="1"/>
            <a:r>
              <a:rPr lang="cs-CZ" altLang="cs-CZ" sz="2000" dirty="0"/>
              <a:t>Využití jako součást výbušnin, chemický průmysl (vulkanizace kaučuku),  kyselina sírová</a:t>
            </a:r>
          </a:p>
          <a:p>
            <a:pPr eaLnBrk="1" hangingPunct="1"/>
            <a:r>
              <a:rPr lang="cs-CZ" altLang="cs-CZ" sz="2000" dirty="0"/>
              <a:t>Producenti: Kanada, USA, Čína, Rusko, státy Perského zálivu</a:t>
            </a:r>
          </a:p>
        </p:txBody>
      </p:sp>
      <p:pic>
        <p:nvPicPr>
          <p:cNvPr id="6" name="Obrázek 5" descr="250px-Sulfur-sample.jpg">
            <a:extLst>
              <a:ext uri="{FF2B5EF4-FFF2-40B4-BE49-F238E27FC236}">
                <a16:creationId xmlns:a16="http://schemas.microsoft.com/office/drawing/2014/main" id="{4DB44A3C-6533-400A-AFB3-E33D79757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" y="3943654"/>
            <a:ext cx="3455987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9D2EE71F-1941-4F01-9D3D-432E4201A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146" y="3851070"/>
            <a:ext cx="8707854" cy="30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9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b="1" dirty="0"/>
              <a:t>Fosfáty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92561"/>
            <a:ext cx="11029615" cy="164855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dirty="0"/>
              <a:t>Využití zejména pro výrobu hnojiv</a:t>
            </a:r>
          </a:p>
          <a:p>
            <a:pPr eaLnBrk="1" hangingPunct="1"/>
            <a:r>
              <a:rPr lang="cs-CZ" altLang="cs-CZ" sz="2000" dirty="0"/>
              <a:t>Výskyt v přírodě i v organické podobě (guáno)</a:t>
            </a:r>
          </a:p>
          <a:p>
            <a:pPr eaLnBrk="1" hangingPunct="1"/>
            <a:r>
              <a:rPr lang="cs-CZ" altLang="cs-CZ" sz="2000" dirty="0"/>
              <a:t>Zásoby: Maroko, Čína</a:t>
            </a:r>
          </a:p>
          <a:p>
            <a:pPr eaLnBrk="1" hangingPunct="1"/>
            <a:r>
              <a:rPr lang="cs-CZ" altLang="cs-CZ" sz="2000" dirty="0"/>
              <a:t>Producenti: Maroko, Čína, USA, Rusko, Tunisko</a:t>
            </a:r>
          </a:p>
        </p:txBody>
      </p:sp>
      <p:pic>
        <p:nvPicPr>
          <p:cNvPr id="6" name="Obrázek 5" descr="Phosphates.jpg">
            <a:extLst>
              <a:ext uri="{FF2B5EF4-FFF2-40B4-BE49-F238E27FC236}">
                <a16:creationId xmlns:a16="http://schemas.microsoft.com/office/drawing/2014/main" id="{135FE980-5FC5-4244-8786-178E005C9F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9470" y="2981325"/>
            <a:ext cx="502133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4" descr="Phosphates_spotreba.jpg">
            <a:extLst>
              <a:ext uri="{FF2B5EF4-FFF2-40B4-BE49-F238E27FC236}">
                <a16:creationId xmlns:a16="http://schemas.microsoft.com/office/drawing/2014/main" id="{A1082F36-7894-4944-8E16-566834A837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256" y="4057650"/>
            <a:ext cx="4486275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76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Těžba energetických surovin</a:t>
            </a:r>
            <a:endParaRPr lang="sk-SK" sz="4400" b="1" dirty="0"/>
          </a:p>
        </p:txBody>
      </p:sp>
      <p:pic>
        <p:nvPicPr>
          <p:cNvPr id="6" name="Zástupný symbol pro obsah 4" descr="1300_big.jpg">
            <a:extLst>
              <a:ext uri="{FF2B5EF4-FFF2-40B4-BE49-F238E27FC236}">
                <a16:creationId xmlns:a16="http://schemas.microsoft.com/office/drawing/2014/main" id="{101049E5-4D3B-48D7-A93C-528ADBEB974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050610"/>
            <a:ext cx="2735262" cy="1827213"/>
          </a:xfrm>
        </p:spPr>
      </p:pic>
      <p:pic>
        <p:nvPicPr>
          <p:cNvPr id="7" name="Obrázek 5" descr="ropobridl 01_resize.JPG">
            <a:extLst>
              <a:ext uri="{FF2B5EF4-FFF2-40B4-BE49-F238E27FC236}">
                <a16:creationId xmlns:a16="http://schemas.microsoft.com/office/drawing/2014/main" id="{EF0F6D8C-ACF6-4926-86AD-BD5CE46A2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31801"/>
            <a:ext cx="24955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6">
            <a:extLst>
              <a:ext uri="{FF2B5EF4-FFF2-40B4-BE49-F238E27FC236}">
                <a16:creationId xmlns:a16="http://schemas.microsoft.com/office/drawing/2014/main" id="{824AEF48-76B9-424E-BE52-8111B1E48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94" y="3977949"/>
            <a:ext cx="1966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Roponosné písky</a:t>
            </a:r>
          </a:p>
        </p:txBody>
      </p:sp>
      <p:sp>
        <p:nvSpPr>
          <p:cNvPr id="9" name="Obdélník 7">
            <a:extLst>
              <a:ext uri="{FF2B5EF4-FFF2-40B4-BE49-F238E27FC236}">
                <a16:creationId xmlns:a16="http://schemas.microsoft.com/office/drawing/2014/main" id="{E6071362-5160-495F-B8CB-8BF2D603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90" y="6275948"/>
            <a:ext cx="215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Roponosná břidlice</a:t>
            </a:r>
          </a:p>
        </p:txBody>
      </p:sp>
      <p:pic>
        <p:nvPicPr>
          <p:cNvPr id="10" name="Obrázek 8" descr="568-methane_hydrate.jpg">
            <a:extLst>
              <a:ext uri="{FF2B5EF4-FFF2-40B4-BE49-F238E27FC236}">
                <a16:creationId xmlns:a16="http://schemas.microsoft.com/office/drawing/2014/main" id="{B36EB626-D896-4A66-915F-5454A0AB2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90" y="2599003"/>
            <a:ext cx="23129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9">
            <a:extLst>
              <a:ext uri="{FF2B5EF4-FFF2-40B4-BE49-F238E27FC236}">
                <a16:creationId xmlns:a16="http://schemas.microsoft.com/office/drawing/2014/main" id="{E0BB2BC6-7F1B-4E73-A235-B89814C66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90" y="5084926"/>
            <a:ext cx="194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Hydráty methanu</a:t>
            </a:r>
          </a:p>
        </p:txBody>
      </p:sp>
      <p:pic>
        <p:nvPicPr>
          <p:cNvPr id="12" name="Obrázek 12" descr="ozokerit 01_resize.JPG">
            <a:extLst>
              <a:ext uri="{FF2B5EF4-FFF2-40B4-BE49-F238E27FC236}">
                <a16:creationId xmlns:a16="http://schemas.microsoft.com/office/drawing/2014/main" id="{DFBAC5C9-D5FD-4632-B462-5B31D404B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17" y="2680159"/>
            <a:ext cx="25209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3">
            <a:extLst>
              <a:ext uri="{FF2B5EF4-FFF2-40B4-BE49-F238E27FC236}">
                <a16:creationId xmlns:a16="http://schemas.microsoft.com/office/drawing/2014/main" id="{0F6B2057-2647-47B6-BA13-DF80FA7D5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023" y="4723655"/>
            <a:ext cx="2903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Ozokerit a minerální vosky</a:t>
            </a:r>
          </a:p>
        </p:txBody>
      </p:sp>
      <p:sp>
        <p:nvSpPr>
          <p:cNvPr id="14" name="Obdélník 11">
            <a:extLst>
              <a:ext uri="{FF2B5EF4-FFF2-40B4-BE49-F238E27FC236}">
                <a16:creationId xmlns:a16="http://schemas.microsoft.com/office/drawing/2014/main" id="{31CB4A1C-BCDC-4D55-8B6B-836813F1B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337861"/>
            <a:ext cx="543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>
                <a:latin typeface="Arial" panose="020B0604020202020204" pitchFamily="34" charset="0"/>
                <a:hlinkClick r:id="rId6"/>
              </a:rPr>
              <a:t>http://geologie.vsb.cz/loziska/suroviny/energeticke_suroviny.html</a:t>
            </a:r>
            <a:endParaRPr lang="cs-CZ" altLang="cs-CZ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021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b="1" dirty="0"/>
              <a:t>Soli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43" y="1892561"/>
            <a:ext cx="11029615" cy="2132592"/>
          </a:xfrm>
        </p:spPr>
        <p:txBody>
          <a:bodyPr>
            <a:noAutofit/>
          </a:bodyPr>
          <a:lstStyle/>
          <a:p>
            <a:pPr marL="180975" indent="-180975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Kuchyňské  / draselné – významné suroviny pro chemickou výrobu</a:t>
            </a:r>
          </a:p>
          <a:p>
            <a:pPr marL="180975" indent="-180975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Kuchyňská sůl:</a:t>
            </a:r>
          </a:p>
          <a:p>
            <a:pPr marL="447675" lvl="1" indent="-26670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Získávání těžbou a odpařováním mořské vody</a:t>
            </a:r>
          </a:p>
          <a:p>
            <a:pPr marL="447675" lvl="1" indent="-26670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Producenti: Čína, USA, Německo, Indie, Kanada, Austrálie</a:t>
            </a:r>
          </a:p>
          <a:p>
            <a:pPr marL="180975" indent="-180975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Draselné soli</a:t>
            </a:r>
          </a:p>
          <a:p>
            <a:pPr marL="447675" lvl="1" indent="-26670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Surovinou pro výrobu hnojiv, farmaceutický nebo kosmetický průmysl</a:t>
            </a:r>
          </a:p>
          <a:p>
            <a:pPr marL="447675" lvl="1" indent="-26670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sz="1800" dirty="0"/>
              <a:t>Producenti: Kanada, Rusko, Bělorusko, Německo, Izrael</a:t>
            </a:r>
          </a:p>
        </p:txBody>
      </p:sp>
      <p:pic>
        <p:nvPicPr>
          <p:cNvPr id="11" name="Obrázek 4" descr="800px-Salt_Farmers_-_Pak_Thale.jpg">
            <a:extLst>
              <a:ext uri="{FF2B5EF4-FFF2-40B4-BE49-F238E27FC236}">
                <a16:creationId xmlns:a16="http://schemas.microsoft.com/office/drawing/2014/main" id="{09BE5F5F-95DD-4AD8-B8AE-78F66798C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31" y="920217"/>
            <a:ext cx="29178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44FDAF56-949A-400B-80A7-C7A16460E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798922"/>
            <a:ext cx="5105400" cy="3059078"/>
          </a:xfrm>
          <a:prstGeom prst="rect">
            <a:avLst/>
          </a:prstGeom>
        </p:spPr>
      </p:pic>
      <p:pic>
        <p:nvPicPr>
          <p:cNvPr id="7" name="Obrázok 6" descr="Obrázok, na ktorom je mapa&#10;&#10;Automaticky generovaný popis">
            <a:extLst>
              <a:ext uri="{FF2B5EF4-FFF2-40B4-BE49-F238E27FC236}">
                <a16:creationId xmlns:a16="http://schemas.microsoft.com/office/drawing/2014/main" id="{30A41301-A9E0-490B-9D35-DAAEF2479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4" y="4201758"/>
            <a:ext cx="3152776" cy="265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Struktura světové energetické bilance ve 20. století (podíl primárních zdrojů v %)</a:t>
            </a:r>
            <a:endParaRPr lang="sk-SK" sz="3200" b="1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6222642-761B-46CA-A19D-3BF00135C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418" y="2361972"/>
            <a:ext cx="7621064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1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 dirty="0"/>
              <a:t>Černé uhlí</a:t>
            </a:r>
            <a:endParaRPr lang="sk-SK" sz="4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2728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700" dirty="0"/>
              <a:t>Nejkvalitnější černé uhlí – v karbonských vrstvách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V Evropě – od britských ostrovů přes Severní Francii, Belgii, Porúří, Hornoslezská pánev dále na východ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700" dirty="0"/>
              <a:t>Černé uhlí: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 err="1"/>
              <a:t>Antracitické</a:t>
            </a:r>
            <a:r>
              <a:rPr lang="cs-CZ" altLang="cs-CZ" sz="1700" dirty="0"/>
              <a:t> – využití v energetice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Žírné – výroba koksu, chemický průmysl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700" dirty="0"/>
              <a:t>Způsoby těžby: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Povrchová – pokud je vrstva uhlí blízko povrchu, výrazné narušení vzhledu krajiny, po ukončení těžby nutná rekultivace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Podpovrchová – většina těžby ČU, hloubky více než 1500 m – vyšší riziko práce (Čína, JAR…)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700" dirty="0"/>
              <a:t>Prozkoumané zásoby: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USA, Indie, Čína (dohromady 55 % světových zásob)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Evropa – Rusko, Polsko, Ukrajina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700" dirty="0"/>
              <a:t>Těžba měla v historii vždy rostoucí trend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Největší nárůst v průběhu 19. století – hlavní energetický zdroj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sz="1700" dirty="0"/>
              <a:t>2. pol. 20. stol. – rostoucí spotřeba v sílícím průmyslu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5137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altLang="cs-CZ" sz="4000" b="1" dirty="0"/>
              <a:t>Černé uhlí</a:t>
            </a:r>
            <a:endParaRPr lang="sk-SK" sz="4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coal_deposits.jpg">
            <a:extLst>
              <a:ext uri="{FF2B5EF4-FFF2-40B4-BE49-F238E27FC236}">
                <a16:creationId xmlns:a16="http://schemas.microsoft.com/office/drawing/2014/main" id="{E6D6AE47-2C48-4886-B73D-14EEA1736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5" y="2473594"/>
            <a:ext cx="4962525" cy="34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FECC45-22E4-468C-8048-16079E4A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865" y="1885950"/>
            <a:ext cx="5930110" cy="474345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600" dirty="0"/>
              <a:t>V posledních desetiletích – </a:t>
            </a:r>
            <a:r>
              <a:rPr lang="cs-CZ" altLang="cs-CZ" sz="1600" u="sng" dirty="0"/>
              <a:t>teritoriální restrukturalizace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Státy Z Evropy (Francie, Belgie, V. Británie, Německo, ČR, Polsko …) ustupují od těžby a zavírají doly </a:t>
            </a:r>
            <a:r>
              <a:rPr lang="en-US" altLang="cs-CZ" dirty="0"/>
              <a:t>&lt;</a:t>
            </a:r>
            <a:r>
              <a:rPr lang="cs-CZ" altLang="cs-CZ" dirty="0"/>
              <a:t>- zvyšování ceny práce na trzích a snižování cen dovozců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Rusko, Kazachstán, USA, Kanada – po poklesu v 90. letech mírný nárůst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Největší nárůst – Čína, Indie, Austrálie, Indonésie, JAR, Kolumbie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altLang="cs-CZ" sz="1600" dirty="0"/>
              <a:t>Hl. oblasti těžby: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SV Číny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SV Indie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Pánev Newcastle v Austrálie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Apalačské pohoří a SV USA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JAR – </a:t>
            </a:r>
            <a:r>
              <a:rPr lang="cs-CZ" altLang="cs-CZ" dirty="0" err="1"/>
              <a:t>Transvaal</a:t>
            </a:r>
            <a:r>
              <a:rPr lang="cs-CZ" altLang="cs-CZ" dirty="0"/>
              <a:t> (Johannesburg)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Německo – Porúří a Sársko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Hornoslezská pánev v Polsku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Kuzbas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Rusko – Pečorská, Lenská,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cs-CZ" altLang="cs-CZ" dirty="0"/>
              <a:t>	 Tajmyrská a Tunguzská pánev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altLang="cs-CZ" dirty="0"/>
              <a:t>Ukrajina – Donbas </a:t>
            </a:r>
          </a:p>
        </p:txBody>
      </p:sp>
    </p:spTree>
    <p:extLst>
      <p:ext uri="{BB962C8B-B14F-4D97-AF65-F5344CB8AC3E}">
        <p14:creationId xmlns:p14="http://schemas.microsoft.com/office/powerpoint/2010/main" val="29351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DB2FD-460A-4A00-96BA-831334D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400" b="1"/>
              <a:t>Černé Uhlí v ČR</a:t>
            </a:r>
            <a:endParaRPr lang="sk-SK" sz="4400" b="1" dirty="0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E1A4E143-287E-4B79-B240-770137731A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1557338"/>
            <a:ext cx="8642350" cy="3105944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cs-CZ" altLang="cs-CZ" sz="1800" dirty="0"/>
              <a:t>Významný evropský producent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1800" dirty="0"/>
              <a:t>Avšak jako ve vyspělých státech Z Evropy i v ČR pokles těžby z max. hodnot v 80. letech</a:t>
            </a:r>
          </a:p>
          <a:p>
            <a:pPr eaLnBrk="1" hangingPunct="1">
              <a:spcAft>
                <a:spcPts val="0"/>
              </a:spcAft>
            </a:pPr>
            <a:r>
              <a:rPr lang="cs-CZ" altLang="cs-CZ" sz="1800" dirty="0"/>
              <a:t>Oblast těžby soustředěna do Ostravsko-karvinského revíru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cs-CZ" sz="1400" dirty="0"/>
          </a:p>
          <a:p>
            <a:pPr lvl="1" eaLnBrk="1" hangingPunct="1"/>
            <a:endParaRPr lang="cs-CZ" altLang="cs-CZ" sz="1400" dirty="0"/>
          </a:p>
          <a:p>
            <a:pPr lvl="1" eaLnBrk="1" hangingPunct="1"/>
            <a:endParaRPr lang="cs-CZ" altLang="cs-CZ" sz="1400" dirty="0"/>
          </a:p>
          <a:p>
            <a:pPr lvl="1" eaLnBrk="1" hangingPunct="1"/>
            <a:endParaRPr lang="cs-CZ" altLang="cs-CZ" dirty="0"/>
          </a:p>
        </p:txBody>
      </p:sp>
      <p:pic>
        <p:nvPicPr>
          <p:cNvPr id="17" name="Obrázek 2" descr="tezba_uhli_graf.jpg">
            <a:extLst>
              <a:ext uri="{FF2B5EF4-FFF2-40B4-BE49-F238E27FC236}">
                <a16:creationId xmlns:a16="http://schemas.microsoft.com/office/drawing/2014/main" id="{FDFBE3F3-8BF7-4C65-889B-8E45440D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7" y="2501106"/>
            <a:ext cx="42068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Tabulka 5">
            <a:extLst>
              <a:ext uri="{FF2B5EF4-FFF2-40B4-BE49-F238E27FC236}">
                <a16:creationId xmlns:a16="http://schemas.microsoft.com/office/drawing/2014/main" id="{605891A4-7B7B-429D-B72C-4D230495B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300074"/>
              </p:ext>
            </p:extLst>
          </p:nvPr>
        </p:nvGraphicFramePr>
        <p:xfrm>
          <a:off x="354499" y="5671344"/>
          <a:ext cx="4927600" cy="1020762"/>
        </p:xfrm>
        <a:graphic>
          <a:graphicData uri="http://schemas.openxmlformats.org/drawingml/2006/table">
            <a:tbl>
              <a:tblPr/>
              <a:tblGrid>
                <a:gridCol w="2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254">
                <a:tc>
                  <a:txBody>
                    <a:bodyPr/>
                    <a:lstStyle/>
                    <a:p>
                      <a:pPr algn="l"/>
                      <a:r>
                        <a:rPr lang="cs-CZ" sz="1500" dirty="0"/>
                        <a:t>1. Hornoslezská pánev</a:t>
                      </a:r>
                    </a:p>
                  </a:txBody>
                  <a:tcPr marL="91463" marR="91463" marT="55808" marB="558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/>
                        <a:t>4 Středočeské pánve</a:t>
                      </a:r>
                    </a:p>
                  </a:txBody>
                  <a:tcPr marL="91463" marR="91463" marT="55808" marB="558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254">
                <a:tc>
                  <a:txBody>
                    <a:bodyPr/>
                    <a:lstStyle/>
                    <a:p>
                      <a:pPr algn="l"/>
                      <a:r>
                        <a:rPr lang="cs-CZ" sz="1500"/>
                        <a:t>2. Vnitrosudetská pánev</a:t>
                      </a:r>
                    </a:p>
                  </a:txBody>
                  <a:tcPr marL="91463" marR="91463" marT="55808" marB="558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dirty="0"/>
                        <a:t>5 Mělnická pánev</a:t>
                      </a:r>
                    </a:p>
                  </a:txBody>
                  <a:tcPr marL="91463" marR="91463" marT="55808" marB="558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54">
                <a:tc>
                  <a:txBody>
                    <a:bodyPr/>
                    <a:lstStyle/>
                    <a:p>
                      <a:pPr algn="l"/>
                      <a:r>
                        <a:rPr lang="cs-CZ" sz="1500"/>
                        <a:t>3. Podkrkonošská pánev</a:t>
                      </a:r>
                    </a:p>
                  </a:txBody>
                  <a:tcPr marL="91463" marR="91463" marT="55808" marB="558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dirty="0"/>
                        <a:t>6 Plzeňská a Radnická pánev</a:t>
                      </a:r>
                    </a:p>
                  </a:txBody>
                  <a:tcPr marL="91463" marR="91463" marT="55808" marB="558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" name="Obrázek 7" descr="img11.gif">
            <a:extLst>
              <a:ext uri="{FF2B5EF4-FFF2-40B4-BE49-F238E27FC236}">
                <a16:creationId xmlns:a16="http://schemas.microsoft.com/office/drawing/2014/main" id="{0C218F92-9503-4BF0-A996-76B16BBE9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2" y="3164682"/>
            <a:ext cx="41386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8">
            <a:extLst>
              <a:ext uri="{FF2B5EF4-FFF2-40B4-BE49-F238E27FC236}">
                <a16:creationId xmlns:a16="http://schemas.microsoft.com/office/drawing/2014/main" id="{285CA56B-FD52-46A4-A63D-53DAE4F81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986" y="6550025"/>
            <a:ext cx="892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8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969696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>
                <a:latin typeface="Arial" panose="020B0604020202020204" pitchFamily="34" charset="0"/>
                <a:hlinkClick r:id="rId4"/>
              </a:rPr>
              <a:t>http://www.geofond.cz/dokumenty/nersur_rocenky/rocenkanerudy99/html/c_uhli.html</a:t>
            </a:r>
            <a:endParaRPr lang="cs-CZ" altLang="cs-CZ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1024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Technológia s návrhom Dividenda</Template>
  <TotalTime>488</TotalTime>
  <Words>3143</Words>
  <Application>Microsoft Office PowerPoint</Application>
  <PresentationFormat>Širokouhlá</PresentationFormat>
  <Paragraphs>634</Paragraphs>
  <Slides>50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50</vt:i4>
      </vt:variant>
    </vt:vector>
  </HeadingPairs>
  <TitlesOfParts>
    <vt:vector size="57" baseType="lpstr">
      <vt:lpstr>Arial</vt:lpstr>
      <vt:lpstr>Calibri</vt:lpstr>
      <vt:lpstr>Gill Sans MT</vt:lpstr>
      <vt:lpstr>NimbusCEZ</vt:lpstr>
      <vt:lpstr>Wingdings</vt:lpstr>
      <vt:lpstr>Wingdings 2</vt:lpstr>
      <vt:lpstr>Dividenda</vt:lpstr>
      <vt:lpstr>Charakteristika průmyslových odvětví (Těžba surovin + energetika)</vt:lpstr>
      <vt:lpstr>Prezentácia programu PowerPoint</vt:lpstr>
      <vt:lpstr>Těžba nerostných surovin</vt:lpstr>
      <vt:lpstr>Těžba energetických surovin</vt:lpstr>
      <vt:lpstr>Těžba energetických surovin</vt:lpstr>
      <vt:lpstr>Struktura světové energetické bilance ve 20. století (podíl primárních zdrojů v %)</vt:lpstr>
      <vt:lpstr>Černé uhlí</vt:lpstr>
      <vt:lpstr>Černé uhlí</vt:lpstr>
      <vt:lpstr>Černé Uhlí v ČR</vt:lpstr>
      <vt:lpstr>Hnědé uhlí</vt:lpstr>
      <vt:lpstr>Hnědé uhlí v ČR</vt:lpstr>
      <vt:lpstr>Ropa</vt:lpstr>
      <vt:lpstr>Ropa</vt:lpstr>
      <vt:lpstr>Ropa</vt:lpstr>
      <vt:lpstr>Zemní plyn</vt:lpstr>
      <vt:lpstr>Těžba ropy a zemního plynu v ČR</vt:lpstr>
      <vt:lpstr>Uran</vt:lpstr>
      <vt:lpstr>Prezentácia programu PowerPoint</vt:lpstr>
      <vt:lpstr>Uran</vt:lpstr>
      <vt:lpstr>Výroba elektrické energie</vt:lpstr>
      <vt:lpstr>Výroba elektrické energie</vt:lpstr>
      <vt:lpstr>Lokalizační faktory pro průmysl paliv a energie</vt:lpstr>
      <vt:lpstr>Jaderná energetika</vt:lpstr>
      <vt:lpstr>Jaderná energetika</vt:lpstr>
      <vt:lpstr>Jaderná energetika</vt:lpstr>
      <vt:lpstr>Jaderná energetika</vt:lpstr>
      <vt:lpstr>Alternativní zdroje energie</vt:lpstr>
      <vt:lpstr>Prezentácia programu PowerPoint</vt:lpstr>
      <vt:lpstr>Hydroelekrárny</vt:lpstr>
      <vt:lpstr>Prezentácia programu PowerPoint</vt:lpstr>
      <vt:lpstr>Prezentácia programu PowerPoint</vt:lpstr>
      <vt:lpstr>Prezentácia programu PowerPoint</vt:lpstr>
      <vt:lpstr>Prezentácia programu PowerPoint</vt:lpstr>
      <vt:lpstr>Těžba rudných surovin – železná ruda</vt:lpstr>
      <vt:lpstr>Těžba rudných surovin – železná ruda</vt:lpstr>
      <vt:lpstr>Hutnický průmysl - lokalizace</vt:lpstr>
      <vt:lpstr>Měď</vt:lpstr>
      <vt:lpstr>Měď</vt:lpstr>
      <vt:lpstr>Bauxit</vt:lpstr>
      <vt:lpstr>Bauxit</vt:lpstr>
      <vt:lpstr>NIKL</vt:lpstr>
      <vt:lpstr>Zinek</vt:lpstr>
      <vt:lpstr>Olovo</vt:lpstr>
      <vt:lpstr>cín</vt:lpstr>
      <vt:lpstr>Drahé kovy - stříbro</vt:lpstr>
      <vt:lpstr>Zlato</vt:lpstr>
      <vt:lpstr>Platina</vt:lpstr>
      <vt:lpstr>Těžba chemických surovin - síra</vt:lpstr>
      <vt:lpstr>Fosfáty</vt:lpstr>
      <vt:lpstr>Soli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Ze0116 Geografie výrobní sféry</dc:title>
  <dc:creator>Jozef Lopuch</dc:creator>
  <cp:lastModifiedBy>Jozef Lopuch</cp:lastModifiedBy>
  <cp:revision>43</cp:revision>
  <dcterms:created xsi:type="dcterms:W3CDTF">2022-02-11T15:43:24Z</dcterms:created>
  <dcterms:modified xsi:type="dcterms:W3CDTF">2024-04-22T11:30:41Z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