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7" r:id="rId6"/>
    <p:sldId id="341" r:id="rId7"/>
    <p:sldId id="405" r:id="rId8"/>
    <p:sldId id="429" r:id="rId9"/>
    <p:sldId id="406" r:id="rId10"/>
    <p:sldId id="407" r:id="rId11"/>
    <p:sldId id="408" r:id="rId12"/>
    <p:sldId id="413" r:id="rId13"/>
    <p:sldId id="414" r:id="rId14"/>
    <p:sldId id="283" r:id="rId15"/>
    <p:sldId id="274" r:id="rId16"/>
    <p:sldId id="409" r:id="rId17"/>
    <p:sldId id="410" r:id="rId18"/>
    <p:sldId id="411" r:id="rId19"/>
    <p:sldId id="412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3" r:id="rId28"/>
    <p:sldId id="422" r:id="rId29"/>
    <p:sldId id="428" r:id="rId30"/>
    <p:sldId id="424" r:id="rId31"/>
    <p:sldId id="425" r:id="rId32"/>
    <p:sldId id="426" r:id="rId33"/>
    <p:sldId id="427" r:id="rId34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18. 4. 2023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18. 4. 2023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18. 4. 2023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ica.net/category/production-statistic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380068"/>
          </a:xfrm>
        </p:spPr>
        <p:txBody>
          <a:bodyPr rtlCol="0">
            <a:noAutofit/>
          </a:bodyPr>
          <a:lstStyle/>
          <a:p>
            <a:pPr rtl="0"/>
            <a:r>
              <a:rPr lang="cs-CZ" sz="4500" dirty="0">
                <a:solidFill>
                  <a:schemeClr val="bg1"/>
                </a:solidFill>
              </a:rPr>
              <a:t>Charakteristika průmyslových odvětví </a:t>
            </a:r>
            <a:r>
              <a:rPr lang="cs-CZ" dirty="0">
                <a:solidFill>
                  <a:schemeClr val="bg1"/>
                </a:solidFill>
              </a:rPr>
              <a:t>(Zpracovatelský průmysl)</a:t>
            </a:r>
            <a:endParaRPr lang="sk-SK" sz="45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52068"/>
            <a:ext cx="10993546" cy="29633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k-SK" dirty="0">
                <a:solidFill>
                  <a:srgbClr val="7CEBFF"/>
                </a:solidFill>
              </a:rPr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Dopravní strojírenství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Vzhledem k zajištění výroby z hlediska vývoje, kapitálu, pracovní síly atd. lze rozlišit 2 typy center automobilové výroby: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u="sng" dirty="0"/>
              <a:t>Centra, v nichž je výroba výrazně podporována vývojem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Tradiční centra automobilového průmyslu, ve kterých většinou sídlí i vedení společnosti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Výroba navazuje na konstrukční kanceláře, výzkumné laboratoře a zkušební areály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Vyvíjeny nové typy automobilů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Přijímána strategická rozhodnutí vzhledem k organizaci výroby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USA, Německo, Francie, Japonsko, Škoda v Mladé Boleslavi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u="sng" dirty="0"/>
              <a:t>Centra výroby bez vlastního vývoje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Montážní podniky s licenční výrobou, většinou lokalizovány v oblastech s relativně levnou pracovní silou doplněnou o faktor spotřeby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Technologie a hl. komponenty dodávány z oblastí vývoje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Od 70. let rozvoj ve Španělsku, Mexiku, Brazílii, Belgii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 současnosti – Slovensko, Ukrajina, Turecko, Írán, Čína, Indie</a:t>
            </a:r>
          </a:p>
        </p:txBody>
      </p:sp>
    </p:spTree>
    <p:extLst>
      <p:ext uri="{BB962C8B-B14F-4D97-AF65-F5344CB8AC3E}">
        <p14:creationId xmlns:p14="http://schemas.microsoft.com/office/powerpoint/2010/main" val="298825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ok 6">
            <a:extLst>
              <a:ext uri="{FF2B5EF4-FFF2-40B4-BE49-F238E27FC236}">
                <a16:creationId xmlns:a16="http://schemas.microsoft.com/office/drawing/2014/main" id="{78A430E2-53B5-4294-B0FC-D32053EE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4976" r="29591" b="6587"/>
          <a:stretch>
            <a:fillRect/>
          </a:stretch>
        </p:blipFill>
        <p:spPr bwMode="auto">
          <a:xfrm>
            <a:off x="1524000" y="0"/>
            <a:ext cx="24765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bdélník 4">
            <a:extLst>
              <a:ext uri="{FF2B5EF4-FFF2-40B4-BE49-F238E27FC236}">
                <a16:creationId xmlns:a16="http://schemas.microsoft.com/office/drawing/2014/main" id="{27C24B1E-E9D7-4099-A8C6-7CB5B8AC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2479675"/>
            <a:ext cx="4070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1600">
                <a:latin typeface="Times New Roman" panose="02020603050405020304" pitchFamily="18" charset="0"/>
                <a:cs typeface="Calibri" panose="020F0502020204030204" pitchFamily="34" charset="0"/>
              </a:rPr>
              <a:t>Model dodavatelské struktury v 70. – 80. letech</a:t>
            </a:r>
            <a:endParaRPr lang="cs-CZ" altLang="cs-CZ" sz="1600"/>
          </a:p>
        </p:txBody>
      </p:sp>
      <p:pic>
        <p:nvPicPr>
          <p:cNvPr id="18436" name="Obrázok 4">
            <a:extLst>
              <a:ext uri="{FF2B5EF4-FFF2-40B4-BE49-F238E27FC236}">
                <a16:creationId xmlns:a16="http://schemas.microsoft.com/office/drawing/2014/main" id="{B183AC68-3B20-45FE-93F4-82F03DB6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8791" r="15224" b="13661"/>
          <a:stretch>
            <a:fillRect/>
          </a:stretch>
        </p:blipFill>
        <p:spPr bwMode="auto">
          <a:xfrm>
            <a:off x="5664201" y="0"/>
            <a:ext cx="49244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bdélník 6">
            <a:extLst>
              <a:ext uri="{FF2B5EF4-FFF2-40B4-BE49-F238E27FC236}">
                <a16:creationId xmlns:a16="http://schemas.microsoft.com/office/drawing/2014/main" id="{40E6A1E2-1762-4A1A-8318-1C6E2DD0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2493964"/>
            <a:ext cx="4276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1600">
                <a:latin typeface="Times New Roman" panose="02020603050405020304" pitchFamily="18" charset="0"/>
                <a:cs typeface="Calibri" panose="020F0502020204030204" pitchFamily="34" charset="0"/>
              </a:rPr>
              <a:t>Struktura dodavatelského řetězce a jeho vnitřní propojení</a:t>
            </a:r>
            <a:endParaRPr lang="cs-CZ" altLang="cs-CZ" sz="1600"/>
          </a:p>
        </p:txBody>
      </p:sp>
      <p:pic>
        <p:nvPicPr>
          <p:cNvPr id="18438" name="Obrázok 9">
            <a:extLst>
              <a:ext uri="{FF2B5EF4-FFF2-40B4-BE49-F238E27FC236}">
                <a16:creationId xmlns:a16="http://schemas.microsoft.com/office/drawing/2014/main" id="{DA8E466B-E7E7-4F51-ACDE-DA7DEA6A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 t="8144" r="14928" b="9422"/>
          <a:stretch>
            <a:fillRect/>
          </a:stretch>
        </p:blipFill>
        <p:spPr bwMode="auto">
          <a:xfrm>
            <a:off x="1508125" y="2959101"/>
            <a:ext cx="355758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bdélník 8">
            <a:extLst>
              <a:ext uri="{FF2B5EF4-FFF2-40B4-BE49-F238E27FC236}">
                <a16:creationId xmlns:a16="http://schemas.microsoft.com/office/drawing/2014/main" id="{8F42DC5A-92BA-4923-810D-37C948D1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1" y="6488114"/>
            <a:ext cx="3559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1600">
                <a:latin typeface="Times New Roman" panose="02020603050405020304" pitchFamily="18" charset="0"/>
                <a:cs typeface="Calibri" panose="020F0502020204030204" pitchFamily="34" charset="0"/>
              </a:rPr>
              <a:t>Redukce současné dodavateské struktury</a:t>
            </a:r>
            <a:endParaRPr lang="cs-CZ" altLang="cs-CZ" sz="1600"/>
          </a:p>
        </p:txBody>
      </p:sp>
      <p:sp>
        <p:nvSpPr>
          <p:cNvPr id="18440" name="Obdélník 9">
            <a:extLst>
              <a:ext uri="{FF2B5EF4-FFF2-40B4-BE49-F238E27FC236}">
                <a16:creationId xmlns:a16="http://schemas.microsoft.com/office/drawing/2014/main" id="{2F327935-B3E0-40D5-84AA-717B2A883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6427788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cs-CZ" sz="1000" i="1">
                <a:latin typeface="Times New Roman" panose="02020603050405020304" pitchFamily="18" charset="0"/>
                <a:cs typeface="Calibri" panose="020F0502020204030204" pitchFamily="34" charset="0"/>
              </a:rPr>
              <a:t>SLUŠNÁ, Ľubica - BALOG, Miroslav - BALÁŽ, Vladimír - LÁBAJ, Martin - LÍŠKOVÁ, Barbara - ŠVAČ, Vladimír - VRÁBEĽ, Róbert. (2015, str. 19)</a:t>
            </a:r>
            <a:endParaRPr lang="cs-CZ" altLang="cs-CZ" sz="1000"/>
          </a:p>
        </p:txBody>
      </p:sp>
      <p:pic>
        <p:nvPicPr>
          <p:cNvPr id="18441" name="Obrázok 7">
            <a:extLst>
              <a:ext uri="{FF2B5EF4-FFF2-40B4-BE49-F238E27FC236}">
                <a16:creationId xmlns:a16="http://schemas.microsoft.com/office/drawing/2014/main" id="{9F38B716-25F0-4FDE-B5D0-97E83B4B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4486" r="12460" b="4758"/>
          <a:stretch>
            <a:fillRect/>
          </a:stretch>
        </p:blipFill>
        <p:spPr bwMode="auto">
          <a:xfrm>
            <a:off x="5808664" y="3079750"/>
            <a:ext cx="43195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délník 5">
            <a:extLst>
              <a:ext uri="{FF2B5EF4-FFF2-40B4-BE49-F238E27FC236}">
                <a16:creationId xmlns:a16="http://schemas.microsoft.com/office/drawing/2014/main" id="{22D3859E-95DC-4230-8FF9-D93AFCDA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752601"/>
            <a:ext cx="1692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>
                <a:hlinkClick r:id="rId2"/>
              </a:rPr>
              <a:t>http://oica.net/category/production-statistics/</a:t>
            </a:r>
            <a:endParaRPr lang="cs-CZ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D80EF29-A6F9-4219-988B-F27F6E27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9460" name="Rectangle 328">
            <a:extLst>
              <a:ext uri="{FF2B5EF4-FFF2-40B4-BE49-F238E27FC236}">
                <a16:creationId xmlns:a16="http://schemas.microsoft.com/office/drawing/2014/main" id="{D0E0EF32-3CA4-44DC-821D-BC51E05B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836"/>
            <a:ext cx="1692275" cy="708026"/>
          </a:xfrm>
          <a:prstGeom prst="rect">
            <a:avLst/>
          </a:prstGeom>
          <a:solidFill>
            <a:srgbClr val="4A72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dirty="0">
                <a:solidFill>
                  <a:srgbClr val="FFFFFF"/>
                </a:solidFill>
                <a:latin typeface="Trebuchet MS" panose="020B0603020202020204" pitchFamily="34" charset="0"/>
              </a:rPr>
              <a:t>2017 PRODUCTION STATISTICS</a:t>
            </a:r>
          </a:p>
          <a:p>
            <a:endParaRPr lang="cs-CZ" alt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DA57FE8-4F1A-457A-9976-FA6EC71D099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2083479"/>
              </p:ext>
            </p:extLst>
          </p:nvPr>
        </p:nvGraphicFramePr>
        <p:xfrm>
          <a:off x="3216276" y="0"/>
          <a:ext cx="5040217" cy="6710730"/>
        </p:xfrm>
        <a:graphic>
          <a:graphicData uri="http://schemas.openxmlformats.org/drawingml/2006/table">
            <a:tbl>
              <a:tblPr/>
              <a:tblGrid>
                <a:gridCol w="127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8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1D9FE4"/>
                          </a:solidFill>
                          <a:effectLst/>
                        </a:rPr>
                        <a:t>Country/Region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1D9FE4"/>
                          </a:solidFill>
                          <a:effectLst/>
                        </a:rPr>
                        <a:t>Cars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1D9FE4"/>
                          </a:solidFill>
                          <a:effectLst/>
                        </a:rPr>
                        <a:t>Commercial vehicles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9F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>
                          <a:solidFill>
                            <a:srgbClr val="1D9FE4"/>
                          </a:solidFill>
                          <a:effectLst/>
                        </a:rPr>
                        <a:t>% change</a:t>
                      </a:r>
                    </a:p>
                  </a:txBody>
                  <a:tcPr marL="12200" marR="305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 err="1">
                          <a:effectLst/>
                        </a:rPr>
                        <a:t>China</a:t>
                      </a:r>
                      <a:endParaRPr lang="cs-CZ" sz="900" dirty="0">
                        <a:effectLst/>
                      </a:endParaRP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24806687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4208747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29015434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3.19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USA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3033216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8156769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11189985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-8.13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Japan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8347836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1345910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9693746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5.31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Germany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5645581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5645581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-1.76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India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3952550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830346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4782896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5.83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South Korea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3735399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379514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4114913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-2.69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Mexico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1900029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2168386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4068415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Spain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2291492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556843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2848335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-1.3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Brazil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2269468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430204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2699672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25.2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France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1748000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479000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2227000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6.54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Canada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749458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1450331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2199789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-7.21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Thailand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818440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1170383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1988823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2.28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UK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1671166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78219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1749385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-3.70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Turkey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1142906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552825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1695731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14.12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Russia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1348029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203264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1551293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19.01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Iran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1418550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96846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1515396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18.19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Czech Rep.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1413881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6112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1419993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Indonesia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982356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234259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1216615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3.3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Italy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742642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399568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1142210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3.53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Slovakia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1001520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1001520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-3.7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Others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536725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221947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758672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Poland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514700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175029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689729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1.16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South Africa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321358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268593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589951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-1.51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Hungary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502000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3400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505400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-4.01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Argentina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203700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268458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472158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-0.13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Malaysia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424880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35260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460140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-15.62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Belgium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336000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43140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379140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-5.08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Morocco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341802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34484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376826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Romania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359240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359250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-0.02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Taiwan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230356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61207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291563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-5.8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Sweden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226000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226000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10.04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Slovenia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189852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189852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Portugal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126426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49118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175544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22.68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Netherlands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155000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157280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74.97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Uzbekistan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140247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140247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59.10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Austria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81000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18880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99880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-8.98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Australia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88195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10437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98632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-38.85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Finland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91598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91598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90.83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Serbia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79360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552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79912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-0.51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52414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Egypt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9970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26670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36640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1.13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8340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Ukraine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7296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2246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>
                          <a:effectLst/>
                        </a:rPr>
                        <a:t>9542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dirty="0">
                          <a:effectLst/>
                        </a:rPr>
                        <a:t>81.27</a:t>
                      </a:r>
                    </a:p>
                  </a:txBody>
                  <a:tcPr marL="7625" marR="7625" marT="7627" marB="7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2308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>
                          <a:solidFill>
                            <a:srgbClr val="1D9FE4"/>
                          </a:solidFill>
                          <a:effectLst/>
                        </a:rPr>
                        <a:t>Total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>
                          <a:solidFill>
                            <a:srgbClr val="1D9FE4"/>
                          </a:solidFill>
                          <a:effectLst/>
                        </a:rPr>
                        <a:t>73456531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>
                          <a:solidFill>
                            <a:srgbClr val="1D9FE4"/>
                          </a:solidFill>
                          <a:effectLst/>
                        </a:rPr>
                        <a:t>23846003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>
                          <a:solidFill>
                            <a:srgbClr val="1D9FE4"/>
                          </a:solidFill>
                          <a:effectLst/>
                        </a:rPr>
                        <a:t>97302534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dirty="0">
                          <a:solidFill>
                            <a:srgbClr val="1D9FE4"/>
                          </a:solidFill>
                          <a:effectLst/>
                        </a:rPr>
                        <a:t>2.36</a:t>
                      </a:r>
                    </a:p>
                  </a:txBody>
                  <a:tcPr marL="12200" marR="12200" marT="12203" marB="1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C950CAC5-0494-414E-97C4-6315E8D5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81025"/>
            <a:ext cx="79819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1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61FBEF-CA8A-4B28-B8D2-5FF4CA9E7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22" y="754"/>
            <a:ext cx="8722004" cy="687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2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>
            <a:extLst>
              <a:ext uri="{FF2B5EF4-FFF2-40B4-BE49-F238E27FC236}">
                <a16:creationId xmlns:a16="http://schemas.microsoft.com/office/drawing/2014/main" id="{758AE865-5632-4BC9-B1E5-4B55E196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2" y="0"/>
            <a:ext cx="8659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02BBD29B-E4D9-4074-91E9-C900D708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Základní odvětví zpracovatelského průmyslu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Relativně mladé odvětví s rostoucím významem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počátky v 19. století – první výroby anorganické chemie s využitím soli a síry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Postupně i rozvoj organické chemie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Impuls pro rychlejší rozvoj – organické syntézy na základě </a:t>
            </a:r>
            <a:r>
              <a:rPr lang="cs-CZ" altLang="cs-CZ" sz="1900" b="1" dirty="0"/>
              <a:t>destilace uhlí </a:t>
            </a:r>
            <a:r>
              <a:rPr lang="cs-CZ" altLang="cs-CZ" sz="1900" dirty="0"/>
              <a:t>na počátku 20. stol. (zejména státy Z Evropy – Německo, Francie, VB, později USA)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Poč. 2. pol. 20. stol. – transformace základních vstupních surovin a </a:t>
            </a:r>
            <a:r>
              <a:rPr lang="cs-CZ" altLang="cs-CZ" sz="1900" b="1" dirty="0"/>
              <a:t>orientace na ropu a zemní plyn </a:t>
            </a:r>
            <a:r>
              <a:rPr lang="cs-CZ" altLang="cs-CZ" sz="1900" dirty="0"/>
              <a:t>– zásadní přelom v rozvoji chemického průmyslu -&gt; poté se chemický průmysl stal jedním z nejrychleji se rozvíjejících odvětví hospodářství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Obory chemického průmyslu: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Obory průmyslu </a:t>
            </a:r>
            <a:r>
              <a:rPr lang="cs-CZ" altLang="cs-CZ" sz="1900" u="sng" dirty="0"/>
              <a:t>anorganické chemie </a:t>
            </a:r>
            <a:r>
              <a:rPr lang="cs-CZ" altLang="cs-CZ" sz="1900" dirty="0"/>
              <a:t>(výroba základních anorganických materiálů – kyseliny, zásady, umělá hnojiva)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Obory </a:t>
            </a:r>
            <a:r>
              <a:rPr lang="cs-CZ" altLang="cs-CZ" sz="1900" u="sng" dirty="0"/>
              <a:t>organické chemie </a:t>
            </a:r>
            <a:r>
              <a:rPr lang="cs-CZ" altLang="cs-CZ" sz="1900" dirty="0"/>
              <a:t>(výroba základních organických látek na bázi ropy a zemního plynu, chemická vlákna, syntetický kaučuk, plasty, barvy) </a:t>
            </a:r>
          </a:p>
        </p:txBody>
      </p:sp>
    </p:spTree>
    <p:extLst>
      <p:ext uri="{BB962C8B-B14F-4D97-AF65-F5344CB8AC3E}">
        <p14:creationId xmlns:p14="http://schemas.microsoft.com/office/powerpoint/2010/main" val="2893467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800" dirty="0"/>
              <a:t>Na výše uvedené obory navazuje </a:t>
            </a:r>
            <a:r>
              <a:rPr lang="cs-CZ" altLang="cs-CZ" sz="1800" u="sng" dirty="0"/>
              <a:t>spotřební chemie</a:t>
            </a:r>
            <a:r>
              <a:rPr lang="cs-CZ" altLang="cs-CZ" sz="1800" dirty="0"/>
              <a:t> – produkty určené koncovému spotřebiteli (farmaceutický průmysl, výroba kosmetických, potravinářských nebo čisticích prostředků)</a:t>
            </a:r>
          </a:p>
          <a:p>
            <a:pPr eaLnBrk="1" hangingPunct="1"/>
            <a:r>
              <a:rPr lang="cs-CZ" altLang="cs-CZ" sz="1800" b="1" dirty="0"/>
              <a:t>Lokalizační faktory </a:t>
            </a:r>
            <a:r>
              <a:rPr lang="cs-CZ" altLang="cs-CZ" sz="1800" dirty="0"/>
              <a:t>– energie, suroviny, pracovní síla, investice, voda</a:t>
            </a:r>
          </a:p>
          <a:p>
            <a:pPr lvl="1" eaLnBrk="1" hangingPunct="1"/>
            <a:r>
              <a:rPr lang="cs-CZ" altLang="cs-CZ" sz="1800" dirty="0"/>
              <a:t>Původní chemický průmysl vázán na energetické zdroje (uhlí – Německo, VB, S Francie, dřevo – Finsko, USA, Kanada, ropa – Rumunsko)</a:t>
            </a:r>
          </a:p>
          <a:p>
            <a:pPr lvl="1" eaLnBrk="1" hangingPunct="1"/>
            <a:r>
              <a:rPr lang="cs-CZ" altLang="cs-CZ" sz="1800" dirty="0"/>
              <a:t>Nové chemické závody vznikají v dovozních přístavech, na periferiích těžkého průmyslu, energetického průmyslu, v ropných oblastech, na periferii měst a ve vyhovujícím prostředí (výroba léčiv)</a:t>
            </a:r>
          </a:p>
          <a:p>
            <a:pPr lvl="1" eaLnBrk="1" hangingPunct="1"/>
            <a:endParaRPr lang="cs-CZ" altLang="cs-CZ" sz="1800" dirty="0"/>
          </a:p>
          <a:p>
            <a:pPr lvl="1" eaLnBrk="1" hangingPunct="1"/>
            <a:r>
              <a:rPr lang="cs-CZ" altLang="cs-CZ" sz="1800" dirty="0"/>
              <a:t>Na energii náročné obory základní těžké chemie</a:t>
            </a:r>
          </a:p>
          <a:p>
            <a:pPr lvl="1" eaLnBrk="1" hangingPunct="1"/>
            <a:r>
              <a:rPr lang="cs-CZ" altLang="cs-CZ" sz="1800" dirty="0"/>
              <a:t>Voda + suroviny – důležité pro anorganickou chemii (výroba amoniaku, kyseliny sírové…)</a:t>
            </a:r>
          </a:p>
          <a:p>
            <a:pPr lvl="1" eaLnBrk="1" hangingPunct="1"/>
            <a:r>
              <a:rPr lang="cs-CZ" altLang="cs-CZ" sz="1800" dirty="0"/>
              <a:t>Voda + suroviny + kvalifikovaná pracovní síla + kapitálová náročnost (biochemie, kosmetika,…)</a:t>
            </a:r>
          </a:p>
        </p:txBody>
      </p:sp>
    </p:spTree>
    <p:extLst>
      <p:ext uri="{BB962C8B-B14F-4D97-AF65-F5344CB8AC3E}">
        <p14:creationId xmlns:p14="http://schemas.microsoft.com/office/powerpoint/2010/main" val="83815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Základem </a:t>
            </a:r>
            <a:r>
              <a:rPr lang="cs-CZ" altLang="cs-CZ" sz="1900" u="sng" dirty="0"/>
              <a:t>výroba kyseliny sírové</a:t>
            </a:r>
            <a:r>
              <a:rPr lang="cs-CZ" altLang="cs-CZ" sz="1900" dirty="0"/>
              <a:t> – použití v dalších výrobách organické, anorganické i spotřební chemie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Výroba kyseliny sírové pro obtížnost přepravy vázaná na oblast jejího dalšího zpracování – většinou přímo v chemických kombinátech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Největší producenti – USA, Japonsko, Čína, Německo, Brazílie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Největší objem výroby anorganické chemie soustředěn do výroby </a:t>
            </a:r>
            <a:r>
              <a:rPr lang="cs-CZ" altLang="cs-CZ" sz="1900" u="sng" dirty="0"/>
              <a:t>umělých hnojiv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Pokles výroby umělých hnojiv ve vyspělých státech Evropy (vysoká zatíženost chemizací, rozvoj biozemědělství), stagnace v Rusku a USA, růst v Číně, Indii, Mexiku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900" dirty="0"/>
              <a:t>Fosforečná hnojiva – Rusko, USA, Čína, Brazílie… Maroko, Tunisko (těžba fosfátů)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900" dirty="0"/>
              <a:t>Draselná hnojiva – výroba z draselných solí – Kanada, Rusko, Bělorusko, Německo, Izrael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900" dirty="0"/>
              <a:t>Dusíkatá hnojiva – výroba na bázi zemního plynu – Čína, USA, Rusko, Indii, Mexiko, státy v okolí Perského zálivu</a:t>
            </a:r>
          </a:p>
        </p:txBody>
      </p:sp>
    </p:spTree>
    <p:extLst>
      <p:ext uri="{BB962C8B-B14F-4D97-AF65-F5344CB8AC3E}">
        <p14:creationId xmlns:p14="http://schemas.microsoft.com/office/powerpoint/2010/main" val="175431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Úvod do zpracovatelského průmyslu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Rozdílná vyspělost, produktivita práce – rozdíly v hospodářsky vyspělých a méně vyspělých zemích</a:t>
            </a:r>
          </a:p>
          <a:p>
            <a:pPr eaLnBrk="1" hangingPunct="1"/>
            <a:r>
              <a:rPr lang="cs-CZ" altLang="cs-CZ" sz="2000" dirty="0"/>
              <a:t>Rozhodujícím článkem byla průmyslová velkovýroba, dnes spíš malé a střední podnikání</a:t>
            </a:r>
          </a:p>
          <a:p>
            <a:pPr eaLnBrk="1" hangingPunct="1"/>
            <a:r>
              <a:rPr lang="cs-CZ" altLang="cs-CZ" sz="2000" dirty="0"/>
              <a:t>V rozvojových zemích – řemeslná výroba – velký počet zaměstnanců, ale celosvětový podíl na výrobě minimální</a:t>
            </a:r>
          </a:p>
          <a:p>
            <a:pPr eaLnBrk="1" hangingPunct="1"/>
            <a:r>
              <a:rPr lang="cs-CZ" altLang="cs-CZ" sz="2000" dirty="0"/>
              <a:t>Průmyslová výroba rozdílná podle významu a velikosti svých základních jednotek</a:t>
            </a:r>
          </a:p>
          <a:p>
            <a:pPr lvl="1" eaLnBrk="1" hangingPunct="1"/>
            <a:r>
              <a:rPr lang="cs-CZ" altLang="cs-CZ" sz="2000" dirty="0"/>
              <a:t>Jednotlivá odvětví a obory se skládají z řady územně oddělených provozoven</a:t>
            </a:r>
          </a:p>
          <a:p>
            <a:pPr lvl="1" eaLnBrk="1" hangingPunct="1"/>
            <a:r>
              <a:rPr lang="cs-CZ" altLang="cs-CZ" sz="2000" dirty="0"/>
              <a:t>Prostorové rozložení se odlišuje od členění organizačního či odvětvového</a:t>
            </a:r>
          </a:p>
          <a:p>
            <a:pPr eaLnBrk="1" hangingPunct="1"/>
            <a:r>
              <a:rPr lang="cs-CZ" altLang="cs-CZ" sz="2000" dirty="0"/>
              <a:t>Měření průmyslové výroby problematické</a:t>
            </a:r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 porovnání s anorganickou chemií velmi dynamický nárůst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Produkty mají velmi široké uplatnění, využití ve všech hospodářských odvětvích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Nejrozsáhlejším oborem – </a:t>
            </a:r>
            <a:r>
              <a:rPr lang="cs-CZ" altLang="cs-CZ" u="sng" dirty="0"/>
              <a:t>výroba syntetických materiálů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První umělé hmoty již na počátku 20. století – od té doby výrazný nárůst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Hl. surovinou při výrobě – ropa a zemní plyn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Celková roční světová výroba plastů – cca 120 mil. tun (Evropa + Severní Amerika – 2/3 podíl)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Dynamický rozvoj v Asii (Čína, Jižní Korea, Japonsko) – 1/5 výroby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Největší producenti: USA, Japonsko, Německo, Francie, Nizozemsko, Itálie, Rusko, Belgie, Kanada, Čína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u="sng" dirty="0"/>
              <a:t>Výroba syntetického kaučuku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Jako náhrada přírodního kaučuku se vyrábí od 30. let 20. století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 současné době převyšuje produkci přírodního  kaučuku (latex) více než 2x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Základní surovinou – ropa a zemní plyn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Největší producenti: USA, Japonsko, Francie, Německo, rozvoj v Jižní Koreji</a:t>
            </a:r>
          </a:p>
        </p:txBody>
      </p:sp>
    </p:spTree>
    <p:extLst>
      <p:ext uri="{BB962C8B-B14F-4D97-AF65-F5344CB8AC3E}">
        <p14:creationId xmlns:p14="http://schemas.microsoft.com/office/powerpoint/2010/main" val="177387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Chemický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 Produkce chemických vláken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A) </a:t>
            </a:r>
            <a:r>
              <a:rPr lang="cs-CZ" altLang="cs-CZ" sz="1800" u="sng" dirty="0"/>
              <a:t>výroba celulózových vláken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Ve vyspělých státech na ústupu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B) </a:t>
            </a:r>
            <a:r>
              <a:rPr lang="cs-CZ" altLang="cs-CZ" sz="1800" u="sng" dirty="0"/>
              <a:t>výroba syntetických vláken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Od 80. let – dynamický růst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Centra výroby – USA, V Asie (Japonsko, Tchaj-wan, Čína, Jižní Korea)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Významná část produkce i v evropských zemích – Německo, Itálie, VB…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 Irsku – jedno z nosných odvětví „irského ekonomického zázraku“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Farmaceutický průmysl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Výrazně orientován na spotřebu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Náročný na kvalifikovanou pracovní sílu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Soustředění do spotřebních center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Specializace ve vyspělých státech</a:t>
            </a:r>
          </a:p>
        </p:txBody>
      </p:sp>
    </p:spTree>
    <p:extLst>
      <p:ext uri="{BB962C8B-B14F-4D97-AF65-F5344CB8AC3E}">
        <p14:creationId xmlns:p14="http://schemas.microsoft.com/office/powerpoint/2010/main" val="268880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Textilní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Nejstarší průmyslové odvětví, které stálo u zrodu průmyslové revoluce v 18. století – s jeho rozvojem spojen i rozvoj industrializace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oborech textilního průmyslu vznikala první tovární výroba na základě výroby manufakturní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Dlouhou dobu ve většině průmyslových zemí vedoucím prům</a:t>
            </a:r>
            <a:r>
              <a:rPr lang="cs-CZ" altLang="cs-CZ" dirty="0"/>
              <a:t>yslovým </a:t>
            </a:r>
            <a:r>
              <a:rPr lang="cs-CZ" altLang="cs-CZ" sz="1800" dirty="0"/>
              <a:t>odvětvím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průběhu 20. stol. – strukturální změny v surovinové základně a restrukturalizace prostorového rozložení </a:t>
            </a:r>
            <a:r>
              <a:rPr lang="cs-CZ" altLang="cs-CZ" dirty="0"/>
              <a:t>textilního průmyslu</a:t>
            </a:r>
            <a:endParaRPr lang="cs-CZ" altLang="cs-CZ" sz="18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Hlavními surovinami do 60 let. 20. stol – </a:t>
            </a:r>
            <a:r>
              <a:rPr lang="cs-CZ" altLang="cs-CZ" sz="1800" u="sng" dirty="0"/>
              <a:t>přírodní suroviny</a:t>
            </a:r>
            <a:r>
              <a:rPr lang="cs-CZ" altLang="cs-CZ" sz="1800" dirty="0"/>
              <a:t> (vlna, bavlna)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 rozvojem organické chemie v 60. letech nastupují jako hlavní textilní surovina </a:t>
            </a:r>
            <a:r>
              <a:rPr lang="cs-CZ" altLang="cs-CZ" sz="1800" u="sng" dirty="0"/>
              <a:t>umělá vlákna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80. léta – návrat k přírodním materiálům (prvně směsové tkaniny – synteticko-přírodní vlákna)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90. léta – zvyšování produkce bavlněných tkanin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Přesto umělá vlákna tvoří hlavní podíl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současnosti – pomalu rostoucí odvětví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Podíl na objemu celkové průmyslové výroby se snižuje, avšak zaměstnanost v globálním měřítku vysoká</a:t>
            </a:r>
          </a:p>
        </p:txBody>
      </p:sp>
    </p:spTree>
    <p:extLst>
      <p:ext uri="{BB962C8B-B14F-4D97-AF65-F5344CB8AC3E}">
        <p14:creationId xmlns:p14="http://schemas.microsoft.com/office/powerpoint/2010/main" val="2612429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Textilní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prostorovém uspořádání rozlišujeme 2 typy textilních průmyslových oblastí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b="1" dirty="0"/>
              <a:t>Staré textilní oblasti – Západní Evropa, USA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Textilní průmysl zde prošel silnou restrukturalizací – snižování zaměstnanosti, změny v technologii výroby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Velikostně převládají střední podniky – soustřeďují se na výrobu s vyšší přidanou hodnotou (speciální textilie, např. žáruvzdorné…)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b="1" dirty="0"/>
              <a:t>Nové textilní oblasti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 průmyslově mladších oblastech s pozdějším nástupem industrializace a levnou pracovní silou (JV Asie, některé země Afriky)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Výroba zaměřena na objem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Lokalizační faktory: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Faktor kvalifikované pracovní síly (textilní průmysl je náročný na kvantitu pracovníků)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Surovinový faktor – důležitý pro lokalizaci podniků na prvotní úpravu a zpracování přírodních materiálů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Faktor spotřeby – nutná vazba textilního průmyslu na oděvní průmysl</a:t>
            </a:r>
          </a:p>
        </p:txBody>
      </p:sp>
    </p:spTree>
    <p:extLst>
      <p:ext uri="{BB962C8B-B14F-4D97-AF65-F5344CB8AC3E}">
        <p14:creationId xmlns:p14="http://schemas.microsoft.com/office/powerpoint/2010/main" val="110507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Bavlnářský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Nejrozšířenější obor světového průmyslu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Celková tendence vzestupná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Charakteristickou tendencí je pokles výroby bavlněných tkanin ve vyspělých zemích západní Evropy nebo v Japonsku a přesun výroby blíže k oblastem pěstování bavlny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Většina produkce z Číny a Indie, rozvoj výroby v Pákistánu, Brazílii, Egyptě, Turecku nebo středoasijských republikách (např. Uzbekistán)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Stále silné postavení v USA, ale i zde pokles</a:t>
            </a:r>
          </a:p>
        </p:txBody>
      </p:sp>
    </p:spTree>
    <p:extLst>
      <p:ext uri="{BB962C8B-B14F-4D97-AF65-F5344CB8AC3E}">
        <p14:creationId xmlns:p14="http://schemas.microsoft.com/office/powerpoint/2010/main" val="380640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Výroba hedvábí a vlnařský průmysl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altLang="cs-CZ" b="1" dirty="0"/>
              <a:t>Výroba hedvábí</a:t>
            </a:r>
            <a:endParaRPr lang="cs-CZ" altLang="cs-CZ" sz="18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90. letech 20. století prošla výroba hedvábí značnou krizí – minimum výroby v roce 1997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 posledních letech opět růst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Největší producenti – Čína (téměř 70 % světové produkce), Indie, Turkmenistán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906A433-B99C-42BF-9602-3A7075C17E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altLang="cs-CZ" sz="1800" b="1" dirty="0"/>
              <a:t>Vlnařský průmysl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V posledních letech výrazný pokles výroby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Produkce vlny (suroviny) v Austrálii, na Novém Zélandě a v Argentině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Odtud export do zemí západní Evropy (VB, Itálie, Francie, Belgie) – export klesá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Zvýšení produkce v Indii, Číně, Turecku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9783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F53998-1A6D-41A3-BED0-C26D9235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b="1"/>
              <a:t>Hlavní světové textilní oblasti</a:t>
            </a:r>
            <a:endParaRPr lang="sk-SK" sz="2400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247640-BC49-47D2-B18B-7E6649BB9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JV pobřeží Číny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SZ Indie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Vietnam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Bangladéš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S Itálie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Střední Anglie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Střední Polsko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Porúří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JV USA</a:t>
            </a:r>
          </a:p>
          <a:p>
            <a:pPr marL="269875" indent="-2698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Arial" charset="0"/>
              </a:rPr>
              <a:t>Turecko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DF28FCB-80AF-41A9-AC2F-45040638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32" y="719571"/>
            <a:ext cx="7698986" cy="55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33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Potravinářský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Zahrnuje desítky oborů, které mají společný cíl – zajistit potravu pro obyvatele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Zpracovává či upravuje rozmanité produkty </a:t>
            </a:r>
            <a:r>
              <a:rPr lang="cs-CZ" altLang="cs-CZ" dirty="0"/>
              <a:t>rostlinné</a:t>
            </a:r>
            <a:r>
              <a:rPr lang="cs-CZ" altLang="cs-CZ" sz="1800" dirty="0"/>
              <a:t> a živočišní výroby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Lokalizace: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Uprostřed produkčních zemědělských oblastí – např. sušení a fermentace kávy, výroba sladu, výroba vína, čištění rýže…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Orientace na spotřebitele – obory, které zpracovávají značně upravené primární suroviny (výroba cukru, mouky…pekárenství…)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Změna lokalizace s rozvojem technologií – </a:t>
            </a:r>
            <a:r>
              <a:rPr lang="cs-CZ" altLang="cs-CZ" sz="1800" dirty="0" err="1"/>
              <a:t>mrazírenství</a:t>
            </a:r>
            <a:r>
              <a:rPr lang="cs-CZ" altLang="cs-CZ" sz="1800" dirty="0"/>
              <a:t>, konzervování… - odpojení lokalizace odvětví a zdroje surovin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V současnosti – lokalizace velkých podniků spíše do míst spotřeby, drobnější rozptýleny v surovinových oblastech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1800" dirty="0"/>
              <a:t>Význam faktorů pracovních sil i dopravy klesá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Potravinářský průmysl nevytváří rozsáhlé územní komplexy, obvyklé je uspořádání oblastí lokálního významu, kde potravinářství se zemědělství vytváří agrokomplexy (na sebe navazující surovinová a zpracovatelská činnost) – centry obvykle malá města</a:t>
            </a:r>
          </a:p>
        </p:txBody>
      </p:sp>
    </p:spTree>
    <p:extLst>
      <p:ext uri="{BB962C8B-B14F-4D97-AF65-F5344CB8AC3E}">
        <p14:creationId xmlns:p14="http://schemas.microsoft.com/office/powerpoint/2010/main" val="2505427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Potravinářský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Průmysl cukrovarnický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zpracování objemných surovin, proto orientace do spotřebních oblastí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Zpracování ve 2 fázích: 1. výroba surového cukru, 2. konečná úprava (rafinace)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Průmysl tukový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Nejsoustředěnější v celém potravinářství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Spotřeba rozložena nerovnoměrně – vysoká v nejbohatších, hospodářsky vyspělých zemích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Výroba umělých tuků se neustále zvyšuje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Mlékárenský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Soustředění blízko chovatelských oblastí (omezené možnosti transportu mléka) a v nich v centrech spotřeby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Masný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Zpracování masa na uzeniny, konzervy apod.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Značná číst se konzervuje v mrazírnách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Lokalizace v oblastech s možností zásobování masem</a:t>
            </a:r>
          </a:p>
        </p:txBody>
      </p:sp>
    </p:spTree>
    <p:extLst>
      <p:ext uri="{BB962C8B-B14F-4D97-AF65-F5344CB8AC3E}">
        <p14:creationId xmlns:p14="http://schemas.microsoft.com/office/powerpoint/2010/main" val="970217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Potravinářský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u="sng" dirty="0"/>
              <a:t>Rybný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Zpracování cca ½ světového výlovu ryb, přesto značný význam, protože v přímořských oblastech tvoří ryby často hl. složku potravy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Důležitý obor exportu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Koncentrace a specializace podle možností výlovu, zpracování ryb především v přístavech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u="sng" dirty="0"/>
              <a:t>Konzervárenství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Překryv se zpracováním masa, včetně rybího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Zpracování o produktů RV (ovoce, zelenina)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Urbanizace světa při stoupající spotřebě vyžaduje rychlý růst potravinářských oborů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Spíše oborem menších závodů, často </a:t>
            </a:r>
            <a:r>
              <a:rPr lang="cs-CZ" altLang="cs-CZ" sz="1700" dirty="0" err="1"/>
              <a:t>polořemeslný</a:t>
            </a:r>
            <a:r>
              <a:rPr lang="cs-CZ" altLang="cs-CZ" sz="1700" dirty="0"/>
              <a:t> charakter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Rozmístění orientováno na hlavní produkční oblasti, někdy přístavy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Většina konzerváren umístěna do hl. koncentrací spotřebitelů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u="sng" dirty="0"/>
              <a:t>Pivovarnictví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Zvyšující se spotřeba a nové technologie umožňují koncentraci do velkých závodů ve spotřebních centrech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Spotřeba piva menší v zemích s produkcí vína, např. ve Středomoří</a:t>
            </a:r>
          </a:p>
        </p:txBody>
      </p:sp>
    </p:spTree>
    <p:extLst>
      <p:ext uri="{BB962C8B-B14F-4D97-AF65-F5344CB8AC3E}">
        <p14:creationId xmlns:p14="http://schemas.microsoft.com/office/powerpoint/2010/main" val="357151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Největším odvětvím průmyslu</a:t>
            </a:r>
          </a:p>
          <a:p>
            <a:pPr eaLnBrk="1" hangingPunct="1"/>
            <a:r>
              <a:rPr lang="cs-CZ" altLang="cs-CZ" sz="2000" dirty="0"/>
              <a:t>Lokalizační faktory:</a:t>
            </a:r>
          </a:p>
          <a:p>
            <a:pPr lvl="1" eaLnBrk="1" hangingPunct="1"/>
            <a:r>
              <a:rPr lang="cs-CZ" altLang="cs-CZ" sz="2000" dirty="0"/>
              <a:t>Mění se s vývojem techniky a rozvíjející se dělbou práce</a:t>
            </a:r>
          </a:p>
          <a:p>
            <a:pPr lvl="1" eaLnBrk="1" hangingPunct="1"/>
            <a:r>
              <a:rPr lang="cs-CZ" altLang="cs-CZ" sz="2000" dirty="0"/>
              <a:t>Výrobky často souhrnem velkého počtu dílčích výrob – dobré, když jednotlivé státy mají co nejširší zastoupení výrob </a:t>
            </a:r>
          </a:p>
          <a:p>
            <a:pPr lvl="1" eaLnBrk="1" hangingPunct="1"/>
            <a:r>
              <a:rPr lang="cs-CZ" altLang="cs-CZ" sz="2000" dirty="0"/>
              <a:t>Těžké strojírenství – velká spotřeba energie</a:t>
            </a:r>
          </a:p>
          <a:p>
            <a:pPr lvl="1" eaLnBrk="1" hangingPunct="1"/>
            <a:r>
              <a:rPr lang="cs-CZ" altLang="cs-CZ" sz="2000" dirty="0"/>
              <a:t>Dopravní náklady – při přepravě menších částí menší než u hotových výrobků</a:t>
            </a:r>
          </a:p>
          <a:p>
            <a:pPr lvl="1" eaLnBrk="1" hangingPunct="1"/>
            <a:r>
              <a:rPr lang="cs-CZ" altLang="cs-CZ" sz="2000" dirty="0"/>
              <a:t>Lokalizace v oblastech spotřeby – v počátcích, pokles s rozvojem dopravy </a:t>
            </a:r>
          </a:p>
          <a:p>
            <a:pPr lvl="1" eaLnBrk="1" hangingPunct="1"/>
            <a:r>
              <a:rPr lang="cs-CZ" altLang="cs-CZ" sz="2000" dirty="0"/>
              <a:t>Vztah k surovině jen u některých oborů s velkou spotřebou kovů (např. výroba lokomotiv…)</a:t>
            </a:r>
          </a:p>
          <a:p>
            <a:pPr eaLnBrk="1" hangingPunct="1"/>
            <a:r>
              <a:rPr lang="cs-CZ" altLang="cs-CZ" sz="2000" dirty="0"/>
              <a:t>Rozsah a kvalita strojírenského průmyslu je ukazatelem </a:t>
            </a:r>
            <a:r>
              <a:rPr lang="cs-CZ" altLang="cs-CZ" sz="2000" dirty="0" err="1"/>
              <a:t>hosp</a:t>
            </a:r>
            <a:r>
              <a:rPr lang="cs-CZ" altLang="cs-CZ" sz="2000" dirty="0"/>
              <a:t>. potenciálu i úrovně vědecko-výzkumné základny</a:t>
            </a:r>
          </a:p>
        </p:txBody>
      </p:sp>
    </p:spTree>
    <p:extLst>
      <p:ext uri="{BB962C8B-B14F-4D97-AF65-F5344CB8AC3E}">
        <p14:creationId xmlns:p14="http://schemas.microsoft.com/office/powerpoint/2010/main" val="2621121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Dřevozpracující a papírenský průmysl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Společná základní surovina – rozmístění průmyslu poměrně rovnoměrné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Značný podíl dřeva jako palivo (v hosp</a:t>
            </a:r>
            <a:r>
              <a:rPr lang="cs-CZ" altLang="cs-CZ" dirty="0"/>
              <a:t>odářsky </a:t>
            </a:r>
            <a:r>
              <a:rPr lang="cs-CZ" altLang="cs-CZ" sz="1800" dirty="0"/>
              <a:t>odlehlých oblastech)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Hl. produkční oblasti – lesy mírného pásma s jednoduchou skladbou dřevin a snadno dostupné + sub/rovníkové země s velkou zásobou dřevin (Brazílie, Indonésie, Nigérie, Filipíny, Tanzanie)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Nábytkářství</a:t>
            </a:r>
            <a:r>
              <a:rPr lang="cs-CZ" altLang="cs-CZ" sz="1800" dirty="0"/>
              <a:t> – umístění v centech spotřeby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u="sng" dirty="0"/>
              <a:t>Papírenský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Náročný na spotřebu vody, proto lokalizace při velkých zdrojích čisté vody a spíše mimo hl. průmyslové a sídelní koncentrace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Negativní vliv na čistotu vody a ovzduší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200" b="1" dirty="0"/>
              <a:t>Průmysl polygrafický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Hl. materiálem je novinový papír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Zcela orientován do spotřebních center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Vyžaduje kvalifikovanou pracovní sílu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Patří mezi nejmladší odvětví, přesto zastoupen ve většině zemí světa</a:t>
            </a:r>
          </a:p>
        </p:txBody>
      </p:sp>
    </p:spTree>
    <p:extLst>
      <p:ext uri="{BB962C8B-B14F-4D97-AF65-F5344CB8AC3E}">
        <p14:creationId xmlns:p14="http://schemas.microsoft.com/office/powerpoint/2010/main" val="155654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Jako samostatné odvětví od 1. pol. 19. stol. – počátky spojeny s průmyslovou revolucí</a:t>
            </a:r>
          </a:p>
          <a:p>
            <a:pPr eaLnBrk="1" hangingPunct="1"/>
            <a:r>
              <a:rPr lang="cs-CZ" altLang="cs-CZ" sz="2000" dirty="0"/>
              <a:t>Původně koncentrace do měst – vznik jader budoucích strojírenských regionů</a:t>
            </a:r>
          </a:p>
          <a:p>
            <a:pPr eaLnBrk="1" hangingPunct="1"/>
            <a:r>
              <a:rPr lang="cs-CZ" altLang="cs-CZ" sz="2000" dirty="0"/>
              <a:t>Významné vazby hutnictví – strojírenství</a:t>
            </a:r>
          </a:p>
          <a:p>
            <a:pPr eaLnBrk="1" hangingPunct="1"/>
            <a:r>
              <a:rPr lang="cs-CZ" altLang="cs-CZ" sz="2000" dirty="0"/>
              <a:t>Výroba strojů pro cukrovary, zpracování a obrábění kovů… výroba zbraní, dopravní strojírenství…</a:t>
            </a:r>
          </a:p>
          <a:p>
            <a:pPr eaLnBrk="1" hangingPunct="1"/>
            <a:r>
              <a:rPr lang="cs-CZ" altLang="cs-CZ" sz="2000" dirty="0"/>
              <a:t>Krize ve 30. letech</a:t>
            </a:r>
          </a:p>
          <a:p>
            <a:pPr eaLnBrk="1" hangingPunct="1"/>
            <a:r>
              <a:rPr lang="cs-CZ" altLang="cs-CZ" sz="2000" dirty="0"/>
              <a:t>Další rozvoj v souvislosti s 2. světovou válkou a v období studené války (důležitý lokalizační faktor strategické důvody)</a:t>
            </a:r>
          </a:p>
          <a:p>
            <a:pPr eaLnBrk="1" hangingPunct="1"/>
            <a:r>
              <a:rPr lang="cs-CZ" altLang="cs-CZ" sz="2000" dirty="0"/>
              <a:t>Po 2. světové válce – vznik nových podniků v málo industrializovaných regionech  (Žďár nad Sázavou)</a:t>
            </a:r>
          </a:p>
          <a:p>
            <a:pPr eaLnBrk="1" hangingPunct="1"/>
            <a:r>
              <a:rPr lang="cs-CZ" altLang="cs-CZ" sz="2000" dirty="0"/>
              <a:t>V 70. letech – rozvoj díky jaderné energetice</a:t>
            </a:r>
          </a:p>
          <a:p>
            <a:pPr eaLnBrk="1" hangingPunct="1"/>
            <a:r>
              <a:rPr lang="cs-CZ" altLang="cs-CZ" sz="2000" dirty="0"/>
              <a:t>V 80. letech – disperze i do menších měst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17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200" dirty="0"/>
              <a:t>TĚŽKÉ STROJÍRENSTVÍ</a:t>
            </a:r>
          </a:p>
          <a:p>
            <a:pPr lvl="1" eaLnBrk="1" hangingPunct="1"/>
            <a:r>
              <a:rPr lang="cs-CZ" altLang="cs-CZ" sz="2200" dirty="0"/>
              <a:t>Vyrábí zařízení a stroje pro jiný průmysl, pro jiné strojírenské, hutnické nebo těžařské firmy</a:t>
            </a:r>
          </a:p>
          <a:p>
            <a:pPr lvl="1" eaLnBrk="1" hangingPunct="1"/>
            <a:r>
              <a:rPr lang="cs-CZ" altLang="cs-CZ" sz="2200" dirty="0"/>
              <a:t>hutnické provozy, hutnická zařízení, výrobní a strojírenské komplexy, těžební stroje</a:t>
            </a:r>
          </a:p>
          <a:p>
            <a:pPr lvl="1" eaLnBrk="1" hangingPunct="1"/>
            <a:r>
              <a:rPr lang="cs-CZ" altLang="cs-CZ" sz="2200" dirty="0"/>
              <a:t>Ze své podstaty potřebovává velké množství surovin a energie</a:t>
            </a:r>
          </a:p>
        </p:txBody>
      </p:sp>
    </p:spTree>
    <p:extLst>
      <p:ext uri="{BB962C8B-B14F-4D97-AF65-F5344CB8AC3E}">
        <p14:creationId xmlns:p14="http://schemas.microsoft.com/office/powerpoint/2010/main" val="96177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200" dirty="0"/>
              <a:t>LEHKÉ STROJÍRENSTVÍ</a:t>
            </a:r>
          </a:p>
          <a:p>
            <a:pPr lvl="1" eaLnBrk="1" hangingPunct="1"/>
            <a:r>
              <a:rPr lang="cs-CZ" altLang="cs-CZ" sz="2200" dirty="0"/>
              <a:t>zde jsou soustředěny veškeré obory vyrábějící spotřební elektrotechniku a elektroniku</a:t>
            </a:r>
          </a:p>
          <a:p>
            <a:pPr lvl="1" eaLnBrk="1" hangingPunct="1"/>
            <a:r>
              <a:rPr lang="cs-CZ" altLang="cs-CZ" sz="2200" dirty="0"/>
              <a:t>typickým ukazatelem tohoto druhu strojírenství je </a:t>
            </a:r>
            <a:r>
              <a:rPr lang="cs-CZ" altLang="cs-CZ" sz="2200" u="sng" dirty="0"/>
              <a:t>velkovýroba</a:t>
            </a:r>
            <a:r>
              <a:rPr lang="cs-CZ" altLang="cs-CZ" sz="2200" dirty="0"/>
              <a:t> s </a:t>
            </a:r>
            <a:r>
              <a:rPr lang="cs-CZ" altLang="cs-CZ" sz="2200" u="sng" dirty="0"/>
              <a:t>malou potřebou kvalifikované pracovní síly a malou spotřebou materiálu</a:t>
            </a:r>
            <a:endParaRPr lang="cs-CZ" altLang="cs-CZ" sz="2200" dirty="0"/>
          </a:p>
          <a:p>
            <a:pPr lvl="1" eaLnBrk="1" hangingPunct="1"/>
            <a:r>
              <a:rPr lang="cs-CZ" altLang="cs-CZ" sz="2200" dirty="0"/>
              <a:t>rozmístění je dáno hlavně levnou pracovní sílou, proto se v tomto oboru uplatňují i </a:t>
            </a:r>
            <a:r>
              <a:rPr lang="cs-CZ" altLang="cs-CZ" sz="2200" u="sng" dirty="0"/>
              <a:t>rozvojové země</a:t>
            </a:r>
          </a:p>
          <a:p>
            <a:pPr lvl="1" eaLnBrk="1" hangingPunct="1"/>
            <a:r>
              <a:rPr lang="cs-CZ" altLang="cs-CZ" sz="2200" dirty="0"/>
              <a:t>k velkým producentům přístrojů sdělovací techniky patří Japonsko, USA, Německo, Jižní Korea, Velká Británie a krajiny bývalého SNS. Z ostatních zemí Malajsie, Thajsko, Brazílie, Mexiko, Turecko a Singapur (radiopřijímače, televizory, spotřební elektronika)</a:t>
            </a:r>
          </a:p>
        </p:txBody>
      </p:sp>
    </p:spTree>
    <p:extLst>
      <p:ext uri="{BB962C8B-B14F-4D97-AF65-F5344CB8AC3E}">
        <p14:creationId xmlns:p14="http://schemas.microsoft.com/office/powerpoint/2010/main" val="401244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800" dirty="0"/>
              <a:t>PŘESNÉ STROJÍRENSTVÍ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zahrnuje obory jemné mechaniky, optiky, výrobu měřících přístrojů a speciální zařízení pro zdravotnické i jiné účely a hlavně v poslední době náročnou elektroniku (počítače, digitální a telekomunikační přístroje, hodinky, fotoaparáty, dalekohledy, přesná optika, laserové technologie)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hlavními rysem odvětví </a:t>
            </a:r>
            <a:r>
              <a:rPr lang="cs-CZ" altLang="cs-CZ" sz="1800" u="sng" dirty="0"/>
              <a:t>je převaha kvalifikované práce nad množstvím a hodnotou materiálu </a:t>
            </a:r>
            <a:r>
              <a:rPr lang="cs-CZ" altLang="cs-CZ" sz="1800" dirty="0"/>
              <a:t>(výjimka - barevné kovy) -</a:t>
            </a:r>
            <a:r>
              <a:rPr lang="en-US" altLang="cs-CZ" sz="1800" dirty="0"/>
              <a:t>&gt; </a:t>
            </a:r>
            <a:r>
              <a:rPr lang="cs-CZ" altLang="cs-CZ" sz="1800" dirty="0"/>
              <a:t>rozmístění do vyspělých států, které je většinou podmíněno úzkou </a:t>
            </a:r>
            <a:r>
              <a:rPr lang="cs-CZ" altLang="cs-CZ" sz="1800" u="sng" dirty="0"/>
              <a:t>spoluprací s vědeckým výzkumem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cs-CZ" sz="1800" dirty="0"/>
              <a:t>k</a:t>
            </a:r>
            <a:r>
              <a:rPr lang="cs-CZ" altLang="cs-CZ" sz="1800" dirty="0"/>
              <a:t> tradičním oborům patří výroba zařízení na </a:t>
            </a:r>
            <a:r>
              <a:rPr lang="cs-CZ" altLang="cs-CZ" sz="1800" b="1" dirty="0"/>
              <a:t>měření času</a:t>
            </a:r>
            <a:r>
              <a:rPr lang="cs-CZ" altLang="cs-CZ" sz="1800" dirty="0"/>
              <a:t>, zvláště hodinek</a:t>
            </a:r>
            <a:r>
              <a:rPr lang="en-US" altLang="cs-CZ" sz="1800" dirty="0"/>
              <a:t> </a:t>
            </a:r>
            <a:r>
              <a:rPr lang="cs-CZ" altLang="cs-CZ" sz="1800" dirty="0"/>
              <a:t>(hlavní světoví producenti jsou Švýcarsko (téměř 50 % tradiční nedigitální výroby), Německo, USA a po válce se na přední místa dostaly i Japonsko a dnešní SNS, Singapur a Hong-Kong)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b="1" dirty="0"/>
              <a:t>Kosmický průzkum</a:t>
            </a:r>
            <a:r>
              <a:rPr lang="cs-CZ" altLang="cs-CZ" sz="1800" dirty="0"/>
              <a:t> si vynutil kvalitní optické a fotografické přístroje, jejich výrobní centra jsou hlavně v USA, dále pak v Německu a Japonsku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Velký boom v posledních letech zaznamenal,</a:t>
            </a:r>
            <a:r>
              <a:rPr lang="cs-CZ" altLang="cs-CZ" sz="1800" b="1" dirty="0"/>
              <a:t> výroba osobních počítačů</a:t>
            </a:r>
            <a:r>
              <a:rPr lang="cs-CZ" altLang="cs-CZ" sz="1800" dirty="0"/>
              <a:t> – nejvyspělejší strojírenský obor, vyžadující úzkou spolupráci s výzkumnou základnou. Ve špičkové výrobě si udržují velký náskok USA (70 % výroby). Výroba v ostatních zemích je převážně prováděna v americké licenci a je soustředěna v Japonsku, zemích Asijských tygrů a Evropské unie</a:t>
            </a:r>
          </a:p>
        </p:txBody>
      </p:sp>
    </p:spTree>
    <p:extLst>
      <p:ext uri="{BB962C8B-B14F-4D97-AF65-F5344CB8AC3E}">
        <p14:creationId xmlns:p14="http://schemas.microsoft.com/office/powerpoint/2010/main" val="82003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Strojírenský průmysl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INVESTIČNÍ STROJÍRENSTVÍ</a:t>
            </a:r>
          </a:p>
          <a:p>
            <a:pPr lvl="1" eaLnBrk="1" hangingPunct="1"/>
            <a:r>
              <a:rPr lang="cs-CZ" altLang="cs-CZ" sz="2000" dirty="0"/>
              <a:t>provádí </a:t>
            </a:r>
            <a:r>
              <a:rPr lang="cs-CZ" altLang="cs-CZ" sz="2000" u="sng" dirty="0"/>
              <a:t>výrobu kompletních celků pro energetiku, dopravní, těžební a zpracovatelský průmysl</a:t>
            </a:r>
            <a:r>
              <a:rPr lang="cs-CZ" altLang="cs-CZ" sz="2000" dirty="0"/>
              <a:t>, jedná se o tzv. dodávky na klíč</a:t>
            </a:r>
          </a:p>
          <a:p>
            <a:pPr lvl="1" eaLnBrk="1" hangingPunct="1"/>
            <a:r>
              <a:rPr lang="cs-CZ" altLang="cs-CZ" sz="2000" dirty="0"/>
              <a:t>firma spolupracuje s velkou řadou </a:t>
            </a:r>
            <a:r>
              <a:rPr lang="cs-CZ" altLang="cs-CZ" sz="2000" u="sng" dirty="0"/>
              <a:t>subdodavatelů</a:t>
            </a:r>
            <a:r>
              <a:rPr lang="cs-CZ" altLang="cs-CZ" sz="2000" dirty="0"/>
              <a:t> a předává kompletní dílo v cílové oblasti zákazníka, zajišťuje veškeré technologie, materiál i konečnou kompletizaci</a:t>
            </a:r>
          </a:p>
          <a:p>
            <a:pPr lvl="1" eaLnBrk="1" hangingPunct="1"/>
            <a:r>
              <a:rPr lang="cs-CZ" altLang="cs-CZ" sz="2000" dirty="0"/>
              <a:t>výroba takovýchto investičních celků je možná jen v oblastech s velkou koncentrací různorodého a vyspělého strojírenství</a:t>
            </a:r>
          </a:p>
          <a:p>
            <a:pPr lvl="1" eaLnBrk="1" hangingPunct="1"/>
            <a:r>
              <a:rPr lang="cs-CZ" altLang="cs-CZ" sz="2000" dirty="0"/>
              <a:t>tradiční dodavatelé nejsložitějších investičních celků jsou USA, Japonsko, Německo, Velká Británie, Francie a krajiny bývalého SNS</a:t>
            </a:r>
          </a:p>
          <a:p>
            <a:pPr lvl="1" eaLnBrk="1" hangingPunct="1"/>
            <a:r>
              <a:rPr lang="cs-CZ" altLang="cs-CZ" sz="2000" dirty="0"/>
              <a:t>celky nižšího řádu dodávají Itálie, Švýcarsko, Kanada, Nizozemí, ale i Polsko, Maďarsko a Česká republika. Kdysi ČSSR například zajišťovala výrobu těžebních zařízení pro země Arabského poloostrova (ČR jaderné elektrárny v Íránu a Číně)</a:t>
            </a:r>
          </a:p>
        </p:txBody>
      </p:sp>
    </p:spTree>
    <p:extLst>
      <p:ext uri="{BB962C8B-B14F-4D97-AF65-F5344CB8AC3E}">
        <p14:creationId xmlns:p14="http://schemas.microsoft.com/office/powerpoint/2010/main" val="283046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Dopravní strojírenství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Podle zaměstnanosti největší (řada dílčích oborů s mnoha zaměstnanci)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Lokalizace hl. ve městech a regionech spotřeby (automobilový průmysl)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altLang="cs-CZ" sz="2000" b="1" dirty="0"/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sz="2000" b="1" dirty="0"/>
              <a:t>Automobilový průmysl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Jedno z nejdynamičtěji se vyvíjejících průmyslových odvětví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Konec 19. stol. - vynález automobilu, 20. stol. – velký rozvoj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Henry Ford – zdokonalení výrobních metod; zavedením hromadné výroby se standardizovanými pracovními postupy produkci automobilů výrazně zlevnil (</a:t>
            </a:r>
            <a:r>
              <a:rPr lang="cs-CZ" altLang="cs-CZ" sz="2000" u="sng" dirty="0"/>
              <a:t>fordismus</a:t>
            </a:r>
            <a:r>
              <a:rPr lang="cs-CZ" altLang="cs-CZ" sz="2000" dirty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Poč. 21. stol. – výroba automobilů globalizovaným odvětví – rozšíření v množství zemí</a:t>
            </a:r>
          </a:p>
        </p:txBody>
      </p:sp>
    </p:spTree>
    <p:extLst>
      <p:ext uri="{BB962C8B-B14F-4D97-AF65-F5344CB8AC3E}">
        <p14:creationId xmlns:p14="http://schemas.microsoft.com/office/powerpoint/2010/main" val="40517420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366</TotalTime>
  <Words>2920</Words>
  <Application>Microsoft Office PowerPoint</Application>
  <PresentationFormat>Širokoúhlá obrazovka</PresentationFormat>
  <Paragraphs>458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Gill Sans MT</vt:lpstr>
      <vt:lpstr>Times New Roman</vt:lpstr>
      <vt:lpstr>Trebuchet MS</vt:lpstr>
      <vt:lpstr>Wingdings</vt:lpstr>
      <vt:lpstr>Wingdings 2</vt:lpstr>
      <vt:lpstr>Dividenda</vt:lpstr>
      <vt:lpstr>Charakteristika průmyslových odvětví (Zpracovatelský průmysl)</vt:lpstr>
      <vt:lpstr>Úvod do zpracovatelského průmyslu</vt:lpstr>
      <vt:lpstr>Strojírenský průmysl</vt:lpstr>
      <vt:lpstr>Strojírenský průmysl</vt:lpstr>
      <vt:lpstr>Strojírenský průmysl</vt:lpstr>
      <vt:lpstr>Strojírenský průmysl</vt:lpstr>
      <vt:lpstr>Strojírenský průmysl</vt:lpstr>
      <vt:lpstr>Strojírenský průmysl</vt:lpstr>
      <vt:lpstr>Dopravní strojírenství</vt:lpstr>
      <vt:lpstr>Dopravní strojírenství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Chemický průmysl</vt:lpstr>
      <vt:lpstr>Chemický průmysl</vt:lpstr>
      <vt:lpstr>Chemický průmysl</vt:lpstr>
      <vt:lpstr>Chemický průmysl</vt:lpstr>
      <vt:lpstr>Chemický průmysl</vt:lpstr>
      <vt:lpstr>Textilní Průmysl</vt:lpstr>
      <vt:lpstr>Textilní Průmysl</vt:lpstr>
      <vt:lpstr>Bavlnářský průmysl</vt:lpstr>
      <vt:lpstr>Výroba hedvábí a vlnařský průmysl</vt:lpstr>
      <vt:lpstr>Hlavní světové textilní oblasti</vt:lpstr>
      <vt:lpstr>Potravinářský průmysl</vt:lpstr>
      <vt:lpstr>Potravinářský průmysl</vt:lpstr>
      <vt:lpstr>Potravinářský průmysl</vt:lpstr>
      <vt:lpstr>Dřevozpracující a papírenský průmysl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35</cp:revision>
  <dcterms:created xsi:type="dcterms:W3CDTF">2022-02-11T15:43:24Z</dcterms:created>
  <dcterms:modified xsi:type="dcterms:W3CDTF">2023-04-18T09:59:45Z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