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2" r:id="rId4"/>
  </p:sldMasterIdLst>
  <p:notesMasterIdLst>
    <p:notesMasterId r:id="rId10"/>
  </p:notesMasterIdLst>
  <p:handoutMasterIdLst>
    <p:handoutMasterId r:id="rId11"/>
  </p:handoutMasterIdLst>
  <p:sldIdLst>
    <p:sldId id="256" r:id="rId5"/>
    <p:sldId id="345" r:id="rId6"/>
    <p:sldId id="308" r:id="rId7"/>
    <p:sldId id="341" r:id="rId8"/>
    <p:sldId id="342" r:id="rId9"/>
  </p:sldIdLst>
  <p:sldSz cx="12192000" cy="6858000"/>
  <p:notesSz cx="6858000" cy="9144000"/>
  <p:defaultTextStyle>
    <a:defPPr rtl="0">
      <a:defRPr lang="sk-sk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48" autoAdjust="0"/>
  </p:normalViewPr>
  <p:slideViewPr>
    <p:cSldViewPr snapToGrid="0">
      <p:cViewPr varScale="1">
        <p:scale>
          <a:sx n="85" d="100"/>
          <a:sy n="85" d="100"/>
        </p:scale>
        <p:origin x="590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9" d="100"/>
          <a:sy n="89" d="100"/>
        </p:scale>
        <p:origin x="3000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hlavičku 1">
            <a:extLst>
              <a:ext uri="{FF2B5EF4-FFF2-40B4-BE49-F238E27FC236}">
                <a16:creationId xmlns:a16="http://schemas.microsoft.com/office/drawing/2014/main" id="{C9DC64E7-57FE-4DAF-ADDD-E08D47A2D2A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 dirty="0"/>
          </a:p>
        </p:txBody>
      </p:sp>
      <p:sp>
        <p:nvSpPr>
          <p:cNvPr id="3" name="Zástupný objekt pre dátum 2">
            <a:extLst>
              <a:ext uri="{FF2B5EF4-FFF2-40B4-BE49-F238E27FC236}">
                <a16:creationId xmlns:a16="http://schemas.microsoft.com/office/drawing/2014/main" id="{E9733D69-DB27-44FF-A953-DFC3C3D951A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48CA44-12FF-4074-B6D8-505DB15FD871}" type="datetimeFigureOut">
              <a:rPr lang="sk-SK" smtClean="0"/>
              <a:t>30. 11. 2024</a:t>
            </a:fld>
            <a:endParaRPr lang="sk-SK" dirty="0"/>
          </a:p>
        </p:txBody>
      </p:sp>
      <p:sp>
        <p:nvSpPr>
          <p:cNvPr id="4" name="Zástupný objekt pre pätu 3">
            <a:extLst>
              <a:ext uri="{FF2B5EF4-FFF2-40B4-BE49-F238E27FC236}">
                <a16:creationId xmlns:a16="http://schemas.microsoft.com/office/drawing/2014/main" id="{50702834-D63A-4024-BA25-524EC3E5F5B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 dirty="0"/>
          </a:p>
        </p:txBody>
      </p:sp>
      <p:sp>
        <p:nvSpPr>
          <p:cNvPr id="5" name="Zástupný objekt pre číslo snímky 4">
            <a:extLst>
              <a:ext uri="{FF2B5EF4-FFF2-40B4-BE49-F238E27FC236}">
                <a16:creationId xmlns:a16="http://schemas.microsoft.com/office/drawing/2014/main" id="{8C31B593-D92D-48BD-AF73-AE42F7B09CF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57F7FA-BF92-4BA2-99A4-C0BA51CC0D32}" type="slidenum">
              <a:rPr lang="sk-SK" smtClean="0"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99160514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hlavičk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 dirty="0"/>
          </a:p>
        </p:txBody>
      </p:sp>
      <p:sp>
        <p:nvSpPr>
          <p:cNvPr id="3" name="Zástupný objekt pre dá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2F1084-2626-44A1-89DC-C0636C94A6A5}" type="datetimeFigureOut">
              <a:rPr lang="sk-SK" smtClean="0"/>
              <a:t>30. 11. 2024</a:t>
            </a:fld>
            <a:endParaRPr lang="sk-SK" dirty="0"/>
          </a:p>
        </p:txBody>
      </p:sp>
      <p:sp>
        <p:nvSpPr>
          <p:cNvPr id="4" name="Zástupný objekt pre obrázok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 dirty="0"/>
          </a:p>
        </p:txBody>
      </p:sp>
      <p:sp>
        <p:nvSpPr>
          <p:cNvPr id="5" name="Zástupný objekt pre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 dirty="0"/>
              <a:t>Upraviť štýly predlohy textu</a:t>
            </a:r>
          </a:p>
          <a:p>
            <a:pPr lvl="1"/>
            <a:r>
              <a:rPr lang="sk-SK" dirty="0"/>
              <a:t>Druhá úroveň</a:t>
            </a:r>
          </a:p>
          <a:p>
            <a:pPr lvl="2"/>
            <a:r>
              <a:rPr lang="sk-SK" dirty="0"/>
              <a:t>Tretia úroveň</a:t>
            </a:r>
          </a:p>
          <a:p>
            <a:pPr lvl="3"/>
            <a:r>
              <a:rPr lang="sk-SK" dirty="0"/>
              <a:t>Štvrtá úroveň</a:t>
            </a:r>
          </a:p>
          <a:p>
            <a:pPr lvl="4"/>
            <a:r>
              <a:rPr lang="sk-SK" dirty="0"/>
              <a:t>Piata úroveň</a:t>
            </a:r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 dirty="0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BA2FBA-3872-4FF0-B93A-44D88D4B466A}" type="slidenum">
              <a:rPr lang="sk-SK" smtClean="0"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73661711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1BA2FBA-3872-4FF0-B93A-44D88D4B466A}" type="slidenum">
              <a:rPr lang="sk-SK" smtClean="0"/>
              <a:t>1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2642349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ĺžnik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sk-SK" dirty="0"/>
          </a:p>
        </p:txBody>
      </p:sp>
      <p:sp>
        <p:nvSpPr>
          <p:cNvPr id="2" name="Nadpis 1"/>
          <p:cNvSpPr>
            <a:spLocks noGrp="1"/>
          </p:cNvSpPr>
          <p:nvPr>
            <p:ph type="ctrTitle" hasCustomPrompt="1"/>
          </p:nvPr>
        </p:nvSpPr>
        <p:spPr>
          <a:xfrm>
            <a:off x="581191" y="1020431"/>
            <a:ext cx="10993549" cy="1475013"/>
          </a:xfrm>
          <a:effectLst/>
        </p:spPr>
        <p:txBody>
          <a:bodyPr rtlCol="0"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pPr rtl="0"/>
            <a:r>
              <a:rPr lang="sk-SK"/>
              <a:t>Kliknite sem a upravte štýl predlohy nadpisov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581194" y="2495445"/>
            <a:ext cx="10993546" cy="590321"/>
          </a:xfrm>
        </p:spPr>
        <p:txBody>
          <a:bodyPr rtlCol="0"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sk-SK"/>
              <a:t>Kliknite sem a upravte štýl predlohy podnadpisov</a:t>
            </a:r>
            <a:endParaRPr lang="sk-SK" dirty="0"/>
          </a:p>
        </p:txBody>
      </p:sp>
      <p:sp>
        <p:nvSpPr>
          <p:cNvPr id="4" name="Zástupný dátum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 rtlCol="0"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F6591E51-561D-418F-A89D-E984992D85CE}" type="datetime1">
              <a:rPr lang="sk-SK" smtClean="0"/>
              <a:t>30. 11. 2024</a:t>
            </a:fld>
            <a:endParaRPr lang="sk-SK" dirty="0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 rtlCol="0"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endParaRPr lang="sk-SK" dirty="0"/>
          </a:p>
        </p:txBody>
      </p:sp>
      <p:sp>
        <p:nvSpPr>
          <p:cNvPr id="6" name="Zástupné číslo snímky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 rtlCol="0"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D57F1E4F-1CFF-5643-939E-217C01CDF565}" type="slidenum">
              <a:rPr lang="sk-SK" smtClean="0"/>
              <a:pPr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1030186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ĺžnik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sk-SK" dirty="0"/>
          </a:p>
        </p:txBody>
      </p:sp>
      <p:sp>
        <p:nvSpPr>
          <p:cNvPr id="9" name="Nadpis 1"/>
          <p:cNvSpPr>
            <a:spLocks noGrp="1"/>
          </p:cNvSpPr>
          <p:nvPr>
            <p:ph type="title" hasCustomPrompt="1"/>
          </p:nvPr>
        </p:nvSpPr>
        <p:spPr>
          <a:xfrm>
            <a:off x="581192" y="702156"/>
            <a:ext cx="11029616" cy="1013800"/>
          </a:xfrm>
        </p:spPr>
        <p:txBody>
          <a:bodyPr rtlCol="0"/>
          <a:lstStyle/>
          <a:p>
            <a:pPr rtl="0"/>
            <a:r>
              <a:rPr lang="sk-SK"/>
              <a:t>Kliknite sem a upravte štýl predlohy nadpisov</a:t>
            </a:r>
            <a:endParaRPr lang="sk-SK" dirty="0"/>
          </a:p>
        </p:txBody>
      </p:sp>
      <p:sp>
        <p:nvSpPr>
          <p:cNvPr id="3" name="Zástupný z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 rtl="0"/>
            <a:r>
              <a:rPr lang="sk-SK"/>
              <a:t>Kliknite sem a upravte štýly predlohy textu</a:t>
            </a:r>
          </a:p>
          <a:p>
            <a:pPr lvl="1" rtl="0"/>
            <a:r>
              <a:rPr lang="sk-SK"/>
              <a:t>Druhá úroveň</a:t>
            </a:r>
          </a:p>
          <a:p>
            <a:pPr lvl="2" rtl="0"/>
            <a:r>
              <a:rPr lang="sk-SK"/>
              <a:t>Tretia úroveň</a:t>
            </a:r>
          </a:p>
          <a:p>
            <a:pPr lvl="3" rtl="0"/>
            <a:r>
              <a:rPr lang="sk-SK"/>
              <a:t>Štvrtá úroveň</a:t>
            </a:r>
          </a:p>
          <a:p>
            <a:pPr lvl="4" rtl="0"/>
            <a:r>
              <a:rPr lang="sk-SK"/>
              <a:t>Piata úroveň</a:t>
            </a:r>
            <a:endParaRPr lang="sk-SK" dirty="0"/>
          </a:p>
        </p:txBody>
      </p:sp>
      <p:sp>
        <p:nvSpPr>
          <p:cNvPr id="4" name="Zástupný dá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E253AEE-65F7-431A-8CB6-0003D5AF3FC1}" type="datetime1">
              <a:rPr lang="sk-SK" smtClean="0"/>
              <a:t>30. 11. 2024</a:t>
            </a:fld>
            <a:endParaRPr lang="sk-SK" dirty="0"/>
          </a:p>
        </p:txBody>
      </p:sp>
      <p:sp>
        <p:nvSpPr>
          <p:cNvPr id="5" name="Zástupná pät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sk-SK" dirty="0"/>
          </a:p>
        </p:txBody>
      </p:sp>
      <p:sp>
        <p:nvSpPr>
          <p:cNvPr id="6" name="Zástupný objekt čísla snímky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sk-SK" smtClean="0"/>
              <a:pPr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4547011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ĺžnik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sk-SK" dirty="0"/>
          </a:p>
        </p:txBody>
      </p:sp>
      <p:sp>
        <p:nvSpPr>
          <p:cNvPr id="2" name="Zvislý nadpis 1"/>
          <p:cNvSpPr>
            <a:spLocks noGrp="1"/>
          </p:cNvSpPr>
          <p:nvPr>
            <p:ph type="title" orient="vert" hasCustomPrompt="1"/>
          </p:nvPr>
        </p:nvSpPr>
        <p:spPr>
          <a:xfrm>
            <a:off x="8839201" y="675726"/>
            <a:ext cx="2004164" cy="5183073"/>
          </a:xfrm>
        </p:spPr>
        <p:txBody>
          <a:bodyPr vert="eaVert" rtlCol="0"/>
          <a:lstStyle/>
          <a:p>
            <a:pPr rtl="0"/>
            <a:r>
              <a:rPr lang="sk-SK"/>
              <a:t>Kliknite sem a upravte štýl predlohy nadpisov</a:t>
            </a:r>
            <a:endParaRPr lang="sk-SK" dirty="0"/>
          </a:p>
        </p:txBody>
      </p:sp>
      <p:sp>
        <p:nvSpPr>
          <p:cNvPr id="3" name="Zástupný zvislý text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rtlCol="0" anchor="t"/>
          <a:lstStyle/>
          <a:p>
            <a:pPr lvl="0" rtl="0"/>
            <a:r>
              <a:rPr lang="sk-SK"/>
              <a:t>Kliknite sem a upravte štýly predlohy textu</a:t>
            </a:r>
          </a:p>
          <a:p>
            <a:pPr lvl="1" rtl="0"/>
            <a:r>
              <a:rPr lang="sk-SK"/>
              <a:t>Druhá úroveň</a:t>
            </a:r>
          </a:p>
          <a:p>
            <a:pPr lvl="2" rtl="0"/>
            <a:r>
              <a:rPr lang="sk-SK"/>
              <a:t>Tretia úroveň</a:t>
            </a:r>
          </a:p>
          <a:p>
            <a:pPr lvl="3" rtl="0"/>
            <a:r>
              <a:rPr lang="sk-SK"/>
              <a:t>Štvrtá úroveň</a:t>
            </a:r>
          </a:p>
          <a:p>
            <a:pPr lvl="4" rtl="0"/>
            <a:r>
              <a:rPr lang="sk-SK"/>
              <a:t>Piata úroveň</a:t>
            </a:r>
            <a:endParaRPr lang="sk-SK" dirty="0"/>
          </a:p>
        </p:txBody>
      </p:sp>
      <p:sp>
        <p:nvSpPr>
          <p:cNvPr id="4" name="Zástupný dátum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 rtlCol="0"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228A4D05-9E6B-4A19-8830-148E1E33BB98}" type="datetime1">
              <a:rPr lang="sk-SK" smtClean="0"/>
              <a:t>30. 11. 2024</a:t>
            </a:fld>
            <a:endParaRPr lang="sk-SK" dirty="0"/>
          </a:p>
        </p:txBody>
      </p:sp>
      <p:sp>
        <p:nvSpPr>
          <p:cNvPr id="5" name="Zástupná päta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 rtlCol="0"/>
          <a:lstStyle/>
          <a:p>
            <a:pPr rtl="0"/>
            <a:endParaRPr lang="sk-SK" dirty="0"/>
          </a:p>
        </p:txBody>
      </p:sp>
      <p:sp>
        <p:nvSpPr>
          <p:cNvPr id="6" name="Zástupné číslo snímky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 rtlCol="0"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D57F1E4F-1CFF-5643-939E-217C01CDF565}" type="slidenum">
              <a:rPr lang="sk-SK" smtClean="0"/>
              <a:pPr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2915268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ĺžnik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sk-SK" dirty="0"/>
          </a:p>
        </p:txBody>
      </p:sp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581192" y="702156"/>
            <a:ext cx="11029616" cy="1013800"/>
          </a:xfrm>
        </p:spPr>
        <p:txBody>
          <a:bodyPr rtlCol="0"/>
          <a:lstStyle/>
          <a:p>
            <a:pPr rtl="0"/>
            <a:r>
              <a:rPr lang="sk-SK"/>
              <a:t>Kliknite sem a upravte štýl predlohy nadpisov</a:t>
            </a:r>
            <a:endParaRPr lang="sk-SK" dirty="0"/>
          </a:p>
        </p:txBody>
      </p:sp>
      <p:sp>
        <p:nvSpPr>
          <p:cNvPr id="3" name="Zástupný objekt obsahu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 rtlCol="0"/>
          <a:lstStyle/>
          <a:p>
            <a:pPr lvl="0" rtl="0"/>
            <a:r>
              <a:rPr lang="sk-SK"/>
              <a:t>Kliknite sem a upravte štýly predlohy textu</a:t>
            </a:r>
          </a:p>
          <a:p>
            <a:pPr lvl="1" rtl="0"/>
            <a:r>
              <a:rPr lang="sk-SK"/>
              <a:t>Druhá úroveň</a:t>
            </a:r>
          </a:p>
          <a:p>
            <a:pPr lvl="2" rtl="0"/>
            <a:r>
              <a:rPr lang="sk-SK"/>
              <a:t>Tretia úroveň</a:t>
            </a:r>
          </a:p>
          <a:p>
            <a:pPr lvl="3" rtl="0"/>
            <a:r>
              <a:rPr lang="sk-SK"/>
              <a:t>Štvrtá úroveň</a:t>
            </a:r>
          </a:p>
          <a:p>
            <a:pPr lvl="4" rtl="0"/>
            <a:r>
              <a:rPr lang="sk-SK"/>
              <a:t>Piata úroveň</a:t>
            </a:r>
            <a:endParaRPr lang="sk-SK" dirty="0"/>
          </a:p>
        </p:txBody>
      </p:sp>
      <p:sp>
        <p:nvSpPr>
          <p:cNvPr id="4" name="Zástupný dá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C952BE2-1D5B-4DFD-AF70-5392CC01C937}" type="datetime1">
              <a:rPr lang="sk-SK" smtClean="0"/>
              <a:t>30. 11. 2024</a:t>
            </a:fld>
            <a:endParaRPr lang="sk-SK" dirty="0"/>
          </a:p>
        </p:txBody>
      </p:sp>
      <p:sp>
        <p:nvSpPr>
          <p:cNvPr id="5" name="Zástupná pät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sk-SK" dirty="0"/>
          </a:p>
        </p:txBody>
      </p:sp>
      <p:sp>
        <p:nvSpPr>
          <p:cNvPr id="6" name="Zástupný objekt čísla snímky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 rtlCol="0"/>
          <a:lstStyle/>
          <a:p>
            <a:pPr rtl="0"/>
            <a:fld id="{D57F1E4F-1CFF-5643-939E-217C01CDF565}" type="slidenum">
              <a:rPr lang="sk-SK" smtClean="0"/>
              <a:pPr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7399816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ĺžnik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sk-SK" dirty="0"/>
          </a:p>
        </p:txBody>
      </p:sp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581193" y="3043910"/>
            <a:ext cx="11029615" cy="1497507"/>
          </a:xfrm>
        </p:spPr>
        <p:txBody>
          <a:bodyPr rtlCol="0"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pPr rtl="0"/>
            <a:r>
              <a:rPr lang="sk-SK"/>
              <a:t>Kliknite sem a upravte štýl predlohy nadpisov</a:t>
            </a:r>
            <a:endParaRPr lang="sk-SK" dirty="0"/>
          </a:p>
        </p:txBody>
      </p:sp>
      <p:sp>
        <p:nvSpPr>
          <p:cNvPr id="3" name="Zástupný objekt textu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rtlCol="0"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sk-SK"/>
              <a:t>Kliknite sem a upravte štýly predlohy textu</a:t>
            </a:r>
          </a:p>
        </p:txBody>
      </p:sp>
      <p:sp>
        <p:nvSpPr>
          <p:cNvPr id="4" name="Zástupný dá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733B7565-3248-474C-A6B0-1A0D1AF14533}" type="datetime1">
              <a:rPr lang="sk-SK" smtClean="0"/>
              <a:t>30. 11. 2024</a:t>
            </a:fld>
            <a:endParaRPr lang="sk-SK" dirty="0"/>
          </a:p>
        </p:txBody>
      </p:sp>
      <p:sp>
        <p:nvSpPr>
          <p:cNvPr id="5" name="Zástupná pät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endParaRPr lang="sk-SK" dirty="0"/>
          </a:p>
        </p:txBody>
      </p:sp>
      <p:sp>
        <p:nvSpPr>
          <p:cNvPr id="6" name="Zástupný objekt čísla snímky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D57F1E4F-1CFF-5643-939E-217C01CDF565}" type="slidenum">
              <a:rPr lang="sk-SK" smtClean="0"/>
              <a:pPr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9092908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typy obsah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ĺžnik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sk-SK" dirty="0"/>
          </a:p>
        </p:txBody>
      </p:sp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581193" y="729658"/>
            <a:ext cx="11029616" cy="988332"/>
          </a:xfrm>
        </p:spPr>
        <p:txBody>
          <a:bodyPr rtlCol="0"/>
          <a:lstStyle/>
          <a:p>
            <a:pPr rtl="0"/>
            <a:r>
              <a:rPr lang="sk-SK"/>
              <a:t>Kliknite sem a upravte štýl predlohy nadpisov</a:t>
            </a:r>
            <a:endParaRPr lang="sk-SK" dirty="0"/>
          </a:p>
        </p:txBody>
      </p:sp>
      <p:sp>
        <p:nvSpPr>
          <p:cNvPr id="3" name="Zástupný objekt obsahu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 rtlCol="0">
            <a:normAutofit/>
          </a:bodyPr>
          <a:lstStyle/>
          <a:p>
            <a:pPr lvl="0" rtl="0"/>
            <a:r>
              <a:rPr lang="sk-SK"/>
              <a:t>Kliknite sem a upravte štýly predlohy textu</a:t>
            </a:r>
          </a:p>
          <a:p>
            <a:pPr lvl="1" rtl="0"/>
            <a:r>
              <a:rPr lang="sk-SK"/>
              <a:t>Druhá úroveň</a:t>
            </a:r>
          </a:p>
          <a:p>
            <a:pPr lvl="2" rtl="0"/>
            <a:r>
              <a:rPr lang="sk-SK"/>
              <a:t>Tretia úroveň</a:t>
            </a:r>
          </a:p>
          <a:p>
            <a:pPr lvl="3" rtl="0"/>
            <a:r>
              <a:rPr lang="sk-SK"/>
              <a:t>Štvrtá úroveň</a:t>
            </a:r>
          </a:p>
          <a:p>
            <a:pPr lvl="4" rtl="0"/>
            <a:r>
              <a:rPr lang="sk-SK"/>
              <a:t>Piata úroveň</a:t>
            </a:r>
            <a:endParaRPr lang="sk-SK" dirty="0"/>
          </a:p>
        </p:txBody>
      </p:sp>
      <p:sp>
        <p:nvSpPr>
          <p:cNvPr id="4" name="Zástupný objekt obsahu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 rtlCol="0">
            <a:normAutofit/>
          </a:bodyPr>
          <a:lstStyle/>
          <a:p>
            <a:pPr lvl="0" rtl="0"/>
            <a:r>
              <a:rPr lang="sk-SK"/>
              <a:t>Kliknite sem a upravte štýly predlohy textu</a:t>
            </a:r>
          </a:p>
          <a:p>
            <a:pPr lvl="1" rtl="0"/>
            <a:r>
              <a:rPr lang="sk-SK"/>
              <a:t>Druhá úroveň</a:t>
            </a:r>
          </a:p>
          <a:p>
            <a:pPr lvl="2" rtl="0"/>
            <a:r>
              <a:rPr lang="sk-SK"/>
              <a:t>Tretia úroveň</a:t>
            </a:r>
          </a:p>
          <a:p>
            <a:pPr lvl="3" rtl="0"/>
            <a:r>
              <a:rPr lang="sk-SK"/>
              <a:t>Štvrtá úroveň</a:t>
            </a:r>
          </a:p>
          <a:p>
            <a:pPr lvl="4" rtl="0"/>
            <a:r>
              <a:rPr lang="sk-SK"/>
              <a:t>Piata úroveň</a:t>
            </a:r>
            <a:endParaRPr lang="sk-SK" dirty="0"/>
          </a:p>
        </p:txBody>
      </p:sp>
      <p:sp>
        <p:nvSpPr>
          <p:cNvPr id="5" name="Zástupný dá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C3F8F49-F488-45FF-ADC9-980D05D1107F}" type="datetime1">
              <a:rPr lang="sk-SK" smtClean="0"/>
              <a:t>30. 11. 2024</a:t>
            </a:fld>
            <a:endParaRPr lang="sk-SK" dirty="0"/>
          </a:p>
        </p:txBody>
      </p:sp>
      <p:sp>
        <p:nvSpPr>
          <p:cNvPr id="6" name="Zástupná pät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sk-SK" dirty="0"/>
          </a:p>
        </p:txBody>
      </p:sp>
      <p:sp>
        <p:nvSpPr>
          <p:cNvPr id="7" name="Zástupný objekt čísla snímky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sk-SK" smtClean="0"/>
              <a:pPr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6871674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dĺžnik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sk-SK" dirty="0"/>
          </a:p>
        </p:txBody>
      </p:sp>
      <p:sp>
        <p:nvSpPr>
          <p:cNvPr id="12" name="Nadpis 1"/>
          <p:cNvSpPr>
            <a:spLocks noGrp="1"/>
          </p:cNvSpPr>
          <p:nvPr>
            <p:ph type="title" hasCustomPrompt="1"/>
          </p:nvPr>
        </p:nvSpPr>
        <p:spPr>
          <a:xfrm>
            <a:off x="581193" y="729658"/>
            <a:ext cx="11029616" cy="988332"/>
          </a:xfrm>
        </p:spPr>
        <p:txBody>
          <a:bodyPr rtlCol="0"/>
          <a:lstStyle/>
          <a:p>
            <a:pPr rtl="0"/>
            <a:r>
              <a:rPr lang="sk-SK"/>
              <a:t>Kliknite sem a upravte štýl predlohy nadpisov</a:t>
            </a:r>
            <a:endParaRPr lang="sk-SK" dirty="0"/>
          </a:p>
        </p:txBody>
      </p:sp>
      <p:sp>
        <p:nvSpPr>
          <p:cNvPr id="3" name="Zástupný objekt textu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rtlCol="0"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obsahu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rtlCol="0" anchor="t">
            <a:normAutofit/>
          </a:bodyPr>
          <a:lstStyle/>
          <a:p>
            <a:pPr lvl="0" rtl="0"/>
            <a:r>
              <a:rPr lang="sk-SK"/>
              <a:t>Kliknite sem a upravte štýly predlohy textu</a:t>
            </a:r>
          </a:p>
          <a:p>
            <a:pPr lvl="1" rtl="0"/>
            <a:r>
              <a:rPr lang="sk-SK"/>
              <a:t>Druhá úroveň</a:t>
            </a:r>
          </a:p>
          <a:p>
            <a:pPr lvl="2" rtl="0"/>
            <a:r>
              <a:rPr lang="sk-SK"/>
              <a:t>Tretia úroveň</a:t>
            </a:r>
          </a:p>
          <a:p>
            <a:pPr lvl="3" rtl="0"/>
            <a:r>
              <a:rPr lang="sk-SK"/>
              <a:t>Štvrtá úroveň</a:t>
            </a:r>
          </a:p>
          <a:p>
            <a:pPr lvl="4" rtl="0"/>
            <a:r>
              <a:rPr lang="sk-SK"/>
              <a:t>Piata úroveň</a:t>
            </a:r>
            <a:endParaRPr lang="sk-SK" dirty="0"/>
          </a:p>
        </p:txBody>
      </p:sp>
      <p:sp>
        <p:nvSpPr>
          <p:cNvPr id="5" name="Zástupný objekt textu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rtlCol="0"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sk-SK"/>
              <a:t>Kliknite sem a upravte štýly predlohy textu</a:t>
            </a:r>
          </a:p>
        </p:txBody>
      </p:sp>
      <p:sp>
        <p:nvSpPr>
          <p:cNvPr id="6" name="Zástupný objekt obsahu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rtlCol="0" anchor="t">
            <a:normAutofit/>
          </a:bodyPr>
          <a:lstStyle/>
          <a:p>
            <a:pPr lvl="0" rtl="0"/>
            <a:r>
              <a:rPr lang="sk-SK"/>
              <a:t>Kliknite sem a upravte štýly predlohy textu</a:t>
            </a:r>
          </a:p>
          <a:p>
            <a:pPr lvl="1" rtl="0"/>
            <a:r>
              <a:rPr lang="sk-SK"/>
              <a:t>Druhá úroveň</a:t>
            </a:r>
          </a:p>
          <a:p>
            <a:pPr lvl="2" rtl="0"/>
            <a:r>
              <a:rPr lang="sk-SK"/>
              <a:t>Tretia úroveň</a:t>
            </a:r>
          </a:p>
          <a:p>
            <a:pPr lvl="3" rtl="0"/>
            <a:r>
              <a:rPr lang="sk-SK"/>
              <a:t>Štvrtá úroveň</a:t>
            </a:r>
          </a:p>
          <a:p>
            <a:pPr lvl="4" rtl="0"/>
            <a:r>
              <a:rPr lang="sk-SK"/>
              <a:t>Piata úroveň</a:t>
            </a:r>
            <a:endParaRPr lang="sk-SK" dirty="0"/>
          </a:p>
        </p:txBody>
      </p:sp>
      <p:sp>
        <p:nvSpPr>
          <p:cNvPr id="7" name="Zástupný dátum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271E05F-8F92-4896-9775-5131004CE160}" type="datetime1">
              <a:rPr lang="sk-SK" smtClean="0"/>
              <a:t>30. 11. 2024</a:t>
            </a:fld>
            <a:endParaRPr lang="sk-SK" dirty="0"/>
          </a:p>
        </p:txBody>
      </p:sp>
      <p:sp>
        <p:nvSpPr>
          <p:cNvPr id="8" name="Zástupná päta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sk-SK" dirty="0"/>
          </a:p>
        </p:txBody>
      </p:sp>
      <p:sp>
        <p:nvSpPr>
          <p:cNvPr id="9" name="Zástupný objekt čísla snímky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sk-SK" smtClean="0"/>
              <a:pPr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428574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Iba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dátum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1C726AE-08B7-4C1A-91DD-62BB5C6D410A}" type="datetime1">
              <a:rPr lang="sk-SK" smtClean="0"/>
              <a:t>30. 11. 2024</a:t>
            </a:fld>
            <a:endParaRPr lang="sk-SK" dirty="0"/>
          </a:p>
        </p:txBody>
      </p:sp>
      <p:sp>
        <p:nvSpPr>
          <p:cNvPr id="4" name="Zástupná päta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sk-SK" dirty="0"/>
          </a:p>
        </p:txBody>
      </p:sp>
      <p:sp>
        <p:nvSpPr>
          <p:cNvPr id="5" name="Zástupný objekt čísla snímky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sk-SK" smtClean="0"/>
              <a:pPr/>
              <a:t>‹#›</a:t>
            </a:fld>
            <a:endParaRPr lang="sk-SK" dirty="0"/>
          </a:p>
        </p:txBody>
      </p:sp>
      <p:sp>
        <p:nvSpPr>
          <p:cNvPr id="7" name="Obdĺžnik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sk-SK" dirty="0"/>
          </a:p>
        </p:txBody>
      </p:sp>
      <p:sp>
        <p:nvSpPr>
          <p:cNvPr id="8" name="Nadpis 1"/>
          <p:cNvSpPr>
            <a:spLocks noGrp="1"/>
          </p:cNvSpPr>
          <p:nvPr>
            <p:ph type="title" hasCustomPrompt="1"/>
          </p:nvPr>
        </p:nvSpPr>
        <p:spPr>
          <a:xfrm>
            <a:off x="575894" y="729658"/>
            <a:ext cx="11029616" cy="988332"/>
          </a:xfrm>
        </p:spPr>
        <p:txBody>
          <a:bodyPr rtlCol="0"/>
          <a:lstStyle/>
          <a:p>
            <a:pPr rtl="0"/>
            <a:r>
              <a:rPr lang="sk-SK"/>
              <a:t>Kliknite sem a upravte štýl predlohy nadpisov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1643182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dátum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84D5F01-CF2D-4A4A-9C9B-A6D9A738EB32}" type="datetime1">
              <a:rPr lang="sk-SK" smtClean="0"/>
              <a:t>30. 11. 2024</a:t>
            </a:fld>
            <a:endParaRPr lang="sk-SK" dirty="0"/>
          </a:p>
        </p:txBody>
      </p:sp>
      <p:sp>
        <p:nvSpPr>
          <p:cNvPr id="3" name="Zástupná päta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sk-SK" dirty="0"/>
          </a:p>
        </p:txBody>
      </p:sp>
      <p:sp>
        <p:nvSpPr>
          <p:cNvPr id="4" name="Zástupný objekt čísla snímky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sk-SK" smtClean="0"/>
              <a:pPr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4126904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 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ĺžnik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sk-SK" dirty="0"/>
          </a:p>
        </p:txBody>
      </p:sp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581192" y="5262296"/>
            <a:ext cx="4909445" cy="689514"/>
          </a:xfrm>
        </p:spPr>
        <p:txBody>
          <a:bodyPr rtlCol="0"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sk-SK"/>
              <a:t>Kliknite sem a upravte štýl predlohy nadpisov</a:t>
            </a:r>
            <a:endParaRPr lang="sk-SK" dirty="0"/>
          </a:p>
        </p:txBody>
      </p:sp>
      <p:sp>
        <p:nvSpPr>
          <p:cNvPr id="3" name="Zástupný objekt obsahu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rtlCol="0"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 rtl="0"/>
            <a:r>
              <a:rPr lang="sk-SK"/>
              <a:t>Kliknite sem a upravte štýly predlohy textu</a:t>
            </a:r>
          </a:p>
          <a:p>
            <a:pPr lvl="1" rtl="0"/>
            <a:r>
              <a:rPr lang="sk-SK"/>
              <a:t>Druhá úroveň</a:t>
            </a:r>
          </a:p>
          <a:p>
            <a:pPr lvl="2" rtl="0"/>
            <a:r>
              <a:rPr lang="sk-SK"/>
              <a:t>Tretia úroveň</a:t>
            </a:r>
          </a:p>
          <a:p>
            <a:pPr lvl="3" rtl="0"/>
            <a:r>
              <a:rPr lang="sk-SK"/>
              <a:t>Štvrtá úroveň</a:t>
            </a:r>
          </a:p>
          <a:p>
            <a:pPr lvl="4" rtl="0"/>
            <a:r>
              <a:rPr lang="sk-SK"/>
              <a:t>Piata úroveň</a:t>
            </a:r>
            <a:endParaRPr lang="sk-SK" dirty="0"/>
          </a:p>
        </p:txBody>
      </p:sp>
      <p:sp>
        <p:nvSpPr>
          <p:cNvPr id="4" name="Zástupný objekt textu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rtlCol="0"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sk-SK"/>
              <a:t>Kliknite sem a upravte štýly predlohy textu</a:t>
            </a:r>
          </a:p>
        </p:txBody>
      </p:sp>
      <p:sp>
        <p:nvSpPr>
          <p:cNvPr id="5" name="Zástupný dá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DB6B36D3-024A-4BF1-8158-A6DF53B21334}" type="datetime1">
              <a:rPr lang="sk-SK" smtClean="0"/>
              <a:t>30. 11. 2024</a:t>
            </a:fld>
            <a:endParaRPr lang="sk-SK" dirty="0"/>
          </a:p>
        </p:txBody>
      </p:sp>
      <p:sp>
        <p:nvSpPr>
          <p:cNvPr id="6" name="Zástupná pät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endParaRPr lang="sk-SK" dirty="0"/>
          </a:p>
        </p:txBody>
      </p:sp>
      <p:sp>
        <p:nvSpPr>
          <p:cNvPr id="7" name="Zástupný objekt čísla snímky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D57F1E4F-1CFF-5643-939E-217C01CDF565}" type="slidenum">
              <a:rPr lang="sk-SK" smtClean="0"/>
              <a:pPr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923296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581193" y="4693389"/>
            <a:ext cx="11029616" cy="566738"/>
          </a:xfrm>
        </p:spPr>
        <p:txBody>
          <a:bodyPr rtlCol="0"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pPr rtl="0"/>
            <a:r>
              <a:rPr lang="sk-SK"/>
              <a:t>Kliknite sem a upravte štýl predlohy nadpisov</a:t>
            </a:r>
            <a:endParaRPr lang="sk-SK" dirty="0"/>
          </a:p>
        </p:txBody>
      </p:sp>
      <p:sp>
        <p:nvSpPr>
          <p:cNvPr id="3" name="Zástupný symbol obrázka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447817" y="599725"/>
            <a:ext cx="11290859" cy="3557252"/>
          </a:xfrm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sk-SK"/>
              <a:t>Ak chcete pridať obrázok, kliknite na ikonu</a:t>
            </a:r>
            <a:endParaRPr lang="sk-SK" dirty="0"/>
          </a:p>
        </p:txBody>
      </p:sp>
      <p:sp>
        <p:nvSpPr>
          <p:cNvPr id="4" name="Zástupný objekt textu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 rtlCol="0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sk-SK"/>
              <a:t>Kliknite sem a upravte štýly predlohy textu</a:t>
            </a:r>
          </a:p>
        </p:txBody>
      </p:sp>
      <p:sp>
        <p:nvSpPr>
          <p:cNvPr id="5" name="Zástupný dá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3FFCF67-BDDA-4102-8F94-6C9D199D7C40}" type="datetime1">
              <a:rPr lang="sk-SK" smtClean="0"/>
              <a:t>30. 11. 2024</a:t>
            </a:fld>
            <a:endParaRPr lang="sk-SK" dirty="0"/>
          </a:p>
        </p:txBody>
      </p:sp>
      <p:sp>
        <p:nvSpPr>
          <p:cNvPr id="6" name="Zástupná pät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sk-SK" dirty="0"/>
          </a:p>
        </p:txBody>
      </p:sp>
      <p:sp>
        <p:nvSpPr>
          <p:cNvPr id="7" name="Zástupný objekt čísla snímky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sk-SK" smtClean="0"/>
              <a:pPr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2808037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sk-SK"/>
              <a:t>Kliknite sem a upravte štýl predlohy nadpisov</a:t>
            </a:r>
            <a:endParaRPr lang="sk-SK" dirty="0"/>
          </a:p>
        </p:txBody>
      </p:sp>
      <p:sp>
        <p:nvSpPr>
          <p:cNvPr id="3" name="Zástupný objekt textu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rtl="0"/>
            <a:r>
              <a:rPr lang="sk-SK"/>
              <a:t>Upraviť štýly predlohy textu</a:t>
            </a:r>
          </a:p>
          <a:p>
            <a:pPr lvl="1" rtl="0"/>
            <a:r>
              <a:rPr lang="sk-SK"/>
              <a:t>Druhá úroveň</a:t>
            </a:r>
          </a:p>
          <a:p>
            <a:pPr lvl="2" rtl="0"/>
            <a:r>
              <a:rPr lang="sk-SK"/>
              <a:t>Tretia úroveň</a:t>
            </a:r>
          </a:p>
          <a:p>
            <a:pPr lvl="3" rtl="0"/>
            <a:r>
              <a:rPr lang="sk-SK"/>
              <a:t>Štvrtá úroveň</a:t>
            </a:r>
          </a:p>
          <a:p>
            <a:pPr lvl="4" rtl="0"/>
            <a:r>
              <a:rPr lang="sk-SK"/>
              <a:t>Piata úroveň</a:t>
            </a:r>
            <a:endParaRPr lang="sk-SK" dirty="0"/>
          </a:p>
        </p:txBody>
      </p:sp>
      <p:sp>
        <p:nvSpPr>
          <p:cNvPr id="4" name="Zástupný dátum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pPr rtl="0"/>
            <a:fld id="{E143FD79-8C54-46AA-9964-8E5B1BDEF921}" type="datetime1">
              <a:rPr lang="sk-SK" smtClean="0"/>
              <a:t>30. 11. 2024</a:t>
            </a:fld>
            <a:endParaRPr lang="sk-SK" dirty="0"/>
          </a:p>
        </p:txBody>
      </p:sp>
      <p:sp>
        <p:nvSpPr>
          <p:cNvPr id="5" name="Zástupná päta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pPr rtl="0"/>
            <a:endParaRPr lang="sk-SK" dirty="0"/>
          </a:p>
        </p:txBody>
      </p:sp>
      <p:sp>
        <p:nvSpPr>
          <p:cNvPr id="6" name="Zástupné číslo snímky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pPr rtl="0"/>
            <a:fld id="{D57F1E4F-1CFF-5643-939E-217C01CDF565}" type="slidenum">
              <a:rPr lang="sk-SK" smtClean="0"/>
              <a:pPr/>
              <a:t>‹#›</a:t>
            </a:fld>
            <a:endParaRPr lang="sk-SK" dirty="0"/>
          </a:p>
        </p:txBody>
      </p:sp>
      <p:sp>
        <p:nvSpPr>
          <p:cNvPr id="9" name="Obdĺžnik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sk-SK" dirty="0"/>
          </a:p>
        </p:txBody>
      </p:sp>
      <p:sp>
        <p:nvSpPr>
          <p:cNvPr id="10" name="Obdĺžnik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sk-SK" dirty="0"/>
          </a:p>
        </p:txBody>
      </p:sp>
      <p:sp>
        <p:nvSpPr>
          <p:cNvPr id="11" name="Obdĺžnik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82855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rajm.cz/" TargetMode="External"/><Relationship Id="rId7" Type="http://schemas.openxmlformats.org/officeDocument/2006/relationships/hyperlink" Target="https://geoportal.gov.cz/web/guest/map?permalink=d9b93e49d4b04ace21eccd4fca07e39b" TargetMode="External"/><Relationship Id="rId2" Type="http://schemas.openxmlformats.org/officeDocument/2006/relationships/hyperlink" Target="http://www.czso.cz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gis.brno.cz/" TargetMode="External"/><Relationship Id="rId5" Type="http://schemas.openxmlformats.org/officeDocument/2006/relationships/hyperlink" Target="http://www.brno.cz/" TargetMode="External"/><Relationship Id="rId4" Type="http://schemas.openxmlformats.org/officeDocument/2006/relationships/hyperlink" Target="http://www.ctp.eu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Obdĺžnik 14">
            <a:extLst>
              <a:ext uri="{FF2B5EF4-FFF2-40B4-BE49-F238E27FC236}">
                <a16:creationId xmlns:a16="http://schemas.microsoft.com/office/drawing/2014/main" id="{493D4EDA-58E0-40CC-B3CA-14CDEB349D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k-SK" dirty="0"/>
          </a:p>
        </p:txBody>
      </p:sp>
      <p:pic>
        <p:nvPicPr>
          <p:cNvPr id="7" name="Obrázok 6" descr="Digitálne pripojenia">
            <a:extLst>
              <a:ext uri="{FF2B5EF4-FFF2-40B4-BE49-F238E27FC236}">
                <a16:creationId xmlns:a16="http://schemas.microsoft.com/office/drawing/2014/main" id="{3840F91C-EDD0-4D4E-A4AB-E6C77856C88C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3265" t="9091" r="3502" b="-1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grpSp>
        <p:nvGrpSpPr>
          <p:cNvPr id="17" name="Skupina 16">
            <a:extLst>
              <a:ext uri="{FF2B5EF4-FFF2-40B4-BE49-F238E27FC236}">
                <a16:creationId xmlns:a16="http://schemas.microsoft.com/office/drawing/2014/main" id="{AA9EB0BC-A85E-4C26-B355-5DFCEF6CCB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46534" y="453643"/>
            <a:ext cx="11298933" cy="98554"/>
            <a:chOff x="446534" y="453643"/>
            <a:chExt cx="11298933" cy="98554"/>
          </a:xfrm>
        </p:grpSpPr>
        <p:sp>
          <p:nvSpPr>
            <p:cNvPr id="18" name="Obdĺžnik 17">
              <a:extLst>
                <a:ext uri="{FF2B5EF4-FFF2-40B4-BE49-F238E27FC236}">
                  <a16:creationId xmlns:a16="http://schemas.microsoft.com/office/drawing/2014/main" id="{3643E56B-BD42-413D-B17D-7958270F5D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46534" y="457200"/>
              <a:ext cx="3703320" cy="9499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sk-SK"/>
            </a:p>
          </p:txBody>
        </p:sp>
        <p:sp>
          <p:nvSpPr>
            <p:cNvPr id="19" name="Obdĺžnik 18">
              <a:extLst>
                <a:ext uri="{FF2B5EF4-FFF2-40B4-BE49-F238E27FC236}">
                  <a16:creationId xmlns:a16="http://schemas.microsoft.com/office/drawing/2014/main" id="{96C04F74-9467-4FA5-95DC-8D481A2974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042147" y="453643"/>
              <a:ext cx="3703320" cy="98554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sk-SK"/>
            </a:p>
          </p:txBody>
        </p:sp>
        <p:sp>
          <p:nvSpPr>
            <p:cNvPr id="20" name="Obdĺžnik 19">
              <a:extLst>
                <a:ext uri="{FF2B5EF4-FFF2-40B4-BE49-F238E27FC236}">
                  <a16:creationId xmlns:a16="http://schemas.microsoft.com/office/drawing/2014/main" id="{D73DE1C3-5C37-42E9-A3F0-256F193832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241830" y="457200"/>
              <a:ext cx="3703320" cy="9144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sk-SK"/>
            </a:p>
          </p:txBody>
        </p:sp>
      </p:grpSp>
      <p:sp>
        <p:nvSpPr>
          <p:cNvPr id="22" name="Obdĺžnik 21">
            <a:extLst>
              <a:ext uri="{FF2B5EF4-FFF2-40B4-BE49-F238E27FC236}">
                <a16:creationId xmlns:a16="http://schemas.microsoft.com/office/drawing/2014/main" id="{4A2E7EC3-E07C-46CE-9B25-41865A5068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8732" y="4428067"/>
            <a:ext cx="11260667" cy="1962497"/>
          </a:xfrm>
          <a:prstGeom prst="rect">
            <a:avLst/>
          </a:prstGeom>
          <a:solidFill>
            <a:schemeClr val="accent1">
              <a:alpha val="97000"/>
            </a:schemeClr>
          </a:solidFill>
          <a:ln w="635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sk-SK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C02C5318-1A1E-49D0-B2E2-A4B0FA9E8A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1191" y="4572000"/>
            <a:ext cx="10993549" cy="1263112"/>
          </a:xfrm>
        </p:spPr>
        <p:txBody>
          <a:bodyPr rtlCol="0">
            <a:noAutofit/>
          </a:bodyPr>
          <a:lstStyle/>
          <a:p>
            <a:pPr rtl="0"/>
            <a:r>
              <a:rPr lang="cs-CZ" sz="4500" dirty="0">
                <a:solidFill>
                  <a:schemeClr val="bg1"/>
                </a:solidFill>
              </a:rPr>
              <a:t>Průmyslové zóny  v okolí bydliště</a:t>
            </a:r>
            <a:endParaRPr lang="sk-SK" sz="4500" dirty="0">
              <a:solidFill>
                <a:schemeClr val="bg1"/>
              </a:solidFill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8B6CF59-4E5B-494D-A2F7-97ADD01E64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1194" y="5703376"/>
            <a:ext cx="10993546" cy="449451"/>
          </a:xfrm>
        </p:spPr>
        <p:txBody>
          <a:bodyPr rtlCol="0">
            <a:normAutofit/>
          </a:bodyPr>
          <a:lstStyle/>
          <a:p>
            <a:pPr rtl="0"/>
            <a:r>
              <a:rPr lang="cs-CZ" dirty="0"/>
              <a:t>ZeC103 Humánní geografie 1</a:t>
            </a:r>
          </a:p>
        </p:txBody>
      </p:sp>
    </p:spTree>
    <p:extLst>
      <p:ext uri="{BB962C8B-B14F-4D97-AF65-F5344CB8AC3E}">
        <p14:creationId xmlns:p14="http://schemas.microsoft.com/office/powerpoint/2010/main" val="14877007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DDB2FD-460A-4A00-96BA-831334DFCB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sz="4400" b="1" dirty="0"/>
              <a:t>Teoretická  východiska</a:t>
            </a:r>
            <a:endParaRPr lang="sk-SK" sz="4400" b="1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24FECC45-22E4-468C-8048-16079E4AB5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cs-CZ" sz="2400" i="1" dirty="0"/>
              <a:t>Do moderní historie se Brno, pokud jde o ekonomický rozvoj, zapsalo především díky strojírenskému a textilnímu průmyslu. K tradičním firmám patřily 1. brněnská strojírna, Královopolská strojírna, Zbrojovka Brno, Zetor či </a:t>
            </a:r>
            <a:r>
              <a:rPr lang="cs-CZ" sz="2400" i="1" dirty="0" err="1"/>
              <a:t>Mosilana</a:t>
            </a:r>
            <a:r>
              <a:rPr lang="cs-CZ" sz="2400" i="1" dirty="0"/>
              <a:t>, které si udržovaly klíčové postavení až do počátku 90. let minulého století. Po roce 1989 většina průmyslových velkopodniků zaniká nebo se transformuje a mění zaměření na „lehký“ průmysl. V samotném centru i v okrajových částech města po nich zůstávají velké plochy </a:t>
            </a:r>
            <a:r>
              <a:rPr lang="cs-CZ" sz="2400" i="1" dirty="0" err="1"/>
              <a:t>brownfields</a:t>
            </a:r>
            <a:r>
              <a:rPr lang="cs-CZ" sz="2400" i="1" dirty="0"/>
              <a:t>, k nimž je třeba přičíst další desítky hektarů v opuštěných areálech zrušených kasáren. Na druhou stranu na významu nabývají nové firmy v nových lokalitách s přidruženou logistikou a službami, jež v minulém desetiletí zaznamenaly velký rozvoj. Město nabízí investorům příležitosti v průmyslových zónách a roste i plocha kanceláří.</a:t>
            </a:r>
            <a:endParaRPr lang="sk-SK" sz="1600" i="1" dirty="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42707C6B-FFD8-3647-943A-F1BDD3FBE141}"/>
              </a:ext>
            </a:extLst>
          </p:cNvPr>
          <p:cNvSpPr txBox="1"/>
          <p:nvPr/>
        </p:nvSpPr>
        <p:spPr>
          <a:xfrm>
            <a:off x="581192" y="5832678"/>
            <a:ext cx="609746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k-SK" dirty="0"/>
              <a:t>https://www.e15.cz/magazin/brno-z-prumyslove-historie-vyrustaji-nove-moznosti-978915</a:t>
            </a:r>
          </a:p>
        </p:txBody>
      </p:sp>
    </p:spTree>
    <p:extLst>
      <p:ext uri="{BB962C8B-B14F-4D97-AF65-F5344CB8AC3E}">
        <p14:creationId xmlns:p14="http://schemas.microsoft.com/office/powerpoint/2010/main" val="29196448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DDB2FD-460A-4A00-96BA-831334DFCB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sz="4400" b="1" dirty="0"/>
              <a:t>Zadání cvičení</a:t>
            </a:r>
            <a:endParaRPr lang="sk-SK" sz="4400" b="1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24FECC45-22E4-468C-8048-16079E4AB5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cs-CZ" sz="2000" b="1" dirty="0"/>
              <a:t>Lokalita:  </a:t>
            </a:r>
            <a:r>
              <a:rPr lang="cs-CZ" sz="2000" dirty="0"/>
              <a:t>Vyberte si průmyslovou zónu v okolí vašeho bydliště, pro kterou zpracujete následující úkoly.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cs-CZ" sz="2000" b="1" dirty="0"/>
              <a:t>Dílčí úkoly: </a:t>
            </a:r>
          </a:p>
          <a:p>
            <a:pPr marL="644040" lvl="1" indent="-320040">
              <a:spcAft>
                <a:spcPts val="0"/>
              </a:spcAft>
              <a:buFont typeface="Wingdings"/>
              <a:buChar char=""/>
              <a:defRPr/>
            </a:pPr>
            <a:r>
              <a:rPr lang="cs-CZ" sz="1800" i="1" dirty="0"/>
              <a:t>1. Lokalizujte areál: </a:t>
            </a:r>
          </a:p>
          <a:p>
            <a:pPr marL="914040" lvl="2" indent="-320040">
              <a:spcAft>
                <a:spcPts val="0"/>
              </a:spcAft>
              <a:buFont typeface="Wingdings"/>
              <a:buChar char=""/>
              <a:defRPr/>
            </a:pPr>
            <a:r>
              <a:rPr lang="cs-CZ" sz="1600" dirty="0"/>
              <a:t>do mapy zaznamenejte polohu areálu </a:t>
            </a:r>
          </a:p>
          <a:p>
            <a:pPr marL="914040" lvl="2" indent="-320040">
              <a:spcAft>
                <a:spcPts val="0"/>
              </a:spcAft>
              <a:buFont typeface="Wingdings"/>
              <a:buChar char=""/>
              <a:defRPr/>
            </a:pPr>
            <a:r>
              <a:rPr lang="cs-CZ" sz="1600" dirty="0"/>
              <a:t>areál detailně popište (jaké jsou zde konkrétní podniky)</a:t>
            </a:r>
          </a:p>
          <a:p>
            <a:pPr marL="914040" lvl="2" indent="-320040">
              <a:spcAft>
                <a:spcPts val="0"/>
              </a:spcAft>
              <a:buFont typeface="Wingdings"/>
              <a:buChar char=""/>
              <a:defRPr/>
            </a:pPr>
            <a:r>
              <a:rPr lang="cs-CZ" sz="1600" dirty="0"/>
              <a:t>přiložte vlastní fotodokumentaci; o srovnejte letecké snímky areálu z 50. let a současnosti, zaměřte se na umístění pozemků, rozlohu a strukturu areálu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sk-SK" sz="1600" dirty="0"/>
          </a:p>
        </p:txBody>
      </p:sp>
    </p:spTree>
    <p:extLst>
      <p:ext uri="{BB962C8B-B14F-4D97-AF65-F5344CB8AC3E}">
        <p14:creationId xmlns:p14="http://schemas.microsoft.com/office/powerpoint/2010/main" val="34261269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DDB2FD-460A-4A00-96BA-831334DFCB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sz="4400" b="1" dirty="0"/>
              <a:t>Zadání cvičení</a:t>
            </a:r>
            <a:endParaRPr lang="sk-SK" sz="4400" b="1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24FECC45-22E4-468C-8048-16079E4AB5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180497"/>
            <a:ext cx="11029615" cy="2011796"/>
          </a:xfrm>
        </p:spPr>
        <p:txBody>
          <a:bodyPr>
            <a:normAutofit/>
          </a:bodyPr>
          <a:lstStyle/>
          <a:p>
            <a:pPr marL="644040" lvl="1" indent="-320040">
              <a:spcAft>
                <a:spcPts val="0"/>
              </a:spcAft>
              <a:buFont typeface="Wingdings"/>
              <a:buChar char=""/>
              <a:defRPr/>
            </a:pPr>
            <a:r>
              <a:rPr lang="cs-CZ" sz="1800" i="1" dirty="0"/>
              <a:t>2. Zhodnoťte umístění areálu pomocí lokalizačních faktorů: </a:t>
            </a:r>
          </a:p>
          <a:p>
            <a:pPr marL="914040" lvl="2" indent="-320040">
              <a:spcAft>
                <a:spcPts val="0"/>
              </a:spcAft>
              <a:buFont typeface="Wingdings"/>
              <a:buChar char=""/>
              <a:defRPr/>
            </a:pPr>
            <a:r>
              <a:rPr lang="cs-CZ" sz="1600" dirty="0"/>
              <a:t>fyzicko-geografických i socioekonomických (platí/neplatí – viz tabulka)</a:t>
            </a:r>
          </a:p>
          <a:p>
            <a:pPr marL="914040" lvl="2" indent="-320040">
              <a:spcAft>
                <a:spcPts val="0"/>
              </a:spcAft>
              <a:buFont typeface="Wingdings"/>
              <a:buChar char=""/>
              <a:defRPr/>
            </a:pPr>
            <a:r>
              <a:rPr lang="cs-CZ" sz="1600" dirty="0"/>
              <a:t>zdůvodněte rozhodnutí, proč daný faktor platí/neplatí</a:t>
            </a:r>
          </a:p>
          <a:p>
            <a:pPr marL="914040" lvl="2" indent="-320040">
              <a:spcAft>
                <a:spcPts val="0"/>
              </a:spcAft>
              <a:buFont typeface="Wingdings"/>
              <a:buChar char=""/>
              <a:defRPr/>
            </a:pPr>
            <a:r>
              <a:rPr lang="cs-CZ" sz="1600" dirty="0"/>
              <a:t>vysvětlete, proč byla/je zóna umístěna právě tam, kde je</a:t>
            </a:r>
            <a:endParaRPr lang="sk-SK" sz="1200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B72B1B98-7472-4BC9-A55D-925F5B04C1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46909" y="3751525"/>
            <a:ext cx="9827491" cy="3106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75733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DDB2FD-460A-4A00-96BA-831334DFCB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sz="4400" b="1" dirty="0"/>
              <a:t>Zadání cvičení</a:t>
            </a:r>
            <a:endParaRPr lang="sk-SK" sz="4400" b="1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24FECC45-22E4-468C-8048-16079E4AB5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644040" lvl="1" indent="-320040">
              <a:spcAft>
                <a:spcPts val="0"/>
              </a:spcAft>
              <a:buFont typeface="Wingdings"/>
              <a:buChar char=""/>
              <a:defRPr/>
            </a:pPr>
            <a:r>
              <a:rPr lang="cs-CZ" sz="2000" i="1" dirty="0"/>
              <a:t>3. Zhodnoťte, jaký má areál vliv na obyvatelstvo, bydlení, služby a životní prostředí v okolí</a:t>
            </a:r>
          </a:p>
          <a:p>
            <a:pPr marL="914040" lvl="2" indent="-320040">
              <a:spcAft>
                <a:spcPts val="0"/>
              </a:spcAft>
              <a:buFont typeface="Wingdings"/>
              <a:buChar char=""/>
              <a:defRPr/>
            </a:pPr>
            <a:r>
              <a:rPr lang="cs-CZ" sz="1800" dirty="0"/>
              <a:t>Pokuste se předpovědět, jaký by měl vliv zrušení (v případě fungujících podniků)/ obnovení (v případě nefungujících podniků nebo brownfieldů) výroby v areálu na zmíněné 4 oblasti?</a:t>
            </a:r>
          </a:p>
          <a:p>
            <a:pPr marL="644040" lvl="1" indent="-320040">
              <a:spcAft>
                <a:spcPts val="0"/>
              </a:spcAft>
              <a:buFont typeface="Wingdings"/>
              <a:buChar char=""/>
              <a:defRPr/>
            </a:pPr>
            <a:r>
              <a:rPr lang="cs-CZ" sz="2000" b="1" dirty="0"/>
              <a:t>Postup: </a:t>
            </a:r>
            <a:r>
              <a:rPr lang="cs-CZ" sz="2000" dirty="0"/>
              <a:t>Vymezte si metody, jakými budete svým výzkum provádět. Určete si zdroje, ze kterých budete čerpat. </a:t>
            </a:r>
          </a:p>
          <a:p>
            <a:pPr marL="644040" lvl="1" indent="-320040">
              <a:spcAft>
                <a:spcPts val="0"/>
              </a:spcAft>
              <a:buFont typeface="Wingdings"/>
              <a:buChar char=""/>
              <a:defRPr/>
            </a:pPr>
            <a:r>
              <a:rPr lang="cs-CZ" sz="2000" b="1" dirty="0"/>
              <a:t>Zdroje: </a:t>
            </a:r>
          </a:p>
          <a:p>
            <a:pPr marL="914040" lvl="2" indent="-320040">
              <a:spcAft>
                <a:spcPts val="0"/>
              </a:spcAft>
              <a:buFont typeface="Wingdings"/>
              <a:buChar char=""/>
              <a:defRPr/>
            </a:pPr>
            <a:r>
              <a:rPr lang="cs-CZ" sz="1800" dirty="0"/>
              <a:t>Registr ekonomických subjektů </a:t>
            </a:r>
            <a:r>
              <a:rPr lang="cs-CZ" sz="1800" dirty="0">
                <a:hlinkClick r:id="rId2"/>
              </a:rPr>
              <a:t>www.czso.cz</a:t>
            </a:r>
            <a:r>
              <a:rPr lang="cs-CZ" sz="1800" dirty="0"/>
              <a:t>  </a:t>
            </a:r>
          </a:p>
          <a:p>
            <a:pPr marL="914040" lvl="2" indent="-320040">
              <a:spcAft>
                <a:spcPts val="0"/>
              </a:spcAft>
              <a:buFont typeface="Wingdings"/>
              <a:buChar char=""/>
              <a:defRPr/>
            </a:pPr>
            <a:r>
              <a:rPr lang="cs-CZ" sz="1800" dirty="0"/>
              <a:t>Regionální rozvojová agentura Jižní Moravy </a:t>
            </a:r>
            <a:r>
              <a:rPr lang="cs-CZ" sz="1800" dirty="0">
                <a:hlinkClick r:id="rId3"/>
              </a:rPr>
              <a:t>https://www.rrajm.cz/</a:t>
            </a:r>
            <a:r>
              <a:rPr lang="cs-CZ" sz="1800" dirty="0"/>
              <a:t> </a:t>
            </a:r>
          </a:p>
          <a:p>
            <a:pPr marL="914040" lvl="2" indent="-320040">
              <a:spcAft>
                <a:spcPts val="0"/>
              </a:spcAft>
              <a:buFont typeface="Wingdings"/>
              <a:buChar char=""/>
              <a:defRPr/>
            </a:pPr>
            <a:r>
              <a:rPr lang="cs-CZ" sz="1800" dirty="0"/>
              <a:t>CTP </a:t>
            </a:r>
            <a:r>
              <a:rPr lang="cs-CZ" sz="1800" dirty="0">
                <a:hlinkClick r:id="rId4"/>
              </a:rPr>
              <a:t>www.ctp.eu</a:t>
            </a:r>
            <a:endParaRPr lang="cs-CZ" sz="1800" dirty="0"/>
          </a:p>
          <a:p>
            <a:pPr marL="914040" lvl="2" indent="-320040">
              <a:spcAft>
                <a:spcPts val="0"/>
              </a:spcAft>
              <a:buFont typeface="Wingdings"/>
              <a:buChar char=""/>
              <a:defRPr/>
            </a:pPr>
            <a:r>
              <a:rPr lang="cs-CZ" sz="1800" dirty="0"/>
              <a:t>Statutární město Brno </a:t>
            </a:r>
            <a:r>
              <a:rPr lang="cs-CZ" sz="1800" dirty="0">
                <a:hlinkClick r:id="rId5"/>
              </a:rPr>
              <a:t>www.brno.cz</a:t>
            </a:r>
            <a:r>
              <a:rPr lang="cs-CZ" sz="1800" dirty="0"/>
              <a:t>, </a:t>
            </a:r>
            <a:r>
              <a:rPr lang="cs-CZ" sz="1800" dirty="0">
                <a:hlinkClick r:id="rId6"/>
              </a:rPr>
              <a:t>http://gis.brno.cz/</a:t>
            </a:r>
            <a:endParaRPr lang="cs-CZ" sz="1800" dirty="0"/>
          </a:p>
          <a:p>
            <a:pPr marL="914040" lvl="2" indent="-320040">
              <a:spcAft>
                <a:spcPts val="0"/>
              </a:spcAft>
              <a:buFont typeface="Wingdings"/>
              <a:buChar char=""/>
              <a:defRPr/>
            </a:pPr>
            <a:r>
              <a:rPr lang="sk-SK" sz="1800" dirty="0"/>
              <a:t>Historické </a:t>
            </a:r>
            <a:r>
              <a:rPr lang="sk-SK" sz="1800" dirty="0" err="1"/>
              <a:t>ortofoto</a:t>
            </a:r>
            <a:r>
              <a:rPr lang="sk-SK" sz="1800" dirty="0"/>
              <a:t>: </a:t>
            </a:r>
            <a:r>
              <a:rPr lang="sk-SK" sz="1800" dirty="0">
                <a:hlinkClick r:id="rId7"/>
              </a:rPr>
              <a:t>https://geoportal.gov.cz/web/guest/map?permalink=d9b93e49d4b04ace21eccd4fca07e39b</a:t>
            </a:r>
            <a:r>
              <a:rPr lang="sk-SK" sz="1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90578044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a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1A3260"/>
      </a:accent1>
      <a:accent2>
        <a:srgbClr val="4590B8"/>
      </a:accent2>
      <a:accent3>
        <a:srgbClr val="45CBE8"/>
      </a:accent3>
      <a:accent4>
        <a:srgbClr val="969FA7"/>
      </a:accent4>
      <a:accent5>
        <a:srgbClr val="A2C777"/>
      </a:accent5>
      <a:accent6>
        <a:srgbClr val="42955F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66F1C100-1D2B-4BEA-AD01-C4F230B3B965}"/>
    </a:ext>
  </a:extLst>
</a:theme>
</file>

<file path=ppt/theme/theme2.xml><?xml version="1.0" encoding="utf-8"?>
<a:theme xmlns:a="http://schemas.openxmlformats.org/drawingml/2006/main" name="Motív balík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ív balík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1c2eb7a32e66fb6e4260f3771546a5e2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04e1f6479c48b08974ba73b5ca973489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1F69AFF4-BB30-4BA0-AD22-82CC3C43276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A0CF3B2-1F0F-4FC5-8002-3E4869ABAD5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EBC12AA-1C15-4500-BC9C-8EE83A441DE9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Technológia s návrhom Dividenda</Template>
  <TotalTime>2060</TotalTime>
  <Words>414</Words>
  <Application>Microsoft Office PowerPoint</Application>
  <PresentationFormat>Širokouhlá</PresentationFormat>
  <Paragraphs>28</Paragraphs>
  <Slides>5</Slides>
  <Notes>1</Notes>
  <HiddenSlides>0</HiddenSlides>
  <MMClips>0</MMClips>
  <ScaleCrop>false</ScaleCrop>
  <HeadingPairs>
    <vt:vector size="6" baseType="variant">
      <vt:variant>
        <vt:lpstr>Použité písma</vt:lpstr>
      </vt:variant>
      <vt:variant>
        <vt:i4>4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5</vt:i4>
      </vt:variant>
    </vt:vector>
  </HeadingPairs>
  <TitlesOfParts>
    <vt:vector size="10" baseType="lpstr">
      <vt:lpstr>Calibri</vt:lpstr>
      <vt:lpstr>Gill Sans MT</vt:lpstr>
      <vt:lpstr>Wingdings</vt:lpstr>
      <vt:lpstr>Wingdings 2</vt:lpstr>
      <vt:lpstr>Dividenda</vt:lpstr>
      <vt:lpstr>Průmyslové zóny  v okolí bydliště</vt:lpstr>
      <vt:lpstr>Teoretická  východiska</vt:lpstr>
      <vt:lpstr>Zadání cvičení</vt:lpstr>
      <vt:lpstr>Zadání cvičení</vt:lpstr>
      <vt:lpstr>Zadání cvičení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Ze0116 Geografie výrobní sféry</dc:title>
  <dc:creator>Jozef Lopuch</dc:creator>
  <cp:lastModifiedBy>Jozef Lopuch</cp:lastModifiedBy>
  <cp:revision>21</cp:revision>
  <dcterms:created xsi:type="dcterms:W3CDTF">2022-02-11T15:43:24Z</dcterms:created>
  <dcterms:modified xsi:type="dcterms:W3CDTF">2024-12-02T00:02:00Z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