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305" r:id="rId3"/>
    <p:sldId id="256" r:id="rId4"/>
    <p:sldId id="307" r:id="rId5"/>
    <p:sldId id="257" r:id="rId6"/>
    <p:sldId id="260" r:id="rId7"/>
    <p:sldId id="270" r:id="rId8"/>
    <p:sldId id="269" r:id="rId9"/>
    <p:sldId id="261" r:id="rId10"/>
    <p:sldId id="286" r:id="rId11"/>
    <p:sldId id="291" r:id="rId12"/>
    <p:sldId id="292" r:id="rId13"/>
    <p:sldId id="276" r:id="rId14"/>
    <p:sldId id="293" r:id="rId15"/>
    <p:sldId id="294" r:id="rId16"/>
    <p:sldId id="295" r:id="rId17"/>
    <p:sldId id="297" r:id="rId18"/>
    <p:sldId id="278" r:id="rId19"/>
    <p:sldId id="298" r:id="rId20"/>
    <p:sldId id="279" r:id="rId21"/>
    <p:sldId id="299" r:id="rId22"/>
    <p:sldId id="310" r:id="rId23"/>
    <p:sldId id="287" r:id="rId24"/>
    <p:sldId id="264" r:id="rId25"/>
    <p:sldId id="265" r:id="rId26"/>
    <p:sldId id="309" r:id="rId27"/>
    <p:sldId id="266" r:id="rId28"/>
    <p:sldId id="311" r:id="rId29"/>
    <p:sldId id="285" r:id="rId30"/>
    <p:sldId id="308" r:id="rId31"/>
    <p:sldId id="288" r:id="rId32"/>
    <p:sldId id="280" r:id="rId33"/>
    <p:sldId id="281" r:id="rId34"/>
    <p:sldId id="282" r:id="rId35"/>
    <p:sldId id="283" r:id="rId36"/>
    <p:sldId id="284" r:id="rId37"/>
    <p:sldId id="268" r:id="rId38"/>
    <p:sldId id="258" r:id="rId39"/>
    <p:sldId id="300" r:id="rId40"/>
    <p:sldId id="304" r:id="rId41"/>
  </p:sldIdLst>
  <p:sldSz cx="9144000" cy="6858000" type="screen4x3"/>
  <p:notesSz cx="7559675" cy="106918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91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27" name="PlaceHolder 2"/>
          <p:cNvSpPr>
            <a:spLocks noGrp="1"/>
          </p:cNvSpPr>
          <p:nvPr>
            <p:ph type="body"/>
          </p:nvPr>
        </p:nvSpPr>
        <p:spPr>
          <a:xfrm>
            <a:off x="457200" y="1600200"/>
            <a:ext cx="822924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28" name="PlaceHolder 3"/>
          <p:cNvSpPr>
            <a:spLocks noGrp="1"/>
          </p:cNvSpPr>
          <p:nvPr>
            <p:ph type="body"/>
          </p:nvPr>
        </p:nvSpPr>
        <p:spPr>
          <a:xfrm>
            <a:off x="457200" y="3964320"/>
            <a:ext cx="8229240" cy="2158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30"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32"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33" name="PlaceHolder 5"/>
          <p:cNvSpPr>
            <a:spLocks noGrp="1"/>
          </p:cNvSpPr>
          <p:nvPr>
            <p:ph type="body"/>
          </p:nvPr>
        </p:nvSpPr>
        <p:spPr>
          <a:xfrm>
            <a:off x="4674240" y="396432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35" name="PlaceHolder 2"/>
          <p:cNvSpPr>
            <a:spLocks noGrp="1"/>
          </p:cNvSpPr>
          <p:nvPr>
            <p:ph type="body"/>
          </p:nvPr>
        </p:nvSpPr>
        <p:spPr>
          <a:xfrm>
            <a:off x="457200" y="1600200"/>
            <a:ext cx="26496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36" name="PlaceHolder 3"/>
          <p:cNvSpPr>
            <a:spLocks noGrp="1"/>
          </p:cNvSpPr>
          <p:nvPr>
            <p:ph type="body"/>
          </p:nvPr>
        </p:nvSpPr>
        <p:spPr>
          <a:xfrm>
            <a:off x="3239640" y="1600200"/>
            <a:ext cx="26496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37" name="PlaceHolder 4"/>
          <p:cNvSpPr>
            <a:spLocks noGrp="1"/>
          </p:cNvSpPr>
          <p:nvPr>
            <p:ph type="body"/>
          </p:nvPr>
        </p:nvSpPr>
        <p:spPr>
          <a:xfrm>
            <a:off x="6022080" y="1600200"/>
            <a:ext cx="26496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38" name="PlaceHolder 5"/>
          <p:cNvSpPr>
            <a:spLocks noGrp="1"/>
          </p:cNvSpPr>
          <p:nvPr>
            <p:ph type="body"/>
          </p:nvPr>
        </p:nvSpPr>
        <p:spPr>
          <a:xfrm>
            <a:off x="457200" y="3964320"/>
            <a:ext cx="26496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39" name="PlaceHolder 6"/>
          <p:cNvSpPr>
            <a:spLocks noGrp="1"/>
          </p:cNvSpPr>
          <p:nvPr>
            <p:ph type="body"/>
          </p:nvPr>
        </p:nvSpPr>
        <p:spPr>
          <a:xfrm>
            <a:off x="3239640" y="3964320"/>
            <a:ext cx="26496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40" name="PlaceHolder 7"/>
          <p:cNvSpPr>
            <a:spLocks noGrp="1"/>
          </p:cNvSpPr>
          <p:nvPr>
            <p:ph type="body"/>
          </p:nvPr>
        </p:nvSpPr>
        <p:spPr>
          <a:xfrm>
            <a:off x="6022080" y="3964320"/>
            <a:ext cx="26496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47" name="PlaceHolder 2"/>
          <p:cNvSpPr>
            <a:spLocks noGrp="1"/>
          </p:cNvSpPr>
          <p:nvPr>
            <p:ph type="subTitle"/>
          </p:nvPr>
        </p:nvSpPr>
        <p:spPr>
          <a:xfrm>
            <a:off x="457200" y="1600200"/>
            <a:ext cx="8229240" cy="452556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49" name="PlaceHolder 2"/>
          <p:cNvSpPr>
            <a:spLocks noGrp="1"/>
          </p:cNvSpPr>
          <p:nvPr>
            <p:ph type="body"/>
          </p:nvPr>
        </p:nvSpPr>
        <p:spPr>
          <a:xfrm>
            <a:off x="457200" y="1600200"/>
            <a:ext cx="8229240" cy="4525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51"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52"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4680"/>
            <a:ext cx="8229240" cy="529776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56"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57"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58"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6" name="PlaceHolder 2"/>
          <p:cNvSpPr>
            <a:spLocks noGrp="1"/>
          </p:cNvSpPr>
          <p:nvPr>
            <p:ph type="subTitle"/>
          </p:nvPr>
        </p:nvSpPr>
        <p:spPr>
          <a:xfrm>
            <a:off x="457200" y="1600200"/>
            <a:ext cx="8229240" cy="452556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60"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61"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62" name="PlaceHolder 4"/>
          <p:cNvSpPr>
            <a:spLocks noGrp="1"/>
          </p:cNvSpPr>
          <p:nvPr>
            <p:ph type="body"/>
          </p:nvPr>
        </p:nvSpPr>
        <p:spPr>
          <a:xfrm>
            <a:off x="4674240" y="396432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64"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65"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66" name="PlaceHolder 4"/>
          <p:cNvSpPr>
            <a:spLocks noGrp="1"/>
          </p:cNvSpPr>
          <p:nvPr>
            <p:ph type="body"/>
          </p:nvPr>
        </p:nvSpPr>
        <p:spPr>
          <a:xfrm>
            <a:off x="457200" y="3964320"/>
            <a:ext cx="8229240" cy="2158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68" name="PlaceHolder 2"/>
          <p:cNvSpPr>
            <a:spLocks noGrp="1"/>
          </p:cNvSpPr>
          <p:nvPr>
            <p:ph type="body"/>
          </p:nvPr>
        </p:nvSpPr>
        <p:spPr>
          <a:xfrm>
            <a:off x="457200" y="1600200"/>
            <a:ext cx="822924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69" name="PlaceHolder 3"/>
          <p:cNvSpPr>
            <a:spLocks noGrp="1"/>
          </p:cNvSpPr>
          <p:nvPr>
            <p:ph type="body"/>
          </p:nvPr>
        </p:nvSpPr>
        <p:spPr>
          <a:xfrm>
            <a:off x="457200" y="3964320"/>
            <a:ext cx="8229240" cy="2158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71"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72"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73"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74" name="PlaceHolder 5"/>
          <p:cNvSpPr>
            <a:spLocks noGrp="1"/>
          </p:cNvSpPr>
          <p:nvPr>
            <p:ph type="body"/>
          </p:nvPr>
        </p:nvSpPr>
        <p:spPr>
          <a:xfrm>
            <a:off x="4674240" y="396432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76" name="PlaceHolder 2"/>
          <p:cNvSpPr>
            <a:spLocks noGrp="1"/>
          </p:cNvSpPr>
          <p:nvPr>
            <p:ph type="body"/>
          </p:nvPr>
        </p:nvSpPr>
        <p:spPr>
          <a:xfrm>
            <a:off x="457200" y="1600200"/>
            <a:ext cx="26496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77" name="PlaceHolder 3"/>
          <p:cNvSpPr>
            <a:spLocks noGrp="1"/>
          </p:cNvSpPr>
          <p:nvPr>
            <p:ph type="body"/>
          </p:nvPr>
        </p:nvSpPr>
        <p:spPr>
          <a:xfrm>
            <a:off x="3239640" y="1600200"/>
            <a:ext cx="26496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78" name="PlaceHolder 4"/>
          <p:cNvSpPr>
            <a:spLocks noGrp="1"/>
          </p:cNvSpPr>
          <p:nvPr>
            <p:ph type="body"/>
          </p:nvPr>
        </p:nvSpPr>
        <p:spPr>
          <a:xfrm>
            <a:off x="6022080" y="1600200"/>
            <a:ext cx="26496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79" name="PlaceHolder 5"/>
          <p:cNvSpPr>
            <a:spLocks noGrp="1"/>
          </p:cNvSpPr>
          <p:nvPr>
            <p:ph type="body"/>
          </p:nvPr>
        </p:nvSpPr>
        <p:spPr>
          <a:xfrm>
            <a:off x="457200" y="3964320"/>
            <a:ext cx="26496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80" name="PlaceHolder 6"/>
          <p:cNvSpPr>
            <a:spLocks noGrp="1"/>
          </p:cNvSpPr>
          <p:nvPr>
            <p:ph type="body"/>
          </p:nvPr>
        </p:nvSpPr>
        <p:spPr>
          <a:xfrm>
            <a:off x="3239640" y="3964320"/>
            <a:ext cx="26496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81" name="PlaceHolder 7"/>
          <p:cNvSpPr>
            <a:spLocks noGrp="1"/>
          </p:cNvSpPr>
          <p:nvPr>
            <p:ph type="body"/>
          </p:nvPr>
        </p:nvSpPr>
        <p:spPr>
          <a:xfrm>
            <a:off x="6022080" y="3964320"/>
            <a:ext cx="26496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8" name="PlaceHolder 2"/>
          <p:cNvSpPr>
            <a:spLocks noGrp="1"/>
          </p:cNvSpPr>
          <p:nvPr>
            <p:ph type="body"/>
          </p:nvPr>
        </p:nvSpPr>
        <p:spPr>
          <a:xfrm>
            <a:off x="457200" y="1600200"/>
            <a:ext cx="8229240" cy="4525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10"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11"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15"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16"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17"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19"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20"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21" name="PlaceHolder 4"/>
          <p:cNvSpPr>
            <a:spLocks noGrp="1"/>
          </p:cNvSpPr>
          <p:nvPr>
            <p:ph type="body"/>
          </p:nvPr>
        </p:nvSpPr>
        <p:spPr>
          <a:xfrm>
            <a:off x="4674240" y="396432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23"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24"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25" name="PlaceHolder 4"/>
          <p:cNvSpPr>
            <a:spLocks noGrp="1"/>
          </p:cNvSpPr>
          <p:nvPr>
            <p:ph type="body"/>
          </p:nvPr>
        </p:nvSpPr>
        <p:spPr>
          <a:xfrm>
            <a:off x="457200" y="3964320"/>
            <a:ext cx="8229240" cy="2158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anchor="ctr">
            <a:noAutofit/>
          </a:bodyPr>
          <a:lstStyle/>
          <a:p>
            <a:pPr algn="ctr">
              <a:lnSpc>
                <a:spcPct val="100000"/>
              </a:lnSpc>
            </a:pPr>
            <a:r>
              <a:rPr lang="cs-CZ" sz="4400" b="0" strike="noStrike" spc="-1">
                <a:solidFill>
                  <a:srgbClr val="000000"/>
                </a:solidFill>
                <a:latin typeface="Calibri"/>
              </a:rPr>
              <a:t>Kliknutím lze upravit styl.</a:t>
            </a:r>
          </a:p>
        </p:txBody>
      </p:sp>
      <p:sp>
        <p:nvSpPr>
          <p:cNvPr id="6" name="PlaceHolder 2"/>
          <p:cNvSpPr>
            <a:spLocks noGrp="1"/>
          </p:cNvSpPr>
          <p:nvPr>
            <p:ph type="body"/>
          </p:nvPr>
        </p:nvSpPr>
        <p:spPr>
          <a:xfrm>
            <a:off x="457200" y="1600200"/>
            <a:ext cx="8229240" cy="4525560"/>
          </a:xfrm>
          <a:prstGeom prst="rect">
            <a:avLst/>
          </a:prstGeom>
        </p:spPr>
        <p:txBody>
          <a:bodyPr>
            <a:noAutofit/>
          </a:bodyPr>
          <a:lstStyle/>
          <a:p>
            <a:pPr marL="343080" indent="-342720">
              <a:lnSpc>
                <a:spcPct val="100000"/>
              </a:lnSpc>
              <a:spcBef>
                <a:spcPts val="641"/>
              </a:spcBef>
              <a:buClr>
                <a:srgbClr val="000000"/>
              </a:buClr>
              <a:buFont typeface="Arial"/>
              <a:buChar char="•"/>
            </a:pPr>
            <a:r>
              <a:rPr lang="cs-CZ" sz="3200" b="0" strike="noStrike" spc="-1">
                <a:solidFill>
                  <a:srgbClr val="000000"/>
                </a:solidFill>
                <a:latin typeface="Calibri"/>
              </a:rPr>
              <a:t>Kliknutím lze upravit styly předlohy textu.</a:t>
            </a:r>
          </a:p>
          <a:p>
            <a:pPr marL="743040" lvl="1" indent="-285480">
              <a:lnSpc>
                <a:spcPct val="100000"/>
              </a:lnSpc>
              <a:spcBef>
                <a:spcPts val="561"/>
              </a:spcBef>
              <a:buClr>
                <a:srgbClr val="000000"/>
              </a:buClr>
              <a:buFont typeface="Arial"/>
              <a:buChar char="–"/>
            </a:pPr>
            <a:r>
              <a:rPr lang="cs-CZ" sz="2800" b="0" strike="noStrike" spc="-1">
                <a:solidFill>
                  <a:srgbClr val="000000"/>
                </a:solidFill>
                <a:latin typeface="Calibri"/>
              </a:rPr>
              <a:t>Druhá úroveň</a:t>
            </a:r>
          </a:p>
          <a:p>
            <a:pPr marL="1143000" lvl="2" indent="-228240">
              <a:lnSpc>
                <a:spcPct val="100000"/>
              </a:lnSpc>
              <a:spcBef>
                <a:spcPts val="479"/>
              </a:spcBef>
              <a:buClr>
                <a:srgbClr val="000000"/>
              </a:buClr>
              <a:buFont typeface="Arial"/>
              <a:buChar char="•"/>
            </a:pPr>
            <a:r>
              <a:rPr lang="cs-CZ" sz="2400" b="0" strike="noStrike" spc="-1">
                <a:solidFill>
                  <a:srgbClr val="000000"/>
                </a:solidFill>
                <a:latin typeface="Calibri"/>
              </a:rPr>
              <a:t>Třetí úroveň</a:t>
            </a:r>
          </a:p>
          <a:p>
            <a:pPr marL="1600200" lvl="3" indent="-228240">
              <a:lnSpc>
                <a:spcPct val="100000"/>
              </a:lnSpc>
              <a:spcBef>
                <a:spcPts val="400"/>
              </a:spcBef>
              <a:buClr>
                <a:srgbClr val="000000"/>
              </a:buClr>
              <a:buFont typeface="Arial"/>
              <a:buChar char="–"/>
            </a:pPr>
            <a:r>
              <a:rPr lang="cs-CZ" sz="2000" b="0" strike="noStrike" spc="-1">
                <a:solidFill>
                  <a:srgbClr val="000000"/>
                </a:solidFill>
                <a:latin typeface="Calibri"/>
              </a:rPr>
              <a:t>Čtvrtá úroveň</a:t>
            </a:r>
          </a:p>
          <a:p>
            <a:pPr marL="2057400" lvl="4" indent="-228240">
              <a:lnSpc>
                <a:spcPct val="100000"/>
              </a:lnSpc>
              <a:spcBef>
                <a:spcPts val="400"/>
              </a:spcBef>
              <a:buClr>
                <a:srgbClr val="000000"/>
              </a:buClr>
              <a:buFont typeface="Arial"/>
              <a:buChar char="»"/>
            </a:pPr>
            <a:r>
              <a:rPr lang="cs-CZ" sz="2000" b="0" strike="noStrike" spc="-1">
                <a:solidFill>
                  <a:srgbClr val="000000"/>
                </a:solidFill>
                <a:latin typeface="Calibri"/>
              </a:rPr>
              <a:t>Pátá úroveň</a:t>
            </a:r>
          </a:p>
        </p:txBody>
      </p:sp>
      <p:sp>
        <p:nvSpPr>
          <p:cNvPr id="2" name="PlaceHolder 3"/>
          <p:cNvSpPr>
            <a:spLocks noGrp="1"/>
          </p:cNvSpPr>
          <p:nvPr>
            <p:ph type="dt"/>
          </p:nvPr>
        </p:nvSpPr>
        <p:spPr>
          <a:xfrm>
            <a:off x="457200" y="6356520"/>
            <a:ext cx="2133360" cy="364680"/>
          </a:xfrm>
          <a:prstGeom prst="rect">
            <a:avLst/>
          </a:prstGeom>
        </p:spPr>
        <p:txBody>
          <a:bodyPr anchor="ctr">
            <a:noAutofit/>
          </a:bodyPr>
          <a:lstStyle/>
          <a:p>
            <a:pPr>
              <a:lnSpc>
                <a:spcPct val="100000"/>
              </a:lnSpc>
            </a:pPr>
            <a:fld id="{F85CC69E-1BFD-4FE4-B3DA-D9A5BB016C3D}" type="datetime">
              <a:rPr lang="cs-CZ" sz="1200" b="0" strike="noStrike" spc="-1">
                <a:solidFill>
                  <a:srgbClr val="8B8B8B"/>
                </a:solidFill>
                <a:latin typeface="Calibri"/>
              </a:rPr>
              <a:t>02.10.2023</a:t>
            </a:fld>
            <a:endParaRPr lang="cs-CZ" sz="1200" b="0" strike="noStrike" spc="-1">
              <a:latin typeface="Times New Roman"/>
            </a:endParaRPr>
          </a:p>
        </p:txBody>
      </p:sp>
      <p:sp>
        <p:nvSpPr>
          <p:cNvPr id="3" name="PlaceHolder 4"/>
          <p:cNvSpPr>
            <a:spLocks noGrp="1"/>
          </p:cNvSpPr>
          <p:nvPr>
            <p:ph type="ftr"/>
          </p:nvPr>
        </p:nvSpPr>
        <p:spPr>
          <a:xfrm>
            <a:off x="3124080" y="6356520"/>
            <a:ext cx="2895120" cy="364680"/>
          </a:xfrm>
          <a:prstGeom prst="rect">
            <a:avLst/>
          </a:prstGeom>
        </p:spPr>
        <p:txBody>
          <a:bodyPr anchor="ctr">
            <a:noAutofit/>
          </a:bodyPr>
          <a:lstStyle/>
          <a:p>
            <a:endParaRPr lang="cs-CZ" sz="2400" b="0" strike="noStrike" spc="-1">
              <a:latin typeface="Times New Roman"/>
            </a:endParaRPr>
          </a:p>
        </p:txBody>
      </p:sp>
      <p:sp>
        <p:nvSpPr>
          <p:cNvPr id="4" name="PlaceHolder 5"/>
          <p:cNvSpPr>
            <a:spLocks noGrp="1"/>
          </p:cNvSpPr>
          <p:nvPr>
            <p:ph type="sldNum"/>
          </p:nvPr>
        </p:nvSpPr>
        <p:spPr>
          <a:xfrm>
            <a:off x="6553080" y="6356520"/>
            <a:ext cx="2133360" cy="364680"/>
          </a:xfrm>
          <a:prstGeom prst="rect">
            <a:avLst/>
          </a:prstGeom>
        </p:spPr>
        <p:txBody>
          <a:bodyPr anchor="ctr">
            <a:noAutofit/>
          </a:bodyPr>
          <a:lstStyle/>
          <a:p>
            <a:pPr algn="r">
              <a:lnSpc>
                <a:spcPct val="100000"/>
              </a:lnSpc>
            </a:pPr>
            <a:fld id="{48557E4D-B0D9-4D86-8A76-4C84DF98791E}" type="slidenum">
              <a:rPr lang="cs-CZ" sz="1200" b="0" strike="noStrike" spc="-1">
                <a:solidFill>
                  <a:srgbClr val="8B8B8B"/>
                </a:solidFill>
                <a:latin typeface="Calibri"/>
              </a:rPr>
              <a:t>‹#›</a:t>
            </a:fld>
            <a:endParaRPr lang="cs-CZ"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dt"/>
          </p:nvPr>
        </p:nvSpPr>
        <p:spPr>
          <a:xfrm>
            <a:off x="457200" y="6356520"/>
            <a:ext cx="2133360" cy="364680"/>
          </a:xfrm>
          <a:prstGeom prst="rect">
            <a:avLst/>
          </a:prstGeom>
        </p:spPr>
        <p:txBody>
          <a:bodyPr anchor="ctr">
            <a:noAutofit/>
          </a:bodyPr>
          <a:lstStyle/>
          <a:p>
            <a:endParaRPr lang="cs-CZ" sz="2400" b="0" strike="noStrike" spc="-1">
              <a:latin typeface="Times New Roman"/>
            </a:endParaRPr>
          </a:p>
        </p:txBody>
      </p:sp>
      <p:sp>
        <p:nvSpPr>
          <p:cNvPr id="42" name="PlaceHolder 2"/>
          <p:cNvSpPr>
            <a:spLocks noGrp="1"/>
          </p:cNvSpPr>
          <p:nvPr>
            <p:ph type="ftr"/>
          </p:nvPr>
        </p:nvSpPr>
        <p:spPr>
          <a:xfrm>
            <a:off x="3124080" y="6356520"/>
            <a:ext cx="2895120" cy="364680"/>
          </a:xfrm>
          <a:prstGeom prst="rect">
            <a:avLst/>
          </a:prstGeom>
        </p:spPr>
        <p:txBody>
          <a:bodyPr anchor="ctr">
            <a:noAutofit/>
          </a:bodyPr>
          <a:lstStyle/>
          <a:p>
            <a:endParaRPr lang="cs-CZ" sz="2400" b="0" strike="noStrike" spc="-1">
              <a:latin typeface="Times New Roman"/>
            </a:endParaRPr>
          </a:p>
        </p:txBody>
      </p:sp>
      <p:sp>
        <p:nvSpPr>
          <p:cNvPr id="43" name="PlaceHolder 3"/>
          <p:cNvSpPr>
            <a:spLocks noGrp="1"/>
          </p:cNvSpPr>
          <p:nvPr>
            <p:ph type="sldNum"/>
          </p:nvPr>
        </p:nvSpPr>
        <p:spPr>
          <a:xfrm>
            <a:off x="6553080" y="6356520"/>
            <a:ext cx="2133360" cy="364680"/>
          </a:xfrm>
          <a:prstGeom prst="rect">
            <a:avLst/>
          </a:prstGeom>
        </p:spPr>
        <p:txBody>
          <a:bodyPr anchor="ctr">
            <a:noAutofit/>
          </a:bodyPr>
          <a:lstStyle/>
          <a:p>
            <a:pPr algn="r">
              <a:lnSpc>
                <a:spcPct val="100000"/>
              </a:lnSpc>
            </a:pPr>
            <a:fld id="{DBBB60D1-414F-41D0-ABFC-85C7DC0B9A49}" type="slidenum">
              <a:rPr lang="cs-CZ" sz="1200" b="0" strike="noStrike" spc="-1">
                <a:solidFill>
                  <a:srgbClr val="8B8B8B"/>
                </a:solidFill>
                <a:latin typeface="Calibri"/>
              </a:rPr>
              <a:t>‹#›</a:t>
            </a:fld>
            <a:endParaRPr lang="cs-CZ" sz="1200" b="0" strike="noStrike" spc="-1">
              <a:latin typeface="Times New Roman"/>
            </a:endParaRPr>
          </a:p>
        </p:txBody>
      </p:sp>
      <p:sp>
        <p:nvSpPr>
          <p:cNvPr id="44" name="PlaceHolder 4"/>
          <p:cNvSpPr>
            <a:spLocks noGrp="1"/>
          </p:cNvSpPr>
          <p:nvPr>
            <p:ph type="title"/>
          </p:nvPr>
        </p:nvSpPr>
        <p:spPr>
          <a:xfrm>
            <a:off x="457200" y="273240"/>
            <a:ext cx="8228880" cy="1144440"/>
          </a:xfrm>
          <a:prstGeom prst="rect">
            <a:avLst/>
          </a:prstGeom>
        </p:spPr>
        <p:txBody>
          <a:bodyPr anchor="ctr">
            <a:noAutofit/>
          </a:bodyPr>
          <a:lstStyle/>
          <a:p>
            <a:r>
              <a:rPr lang="cs-CZ" sz="4400" b="0" strike="noStrike" spc="-1">
                <a:solidFill>
                  <a:srgbClr val="000000"/>
                </a:solidFill>
                <a:latin typeface="Calibri"/>
              </a:rPr>
              <a:t>Klikněte pro úpravu formátu textu nadpisu</a:t>
            </a:r>
          </a:p>
        </p:txBody>
      </p:sp>
      <p:sp>
        <p:nvSpPr>
          <p:cNvPr id="45" name="PlaceHolder 5"/>
          <p:cNvSpPr>
            <a:spLocks noGrp="1"/>
          </p:cNvSpPr>
          <p:nvPr>
            <p:ph type="body"/>
          </p:nvPr>
        </p:nvSpPr>
        <p:spPr>
          <a:xfrm>
            <a:off x="457200" y="1604520"/>
            <a:ext cx="8228880" cy="3976920"/>
          </a:xfrm>
          <a:prstGeom prst="rect">
            <a:avLst/>
          </a:prstGeom>
        </p:spPr>
        <p:txBody>
          <a:bodyPr>
            <a:noAutofit/>
          </a:bodyPr>
          <a:lstStyle/>
          <a:p>
            <a:pPr marL="432000" indent="-324000">
              <a:spcBef>
                <a:spcPts val="1417"/>
              </a:spcBef>
              <a:buClr>
                <a:srgbClr val="000000"/>
              </a:buClr>
              <a:buSzPct val="45000"/>
              <a:buFont typeface="Wingdings" charset="2"/>
              <a:buChar char=""/>
            </a:pPr>
            <a:r>
              <a:rPr lang="cs-CZ" sz="3200" b="0" strike="noStrike" spc="-1">
                <a:solidFill>
                  <a:srgbClr val="000000"/>
                </a:solidFill>
                <a:latin typeface="Calibri"/>
              </a:rPr>
              <a:t>Klikněte pro úpravu formátu textu osnovy</a:t>
            </a:r>
          </a:p>
          <a:p>
            <a:pPr marL="864000" lvl="1" indent="-324000">
              <a:spcBef>
                <a:spcPts val="1134"/>
              </a:spcBef>
              <a:buClr>
                <a:srgbClr val="000000"/>
              </a:buClr>
              <a:buSzPct val="75000"/>
              <a:buFont typeface="Symbol" charset="2"/>
              <a:buChar char=""/>
            </a:pPr>
            <a:r>
              <a:rPr lang="cs-CZ" sz="3200" b="0" strike="noStrike" spc="-1">
                <a:solidFill>
                  <a:srgbClr val="000000"/>
                </a:solidFill>
                <a:latin typeface="Calibri"/>
              </a:rPr>
              <a:t>Druhá úroveň</a:t>
            </a:r>
          </a:p>
          <a:p>
            <a:pPr marL="1296000" lvl="2" indent="-288000">
              <a:spcBef>
                <a:spcPts val="850"/>
              </a:spcBef>
              <a:buClr>
                <a:srgbClr val="000000"/>
              </a:buClr>
              <a:buSzPct val="45000"/>
              <a:buFont typeface="Wingdings" charset="2"/>
              <a:buChar char=""/>
            </a:pPr>
            <a:r>
              <a:rPr lang="cs-CZ" sz="3200" b="0" strike="noStrike" spc="-1">
                <a:solidFill>
                  <a:srgbClr val="000000"/>
                </a:solidFill>
                <a:latin typeface="Calibri"/>
              </a:rPr>
              <a:t>Třetí úroveň</a:t>
            </a:r>
          </a:p>
          <a:p>
            <a:pPr marL="1728000" lvl="3" indent="-216000">
              <a:spcBef>
                <a:spcPts val="567"/>
              </a:spcBef>
              <a:buClr>
                <a:srgbClr val="000000"/>
              </a:buClr>
              <a:buSzPct val="75000"/>
              <a:buFont typeface="Symbol" charset="2"/>
              <a:buChar char=""/>
            </a:pPr>
            <a:r>
              <a:rPr lang="cs-CZ" sz="3200" b="0" strike="noStrike" spc="-1">
                <a:solidFill>
                  <a:srgbClr val="000000"/>
                </a:solidFill>
                <a:latin typeface="Calibri"/>
              </a:rPr>
              <a:t>Čtvrtá úroveň osnovy</a:t>
            </a:r>
          </a:p>
          <a:p>
            <a:pPr marL="2160000" lvl="4" indent="-216000">
              <a:spcBef>
                <a:spcPts val="283"/>
              </a:spcBef>
              <a:buClr>
                <a:srgbClr val="000000"/>
              </a:buClr>
              <a:buSzPct val="45000"/>
              <a:buFont typeface="Wingdings" charset="2"/>
              <a:buChar char=""/>
            </a:pPr>
            <a:r>
              <a:rPr lang="cs-CZ" sz="3200" b="0" strike="noStrike" spc="-1">
                <a:solidFill>
                  <a:srgbClr val="000000"/>
                </a:solidFill>
                <a:latin typeface="Calibri"/>
              </a:rPr>
              <a:t>Pátá úroveň osnovy</a:t>
            </a:r>
          </a:p>
          <a:p>
            <a:pPr marL="2592000" lvl="5" indent="-216000">
              <a:spcBef>
                <a:spcPts val="283"/>
              </a:spcBef>
              <a:buClr>
                <a:srgbClr val="000000"/>
              </a:buClr>
              <a:buSzPct val="45000"/>
              <a:buFont typeface="Wingdings" charset="2"/>
              <a:buChar char=""/>
            </a:pPr>
            <a:r>
              <a:rPr lang="cs-CZ" sz="3200" b="0" strike="noStrike" spc="-1">
                <a:solidFill>
                  <a:srgbClr val="000000"/>
                </a:solidFill>
                <a:latin typeface="Calibri"/>
              </a:rPr>
              <a:t>Šestá úroveň</a:t>
            </a:r>
          </a:p>
          <a:p>
            <a:pPr marL="3024000" lvl="6" indent="-216000">
              <a:spcBef>
                <a:spcPts val="283"/>
              </a:spcBef>
              <a:buClr>
                <a:srgbClr val="000000"/>
              </a:buClr>
              <a:buSzPct val="45000"/>
              <a:buFont typeface="Wingdings" charset="2"/>
              <a:buChar char=""/>
            </a:pPr>
            <a:r>
              <a:rPr lang="cs-CZ" sz="3200" b="0" strike="noStrike" spc="-1">
                <a:solidFill>
                  <a:srgbClr val="000000"/>
                </a:solidFill>
                <a:latin typeface="Calibri"/>
              </a:rPr>
              <a:t>Sedmá úroveň</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edu.ceskatelevize.cz/video/5389-pokus-opticke-klamy"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ceskatelevize.cz/ivysilani/10319914104-metuzalem/211563230210005-jedine-skutecne-bohatstvi"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Shape 1"/>
          <p:cNvSpPr txBox="1"/>
          <p:nvPr/>
        </p:nvSpPr>
        <p:spPr>
          <a:xfrm>
            <a:off x="457200" y="314368"/>
            <a:ext cx="8229240" cy="1818488"/>
          </a:xfrm>
          <a:prstGeom prst="rect">
            <a:avLst/>
          </a:prstGeom>
          <a:noFill/>
          <a:ln>
            <a:noFill/>
          </a:ln>
        </p:spPr>
        <p:txBody>
          <a:bodyPr anchor="ctr">
            <a:noAutofit/>
          </a:bodyPr>
          <a:lstStyle/>
          <a:p>
            <a:pPr algn="ctr">
              <a:lnSpc>
                <a:spcPct val="100000"/>
              </a:lnSpc>
            </a:pPr>
            <a:r>
              <a:rPr lang="cs-CZ" sz="4400" b="1" strike="noStrike" spc="-1" dirty="0" smtClean="0">
                <a:solidFill>
                  <a:srgbClr val="FF0000"/>
                </a:solidFill>
                <a:latin typeface="Calibri"/>
              </a:rPr>
              <a:t>Nadání a rozvoj</a:t>
            </a:r>
          </a:p>
        </p:txBody>
      </p:sp>
      <p:sp>
        <p:nvSpPr>
          <p:cNvPr id="83" name="TextShape 2"/>
          <p:cNvSpPr txBox="1"/>
          <p:nvPr/>
        </p:nvSpPr>
        <p:spPr>
          <a:xfrm>
            <a:off x="444759" y="5589240"/>
            <a:ext cx="8229240" cy="535640"/>
          </a:xfrm>
          <a:prstGeom prst="rect">
            <a:avLst/>
          </a:prstGeom>
          <a:noFill/>
          <a:ln>
            <a:noFill/>
          </a:ln>
        </p:spPr>
        <p:txBody>
          <a:bodyPr>
            <a:noAutofit/>
          </a:bodyPr>
          <a:lstStyle/>
          <a:p>
            <a:pPr algn="ctr">
              <a:lnSpc>
                <a:spcPct val="100000"/>
              </a:lnSpc>
            </a:pPr>
            <a:r>
              <a:rPr lang="cs-CZ" sz="3200" b="1" strike="noStrike" spc="-1" dirty="0" smtClean="0">
                <a:solidFill>
                  <a:srgbClr val="FF0000"/>
                </a:solidFill>
                <a:latin typeface="Calibri"/>
              </a:rPr>
              <a:t>Nervová soustava</a:t>
            </a:r>
          </a:p>
          <a:p>
            <a:pPr algn="ctr">
              <a:lnSpc>
                <a:spcPct val="100000"/>
              </a:lnSpc>
            </a:pPr>
            <a:endParaRPr lang="cs-CZ" sz="2400" b="0" strike="noStrike" spc="-1" dirty="0">
              <a:solidFill>
                <a:srgbClr val="000000"/>
              </a:solidFill>
              <a:latin typeface="Calibri"/>
            </a:endParaRPr>
          </a:p>
        </p:txBody>
      </p:sp>
      <p:pic>
        <p:nvPicPr>
          <p:cNvPr id="4" name="Picture 2" descr="Optické klamy 2 | Matfyz.c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559" y="2060848"/>
            <a:ext cx="6190860" cy="3162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914496"/>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Univerzita Karlova Přírodovědecká fakulta Trepanace lebek u archaických  národ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35073"/>
            <a:ext cx="2448272" cy="339201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12 - Antropologická"/>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1340768"/>
            <a:ext cx="4552732" cy="3414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530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extShape 1"/>
          <p:cNvSpPr txBox="1"/>
          <p:nvPr/>
        </p:nvSpPr>
        <p:spPr>
          <a:xfrm>
            <a:off x="457200" y="274680"/>
            <a:ext cx="8229240" cy="1142640"/>
          </a:xfrm>
          <a:prstGeom prst="rect">
            <a:avLst/>
          </a:prstGeom>
          <a:solidFill>
            <a:srgbClr val="B3A2C7"/>
          </a:solidFill>
          <a:ln>
            <a:noFill/>
          </a:ln>
        </p:spPr>
        <p:txBody>
          <a:bodyPr anchor="ctr">
            <a:noAutofit/>
          </a:bodyPr>
          <a:lstStyle/>
          <a:p>
            <a:pPr algn="ctr">
              <a:lnSpc>
                <a:spcPct val="100000"/>
              </a:lnSpc>
            </a:pPr>
            <a:r>
              <a:rPr lang="cs-CZ" sz="4400" b="0" strike="noStrike" spc="-1">
                <a:solidFill>
                  <a:srgbClr val="000000"/>
                </a:solidFill>
                <a:latin typeface="Calibri"/>
              </a:rPr>
              <a:t>Kraniometrie, osteometrie</a:t>
            </a:r>
          </a:p>
        </p:txBody>
      </p:sp>
      <p:sp>
        <p:nvSpPr>
          <p:cNvPr id="121" name="TextShape 2"/>
          <p:cNvSpPr txBox="1"/>
          <p:nvPr/>
        </p:nvSpPr>
        <p:spPr>
          <a:xfrm>
            <a:off x="457200" y="1600200"/>
            <a:ext cx="8229240" cy="4525560"/>
          </a:xfrm>
          <a:prstGeom prst="rect">
            <a:avLst/>
          </a:prstGeom>
          <a:noFill/>
          <a:ln>
            <a:noFill/>
          </a:ln>
        </p:spPr>
        <p:txBody>
          <a:bodyPr>
            <a:noAutofit/>
          </a:bodyPr>
          <a:lstStyle/>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Nejstarší popis – míry, váhy</a:t>
            </a: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Kraniometrie – </a:t>
            </a:r>
            <a:r>
              <a:rPr lang="cs-CZ" sz="3200" b="0" strike="noStrike" spc="-1" dirty="0" err="1">
                <a:solidFill>
                  <a:srgbClr val="000000"/>
                </a:solidFill>
                <a:latin typeface="Calibri"/>
              </a:rPr>
              <a:t>leboměřičství</a:t>
            </a:r>
            <a:endParaRPr lang="cs-CZ" sz="3200" b="0" strike="noStrike" spc="-1" dirty="0">
              <a:solidFill>
                <a:srgbClr val="000000"/>
              </a:solidFill>
              <a:latin typeface="Calibri"/>
            </a:endParaRP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Výzkumy 19. stol, </a:t>
            </a:r>
            <a:r>
              <a:rPr lang="cs-CZ" sz="3200" b="0" strike="noStrike" spc="-1" dirty="0" err="1" smtClean="0">
                <a:solidFill>
                  <a:srgbClr val="000000"/>
                </a:solidFill>
                <a:latin typeface="Calibri"/>
              </a:rPr>
              <a:t>Broca</a:t>
            </a:r>
            <a:r>
              <a:rPr lang="cs-CZ" sz="3200" b="0" strike="noStrike" spc="-1" dirty="0" smtClean="0">
                <a:solidFill>
                  <a:srgbClr val="000000"/>
                </a:solidFill>
                <a:latin typeface="Calibri"/>
              </a:rPr>
              <a:t> </a:t>
            </a:r>
            <a:r>
              <a:rPr lang="cs-CZ" sz="3200" b="0" strike="noStrike" spc="-1" dirty="0">
                <a:solidFill>
                  <a:srgbClr val="000000"/>
                </a:solidFill>
                <a:latin typeface="Calibri"/>
              </a:rPr>
              <a:t>(</a:t>
            </a:r>
            <a:r>
              <a:rPr lang="cs-CZ" sz="3200" b="0" strike="noStrike" spc="-1" dirty="0" err="1" smtClean="0">
                <a:solidFill>
                  <a:srgbClr val="000000"/>
                </a:solidFill>
                <a:latin typeface="Calibri"/>
              </a:rPr>
              <a:t>Brocovo</a:t>
            </a:r>
            <a:r>
              <a:rPr lang="cs-CZ" sz="3200" b="0" strike="noStrike" spc="-1" dirty="0" smtClean="0">
                <a:solidFill>
                  <a:srgbClr val="000000"/>
                </a:solidFill>
                <a:latin typeface="Calibri"/>
              </a:rPr>
              <a:t> </a:t>
            </a:r>
            <a:r>
              <a:rPr lang="cs-CZ" sz="3200" b="0" strike="noStrike" spc="-1" dirty="0">
                <a:solidFill>
                  <a:srgbClr val="000000"/>
                </a:solidFill>
                <a:latin typeface="Calibri"/>
              </a:rPr>
              <a:t>řečové centrum) </a:t>
            </a:r>
          </a:p>
        </p:txBody>
      </p:sp>
    </p:spTree>
    <p:extLst>
      <p:ext uri="{BB962C8B-B14F-4D97-AF65-F5344CB8AC3E}">
        <p14:creationId xmlns:p14="http://schemas.microsoft.com/office/powerpoint/2010/main" val="3578082195"/>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extShape 1"/>
          <p:cNvSpPr txBox="1"/>
          <p:nvPr/>
        </p:nvSpPr>
        <p:spPr>
          <a:xfrm>
            <a:off x="457200" y="274680"/>
            <a:ext cx="8229240" cy="1142640"/>
          </a:xfrm>
          <a:prstGeom prst="rect">
            <a:avLst/>
          </a:prstGeom>
          <a:noFill/>
          <a:ln>
            <a:noFill/>
          </a:ln>
        </p:spPr>
        <p:txBody>
          <a:bodyPr anchor="ctr">
            <a:noAutofit/>
          </a:bodyPr>
          <a:lstStyle/>
          <a:p>
            <a:pPr algn="ctr">
              <a:lnSpc>
                <a:spcPct val="100000"/>
              </a:lnSpc>
            </a:pPr>
            <a:r>
              <a:rPr lang="cs-CZ" sz="4400" b="0" strike="noStrike" spc="-1">
                <a:solidFill>
                  <a:srgbClr val="000000"/>
                </a:solidFill>
                <a:latin typeface="Calibri"/>
              </a:rPr>
              <a:t>Kraniometrie</a:t>
            </a:r>
          </a:p>
        </p:txBody>
      </p:sp>
      <p:pic>
        <p:nvPicPr>
          <p:cNvPr id="131" name="Zástupný symbol pro obsah 3"/>
          <p:cNvPicPr/>
          <p:nvPr/>
        </p:nvPicPr>
        <p:blipFill>
          <a:blip r:embed="rId2"/>
          <a:stretch/>
        </p:blipFill>
        <p:spPr>
          <a:xfrm>
            <a:off x="1589040" y="1600200"/>
            <a:ext cx="5965560" cy="45255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Shape 1"/>
          <p:cNvSpPr txBox="1"/>
          <p:nvPr/>
        </p:nvSpPr>
        <p:spPr>
          <a:xfrm>
            <a:off x="457200" y="274680"/>
            <a:ext cx="8229240" cy="1142640"/>
          </a:xfrm>
          <a:prstGeom prst="rect">
            <a:avLst/>
          </a:prstGeom>
          <a:solidFill>
            <a:srgbClr val="B3A2C7"/>
          </a:solidFill>
          <a:ln>
            <a:noFill/>
          </a:ln>
        </p:spPr>
        <p:txBody>
          <a:bodyPr anchor="ctr">
            <a:noAutofit/>
          </a:bodyPr>
          <a:lstStyle/>
          <a:p>
            <a:pPr algn="ctr">
              <a:lnSpc>
                <a:spcPct val="100000"/>
              </a:lnSpc>
            </a:pPr>
            <a:r>
              <a:rPr lang="cs-CZ" sz="4400" b="0" strike="noStrike" spc="-1">
                <a:solidFill>
                  <a:srgbClr val="000000"/>
                </a:solidFill>
                <a:latin typeface="Calibri"/>
              </a:rPr>
              <a:t>Kraniometrie, osteometrie</a:t>
            </a:r>
          </a:p>
        </p:txBody>
      </p:sp>
      <p:sp>
        <p:nvSpPr>
          <p:cNvPr id="123" name="TextShape 2"/>
          <p:cNvSpPr txBox="1"/>
          <p:nvPr/>
        </p:nvSpPr>
        <p:spPr>
          <a:xfrm>
            <a:off x="457200" y="1600200"/>
            <a:ext cx="8229240" cy="4708800"/>
          </a:xfrm>
          <a:prstGeom prst="rect">
            <a:avLst/>
          </a:prstGeom>
          <a:noFill/>
          <a:ln>
            <a:noFill/>
          </a:ln>
        </p:spPr>
        <p:txBody>
          <a:bodyPr>
            <a:normAutofit fontScale="71500" lnSpcReduction="20000"/>
          </a:bodyPr>
          <a:lstStyle/>
          <a:p>
            <a:pPr>
              <a:lnSpc>
                <a:spcPct val="100000"/>
              </a:lnSpc>
              <a:spcBef>
                <a:spcPts val="641"/>
              </a:spcBef>
            </a:pPr>
            <a:r>
              <a:rPr lang="cs-CZ" sz="3200" b="1" strike="noStrike" spc="-1">
                <a:solidFill>
                  <a:srgbClr val="000000"/>
                </a:solidFill>
                <a:latin typeface="Calibri"/>
              </a:rPr>
              <a:t>kraniometrické body</a:t>
            </a:r>
            <a:endParaRPr lang="cs-CZ" sz="3200" b="0" strike="noStrike" spc="-1">
              <a:solidFill>
                <a:srgbClr val="000000"/>
              </a:solidFill>
              <a:latin typeface="Calibri"/>
            </a:endParaRPr>
          </a:p>
          <a:p>
            <a:pPr marL="343080" indent="-342720">
              <a:lnSpc>
                <a:spcPct val="100000"/>
              </a:lnSpc>
              <a:spcBef>
                <a:spcPts val="641"/>
              </a:spcBef>
              <a:buClr>
                <a:srgbClr val="000000"/>
              </a:buClr>
              <a:buFont typeface="Arial"/>
              <a:buChar char="•"/>
            </a:pPr>
            <a:r>
              <a:rPr lang="cs-CZ" sz="3200" b="1" strike="noStrike" spc="-1">
                <a:solidFill>
                  <a:srgbClr val="000000"/>
                </a:solidFill>
                <a:latin typeface="Calibri"/>
              </a:rPr>
              <a:t>nasion</a:t>
            </a:r>
            <a:r>
              <a:rPr lang="cs-CZ" sz="3200" b="0" strike="noStrike" spc="-1">
                <a:solidFill>
                  <a:srgbClr val="000000"/>
                </a:solidFill>
                <a:latin typeface="Calibri"/>
              </a:rPr>
              <a:t> – spojení kosti čelní a kostí nosních ve střední rovině</a:t>
            </a:r>
          </a:p>
          <a:p>
            <a:pPr marL="343080" indent="-342720">
              <a:lnSpc>
                <a:spcPct val="100000"/>
              </a:lnSpc>
              <a:spcBef>
                <a:spcPts val="641"/>
              </a:spcBef>
              <a:buClr>
                <a:srgbClr val="000000"/>
              </a:buClr>
              <a:buFont typeface="Arial"/>
              <a:buChar char="•"/>
            </a:pPr>
            <a:r>
              <a:rPr lang="cs-CZ" sz="3200" b="1" strike="noStrike" spc="-1">
                <a:solidFill>
                  <a:srgbClr val="000000"/>
                </a:solidFill>
                <a:latin typeface="Calibri"/>
              </a:rPr>
              <a:t>glabella</a:t>
            </a:r>
            <a:r>
              <a:rPr lang="cs-CZ" sz="3200" b="0" strike="noStrike" spc="-1">
                <a:solidFill>
                  <a:srgbClr val="000000"/>
                </a:solidFill>
                <a:latin typeface="Calibri"/>
              </a:rPr>
              <a:t> – ploché místo, které leží v průsečíku střední hlavové roviny a spojnice horního okraje nadočnicových oblouků</a:t>
            </a:r>
          </a:p>
          <a:p>
            <a:pPr marL="343080" indent="-342720">
              <a:lnSpc>
                <a:spcPct val="100000"/>
              </a:lnSpc>
              <a:spcBef>
                <a:spcPts val="641"/>
              </a:spcBef>
              <a:buClr>
                <a:srgbClr val="000000"/>
              </a:buClr>
              <a:buFont typeface="Arial"/>
              <a:buChar char="•"/>
            </a:pPr>
            <a:r>
              <a:rPr lang="cs-CZ" sz="3200" b="1" strike="noStrike" spc="-1">
                <a:solidFill>
                  <a:srgbClr val="000000"/>
                </a:solidFill>
                <a:latin typeface="Calibri"/>
              </a:rPr>
              <a:t>opisthocranion -</a:t>
            </a:r>
            <a:r>
              <a:rPr lang="cs-CZ" sz="3200" b="0" strike="noStrike" spc="-1">
                <a:solidFill>
                  <a:srgbClr val="000000"/>
                </a:solidFill>
                <a:latin typeface="Calibri"/>
              </a:rPr>
              <a:t> nejvíce nazad vyčnívající místo na šupině týlní kosti </a:t>
            </a:r>
          </a:p>
          <a:p>
            <a:pPr marL="343080" indent="-342720">
              <a:lnSpc>
                <a:spcPct val="100000"/>
              </a:lnSpc>
              <a:spcBef>
                <a:spcPts val="641"/>
              </a:spcBef>
              <a:buClr>
                <a:srgbClr val="000000"/>
              </a:buClr>
              <a:buFont typeface="Arial"/>
              <a:buChar char="•"/>
            </a:pPr>
            <a:r>
              <a:rPr lang="cs-CZ" sz="3200" b="1" strike="noStrike" spc="-1">
                <a:solidFill>
                  <a:srgbClr val="000000"/>
                </a:solidFill>
                <a:latin typeface="Calibri"/>
              </a:rPr>
              <a:t>basion -</a:t>
            </a:r>
            <a:r>
              <a:rPr lang="cs-CZ" sz="3200" b="0" strike="noStrike" spc="-1">
                <a:solidFill>
                  <a:srgbClr val="000000"/>
                </a:solidFill>
                <a:latin typeface="Calibri"/>
              </a:rPr>
              <a:t> ve střední čáře na předním okraji velkého týlního otvoru</a:t>
            </a:r>
          </a:p>
          <a:p>
            <a:pPr marL="343080" indent="-342720">
              <a:lnSpc>
                <a:spcPct val="100000"/>
              </a:lnSpc>
              <a:spcBef>
                <a:spcPts val="641"/>
              </a:spcBef>
              <a:buClr>
                <a:srgbClr val="000000"/>
              </a:buClr>
              <a:buFont typeface="Arial"/>
              <a:buChar char="•"/>
            </a:pPr>
            <a:r>
              <a:rPr lang="cs-CZ" sz="3200" b="1" strike="noStrike" spc="-1">
                <a:solidFill>
                  <a:srgbClr val="000000"/>
                </a:solidFill>
                <a:latin typeface="Calibri"/>
              </a:rPr>
              <a:t>bregma -</a:t>
            </a:r>
            <a:r>
              <a:rPr lang="cs-CZ" sz="3200" b="0" strike="noStrike" spc="-1">
                <a:solidFill>
                  <a:srgbClr val="000000"/>
                </a:solidFill>
                <a:latin typeface="Calibri"/>
              </a:rPr>
              <a:t> průsečík švu šípového a korunního /věnčitého/</a:t>
            </a:r>
          </a:p>
          <a:p>
            <a:pPr marL="343080" indent="-342720">
              <a:lnSpc>
                <a:spcPct val="100000"/>
              </a:lnSpc>
              <a:spcBef>
                <a:spcPts val="641"/>
              </a:spcBef>
              <a:buClr>
                <a:srgbClr val="000000"/>
              </a:buClr>
              <a:buFont typeface="Arial"/>
              <a:buChar char="•"/>
            </a:pPr>
            <a:r>
              <a:rPr lang="cs-CZ" sz="3200" b="1" strike="noStrike" spc="-1">
                <a:solidFill>
                  <a:srgbClr val="000000"/>
                </a:solidFill>
                <a:latin typeface="Calibri"/>
              </a:rPr>
              <a:t>euryon -</a:t>
            </a:r>
            <a:r>
              <a:rPr lang="cs-CZ" sz="3200" b="0" strike="noStrike" spc="-1">
                <a:solidFill>
                  <a:srgbClr val="000000"/>
                </a:solidFill>
                <a:latin typeface="Calibri"/>
              </a:rPr>
              <a:t> nejvíce laterálně vyčnívající místo na kosti temenní</a:t>
            </a:r>
          </a:p>
          <a:p>
            <a:pPr marL="343080" indent="-342720">
              <a:lnSpc>
                <a:spcPct val="100000"/>
              </a:lnSpc>
              <a:spcBef>
                <a:spcPts val="641"/>
              </a:spcBef>
              <a:buClr>
                <a:srgbClr val="000000"/>
              </a:buClr>
              <a:buFont typeface="Arial"/>
              <a:buChar char="•"/>
            </a:pPr>
            <a:r>
              <a:rPr lang="cs-CZ" sz="3200" b="1" strike="noStrike" spc="-1">
                <a:solidFill>
                  <a:srgbClr val="000000"/>
                </a:solidFill>
                <a:latin typeface="Calibri"/>
              </a:rPr>
              <a:t>zygion -</a:t>
            </a:r>
            <a:r>
              <a:rPr lang="cs-CZ" sz="3200" b="0" strike="noStrike" spc="-1">
                <a:solidFill>
                  <a:srgbClr val="000000"/>
                </a:solidFill>
                <a:latin typeface="Calibri"/>
              </a:rPr>
              <a:t> nejvíce laterálně vyčnívající místo na pons zygomaticus</a:t>
            </a:r>
          </a:p>
          <a:p>
            <a:pPr marL="343080" indent="-342720">
              <a:lnSpc>
                <a:spcPct val="100000"/>
              </a:lnSpc>
              <a:spcBef>
                <a:spcPts val="641"/>
              </a:spcBef>
              <a:buClr>
                <a:srgbClr val="000000"/>
              </a:buClr>
              <a:buFont typeface="Arial"/>
              <a:buChar char="•"/>
            </a:pPr>
            <a:r>
              <a:rPr lang="cs-CZ" sz="3200" b="1" strike="noStrike" spc="-1">
                <a:solidFill>
                  <a:srgbClr val="000000"/>
                </a:solidFill>
                <a:latin typeface="Calibri"/>
              </a:rPr>
              <a:t>gnathion -</a:t>
            </a:r>
            <a:r>
              <a:rPr lang="cs-CZ" sz="3200" b="0" strike="noStrike" spc="-1">
                <a:solidFill>
                  <a:srgbClr val="000000"/>
                </a:solidFill>
                <a:latin typeface="Calibri"/>
              </a:rPr>
              <a:t> ve střední čáře, na dolním okraji bradové části dolní čelisti</a:t>
            </a:r>
          </a:p>
          <a:p>
            <a:pPr marL="343080" indent="-342720">
              <a:lnSpc>
                <a:spcPct val="100000"/>
              </a:lnSpc>
              <a:spcBef>
                <a:spcPts val="641"/>
              </a:spcBef>
              <a:buClr>
                <a:srgbClr val="000000"/>
              </a:buClr>
              <a:buFont typeface="Arial"/>
              <a:buChar char="•"/>
            </a:pPr>
            <a:r>
              <a:rPr lang="cs-CZ" sz="3200" b="1" strike="noStrike" spc="-1">
                <a:solidFill>
                  <a:srgbClr val="000000"/>
                </a:solidFill>
                <a:latin typeface="Calibri"/>
              </a:rPr>
              <a:t>pterion</a:t>
            </a:r>
            <a:r>
              <a:rPr lang="cs-CZ" sz="3200" b="0" strike="noStrike" spc="-1">
                <a:solidFill>
                  <a:srgbClr val="000000"/>
                </a:solidFill>
                <a:latin typeface="Calibri"/>
              </a:rPr>
              <a:t> – spojení kosti čelní a temenní, velké křídlo kosti klínové (spojení má tvar písmene „H“)</a:t>
            </a:r>
          </a:p>
        </p:txBody>
      </p:sp>
    </p:spTree>
    <p:extLst>
      <p:ext uri="{BB962C8B-B14F-4D97-AF65-F5344CB8AC3E}">
        <p14:creationId xmlns:p14="http://schemas.microsoft.com/office/powerpoint/2010/main" val="2061575541"/>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Shape 1"/>
          <p:cNvSpPr txBox="1"/>
          <p:nvPr/>
        </p:nvSpPr>
        <p:spPr>
          <a:xfrm>
            <a:off x="457200" y="274680"/>
            <a:ext cx="8229240" cy="1142640"/>
          </a:xfrm>
          <a:prstGeom prst="rect">
            <a:avLst/>
          </a:prstGeom>
          <a:noFill/>
          <a:ln>
            <a:noFill/>
          </a:ln>
        </p:spPr>
        <p:txBody>
          <a:bodyPr anchor="ctr">
            <a:normAutofit fontScale="90000" lnSpcReduction="20000"/>
          </a:bodyPr>
          <a:lstStyle/>
          <a:p>
            <a:pPr algn="ctr">
              <a:lnSpc>
                <a:spcPct val="100000"/>
              </a:lnSpc>
            </a:pPr>
            <a:r>
              <a:rPr lang="cs-CZ" sz="4400" b="0" strike="noStrike" spc="-1">
                <a:solidFill>
                  <a:srgbClr val="000000"/>
                </a:solidFill>
                <a:latin typeface="Calibri"/>
              </a:rPr>
              <a:t>.</a:t>
            </a:r>
            <a:r>
              <a:t/>
            </a:r>
            <a:br/>
            <a:endParaRPr lang="cs-CZ" sz="4400" b="0" strike="noStrike" spc="-1">
              <a:solidFill>
                <a:srgbClr val="000000"/>
              </a:solidFill>
              <a:latin typeface="Calibri"/>
            </a:endParaRPr>
          </a:p>
        </p:txBody>
      </p:sp>
      <p:pic>
        <p:nvPicPr>
          <p:cNvPr id="125" name="Zástupný symbol pro obsah 3"/>
          <p:cNvPicPr/>
          <p:nvPr/>
        </p:nvPicPr>
        <p:blipFill>
          <a:blip r:embed="rId2"/>
          <a:stretch/>
        </p:blipFill>
        <p:spPr>
          <a:xfrm>
            <a:off x="2123640" y="260640"/>
            <a:ext cx="4896360" cy="6120360"/>
          </a:xfrm>
          <a:prstGeom prst="rect">
            <a:avLst/>
          </a:prstGeom>
          <a:ln>
            <a:noFill/>
          </a:ln>
        </p:spPr>
      </p:pic>
    </p:spTree>
    <p:extLst>
      <p:ext uri="{BB962C8B-B14F-4D97-AF65-F5344CB8AC3E}">
        <p14:creationId xmlns:p14="http://schemas.microsoft.com/office/powerpoint/2010/main" val="783306780"/>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Shape 1"/>
          <p:cNvSpPr txBox="1"/>
          <p:nvPr/>
        </p:nvSpPr>
        <p:spPr>
          <a:xfrm>
            <a:off x="457200" y="274680"/>
            <a:ext cx="8229240" cy="1142640"/>
          </a:xfrm>
          <a:prstGeom prst="rect">
            <a:avLst/>
          </a:prstGeom>
          <a:noFill/>
          <a:ln>
            <a:noFill/>
          </a:ln>
        </p:spPr>
        <p:txBody>
          <a:bodyPr anchor="ctr">
            <a:normAutofit fontScale="90000" lnSpcReduction="20000"/>
          </a:bodyPr>
          <a:lstStyle/>
          <a:p>
            <a:pPr algn="ctr">
              <a:lnSpc>
                <a:spcPct val="100000"/>
              </a:lnSpc>
            </a:pPr>
            <a:r>
              <a:rPr lang="cs-CZ" sz="4400" b="0" strike="noStrike" spc="-1">
                <a:solidFill>
                  <a:srgbClr val="000000"/>
                </a:solidFill>
                <a:latin typeface="Calibri"/>
              </a:rPr>
              <a:t>.</a:t>
            </a:r>
            <a:r>
              <a:t/>
            </a:r>
            <a:br/>
            <a:endParaRPr lang="cs-CZ" sz="4400" b="0" strike="noStrike" spc="-1">
              <a:solidFill>
                <a:srgbClr val="000000"/>
              </a:solidFill>
              <a:latin typeface="Calibri"/>
            </a:endParaRPr>
          </a:p>
        </p:txBody>
      </p:sp>
      <p:pic>
        <p:nvPicPr>
          <p:cNvPr id="127" name="Zástupný symbol pro obsah 5"/>
          <p:cNvPicPr/>
          <p:nvPr/>
        </p:nvPicPr>
        <p:blipFill>
          <a:blip r:embed="rId2"/>
          <a:stretch/>
        </p:blipFill>
        <p:spPr>
          <a:xfrm>
            <a:off x="5435888" y="1916832"/>
            <a:ext cx="3312512" cy="2375736"/>
          </a:xfrm>
          <a:prstGeom prst="rect">
            <a:avLst/>
          </a:prstGeom>
          <a:ln>
            <a:noFill/>
          </a:ln>
        </p:spPr>
      </p:pic>
      <p:pic>
        <p:nvPicPr>
          <p:cNvPr id="4" name="Zástupný symbol pro obsah 3"/>
          <p:cNvPicPr/>
          <p:nvPr/>
        </p:nvPicPr>
        <p:blipFill>
          <a:blip r:embed="rId3"/>
          <a:stretch/>
        </p:blipFill>
        <p:spPr>
          <a:xfrm>
            <a:off x="323528" y="1124744"/>
            <a:ext cx="5112360" cy="4364640"/>
          </a:xfrm>
          <a:prstGeom prst="rect">
            <a:avLst/>
          </a:prstGeom>
          <a:ln>
            <a:noFill/>
          </a:ln>
        </p:spPr>
      </p:pic>
    </p:spTree>
    <p:extLst>
      <p:ext uri="{BB962C8B-B14F-4D97-AF65-F5344CB8AC3E}">
        <p14:creationId xmlns:p14="http://schemas.microsoft.com/office/powerpoint/2010/main" val="299851373"/>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Shape 1"/>
          <p:cNvSpPr txBox="1"/>
          <p:nvPr/>
        </p:nvSpPr>
        <p:spPr>
          <a:xfrm>
            <a:off x="467640" y="404640"/>
            <a:ext cx="8229240" cy="1142640"/>
          </a:xfrm>
          <a:prstGeom prst="rect">
            <a:avLst/>
          </a:prstGeom>
          <a:solidFill>
            <a:srgbClr val="B3A2C7"/>
          </a:solidFill>
          <a:ln>
            <a:noFill/>
          </a:ln>
        </p:spPr>
        <p:txBody>
          <a:bodyPr anchor="ctr">
            <a:noAutofit/>
          </a:bodyPr>
          <a:lstStyle/>
          <a:p>
            <a:pPr algn="ctr">
              <a:lnSpc>
                <a:spcPct val="100000"/>
              </a:lnSpc>
            </a:pPr>
            <a:r>
              <a:rPr lang="cs-CZ" sz="4400" b="0" strike="noStrike" spc="-1">
                <a:solidFill>
                  <a:srgbClr val="000000"/>
                </a:solidFill>
                <a:latin typeface="Calibri"/>
              </a:rPr>
              <a:t>Nejčastěji sledované rozměry lebky</a:t>
            </a:r>
          </a:p>
        </p:txBody>
      </p:sp>
      <p:sp>
        <p:nvSpPr>
          <p:cNvPr id="133" name="TextShape 2"/>
          <p:cNvSpPr txBox="1"/>
          <p:nvPr/>
        </p:nvSpPr>
        <p:spPr>
          <a:xfrm>
            <a:off x="539640" y="1600200"/>
            <a:ext cx="8424720" cy="4525560"/>
          </a:xfrm>
          <a:prstGeom prst="rect">
            <a:avLst/>
          </a:prstGeom>
          <a:noFill/>
          <a:ln>
            <a:noFill/>
          </a:ln>
        </p:spPr>
        <p:txBody>
          <a:bodyPr>
            <a:normAutofit/>
          </a:bodyPr>
          <a:lstStyle/>
          <a:p>
            <a:pPr>
              <a:lnSpc>
                <a:spcPct val="100000"/>
              </a:lnSpc>
              <a:spcBef>
                <a:spcPts val="641"/>
              </a:spcBef>
            </a:pPr>
            <a:r>
              <a:rPr dirty="0"/>
              <a:t/>
            </a:r>
            <a:br>
              <a:rPr dirty="0"/>
            </a:br>
            <a:r>
              <a:rPr lang="cs-CZ" sz="3200" b="1" strike="noStrike" spc="-1" dirty="0">
                <a:solidFill>
                  <a:srgbClr val="000000"/>
                </a:solidFill>
                <a:latin typeface="Calibri"/>
              </a:rPr>
              <a:t>Délka lebky:</a:t>
            </a:r>
            <a:r>
              <a:rPr lang="cs-CZ" sz="3200" b="0" strike="noStrike" spc="-1" dirty="0">
                <a:solidFill>
                  <a:srgbClr val="000000"/>
                </a:solidFill>
                <a:latin typeface="Calibri"/>
              </a:rPr>
              <a:t> vzdálenost </a:t>
            </a:r>
            <a:r>
              <a:rPr lang="cs-CZ" sz="3200" b="0" strike="noStrike" spc="-1" dirty="0" err="1">
                <a:solidFill>
                  <a:srgbClr val="000000"/>
                </a:solidFill>
                <a:latin typeface="Calibri"/>
              </a:rPr>
              <a:t>glabella</a:t>
            </a:r>
            <a:r>
              <a:rPr lang="cs-CZ" sz="3200" b="0" strike="noStrike" spc="-1" dirty="0">
                <a:solidFill>
                  <a:srgbClr val="000000"/>
                </a:solidFill>
                <a:latin typeface="Calibri"/>
              </a:rPr>
              <a:t>–</a:t>
            </a:r>
            <a:r>
              <a:rPr lang="cs-CZ" sz="3200" b="0" strike="noStrike" spc="-1" dirty="0" err="1">
                <a:solidFill>
                  <a:srgbClr val="000000"/>
                </a:solidFill>
                <a:latin typeface="Calibri"/>
              </a:rPr>
              <a:t>opisthocranion</a:t>
            </a:r>
            <a:r>
              <a:rPr dirty="0"/>
              <a:t/>
            </a:r>
            <a:br>
              <a:rPr dirty="0"/>
            </a:br>
            <a:r>
              <a:rPr dirty="0"/>
              <a:t/>
            </a:r>
            <a:br>
              <a:rPr dirty="0"/>
            </a:br>
            <a:r>
              <a:rPr lang="cs-CZ" sz="3200" b="1" strike="noStrike" spc="-1" dirty="0">
                <a:solidFill>
                  <a:srgbClr val="000000"/>
                </a:solidFill>
                <a:latin typeface="Calibri"/>
              </a:rPr>
              <a:t>Výška lebky:</a:t>
            </a:r>
            <a:r>
              <a:rPr lang="cs-CZ" sz="3200" b="0" strike="noStrike" spc="-1" dirty="0">
                <a:solidFill>
                  <a:srgbClr val="000000"/>
                </a:solidFill>
                <a:latin typeface="Calibri"/>
              </a:rPr>
              <a:t> vzdálenost </a:t>
            </a:r>
            <a:r>
              <a:rPr lang="cs-CZ" sz="3200" b="0" strike="noStrike" spc="-1" dirty="0" err="1">
                <a:solidFill>
                  <a:srgbClr val="000000"/>
                </a:solidFill>
                <a:latin typeface="Calibri"/>
              </a:rPr>
              <a:t>basion</a:t>
            </a:r>
            <a:r>
              <a:rPr lang="cs-CZ" sz="3200" b="0" strike="noStrike" spc="-1" dirty="0">
                <a:solidFill>
                  <a:srgbClr val="000000"/>
                </a:solidFill>
                <a:latin typeface="Calibri"/>
              </a:rPr>
              <a:t> – </a:t>
            </a:r>
            <a:r>
              <a:rPr lang="cs-CZ" sz="3200" b="0" strike="noStrike" spc="-1" dirty="0" err="1">
                <a:solidFill>
                  <a:srgbClr val="000000"/>
                </a:solidFill>
                <a:latin typeface="Calibri"/>
              </a:rPr>
              <a:t>bregma</a:t>
            </a:r>
            <a:r>
              <a:rPr dirty="0"/>
              <a:t/>
            </a:r>
            <a:br>
              <a:rPr dirty="0"/>
            </a:br>
            <a:r>
              <a:rPr dirty="0"/>
              <a:t/>
            </a:r>
            <a:br>
              <a:rPr dirty="0"/>
            </a:br>
            <a:r>
              <a:rPr lang="cs-CZ" sz="3200" b="1" strike="noStrike" spc="-1" dirty="0">
                <a:solidFill>
                  <a:srgbClr val="000000"/>
                </a:solidFill>
                <a:latin typeface="Calibri"/>
              </a:rPr>
              <a:t>Šířka lebky:</a:t>
            </a:r>
            <a:r>
              <a:rPr lang="cs-CZ" sz="3200" b="0" strike="noStrike" spc="-1" dirty="0">
                <a:solidFill>
                  <a:srgbClr val="000000"/>
                </a:solidFill>
                <a:latin typeface="Calibri"/>
              </a:rPr>
              <a:t> vzdálenost </a:t>
            </a:r>
            <a:r>
              <a:rPr lang="cs-CZ" sz="3200" b="0" strike="noStrike" spc="-1" dirty="0" err="1">
                <a:solidFill>
                  <a:srgbClr val="000000"/>
                </a:solidFill>
                <a:latin typeface="Calibri"/>
              </a:rPr>
              <a:t>euryon</a:t>
            </a:r>
            <a:r>
              <a:rPr lang="cs-CZ" sz="3200" b="0" strike="noStrike" spc="-1" dirty="0">
                <a:solidFill>
                  <a:srgbClr val="000000"/>
                </a:solidFill>
                <a:latin typeface="Calibri"/>
              </a:rPr>
              <a:t> – </a:t>
            </a:r>
            <a:r>
              <a:rPr lang="cs-CZ" sz="3200" b="0" strike="noStrike" spc="-1" dirty="0" err="1">
                <a:solidFill>
                  <a:srgbClr val="000000"/>
                </a:solidFill>
                <a:latin typeface="Calibri"/>
              </a:rPr>
              <a:t>euryon</a:t>
            </a:r>
            <a:r>
              <a:rPr dirty="0"/>
              <a:t/>
            </a:r>
            <a:br>
              <a:rPr dirty="0"/>
            </a:br>
            <a:r>
              <a:rPr dirty="0"/>
              <a:t/>
            </a:r>
            <a:br>
              <a:rPr dirty="0"/>
            </a:br>
            <a:r>
              <a:rPr lang="cs-CZ" sz="3200" b="1" strike="noStrike" spc="-1" dirty="0">
                <a:solidFill>
                  <a:srgbClr val="000000"/>
                </a:solidFill>
                <a:latin typeface="Calibri"/>
              </a:rPr>
              <a:t>Výška obličeje:</a:t>
            </a:r>
            <a:r>
              <a:rPr lang="cs-CZ" sz="3200" b="0" strike="noStrike" spc="-1" dirty="0">
                <a:solidFill>
                  <a:srgbClr val="000000"/>
                </a:solidFill>
                <a:latin typeface="Calibri"/>
              </a:rPr>
              <a:t> vzdálenost </a:t>
            </a:r>
            <a:r>
              <a:rPr lang="cs-CZ" sz="3200" b="0" strike="noStrike" spc="-1" dirty="0" err="1">
                <a:solidFill>
                  <a:srgbClr val="000000"/>
                </a:solidFill>
                <a:latin typeface="Calibri"/>
              </a:rPr>
              <a:t>nasion</a:t>
            </a:r>
            <a:r>
              <a:rPr lang="cs-CZ" sz="3200" b="0" strike="noStrike" spc="-1" dirty="0">
                <a:solidFill>
                  <a:srgbClr val="000000"/>
                </a:solidFill>
                <a:latin typeface="Calibri"/>
              </a:rPr>
              <a:t> – </a:t>
            </a:r>
            <a:r>
              <a:rPr lang="cs-CZ" sz="3200" b="0" strike="noStrike" spc="-1" dirty="0" err="1">
                <a:solidFill>
                  <a:srgbClr val="000000"/>
                </a:solidFill>
                <a:latin typeface="Calibri"/>
              </a:rPr>
              <a:t>gnathion</a:t>
            </a:r>
            <a:r>
              <a:rPr dirty="0"/>
              <a:t/>
            </a:r>
            <a:br>
              <a:rPr dirty="0"/>
            </a:br>
            <a:r>
              <a:rPr dirty="0"/>
              <a:t/>
            </a:r>
            <a:br>
              <a:rPr dirty="0"/>
            </a:br>
            <a:r>
              <a:rPr lang="cs-CZ" sz="3200" b="1" strike="noStrike" spc="-1" dirty="0">
                <a:solidFill>
                  <a:srgbClr val="000000"/>
                </a:solidFill>
                <a:latin typeface="Calibri"/>
              </a:rPr>
              <a:t>Šířka obličeje:</a:t>
            </a:r>
            <a:r>
              <a:rPr lang="cs-CZ" sz="3200" b="0" strike="noStrike" spc="-1" dirty="0">
                <a:solidFill>
                  <a:srgbClr val="000000"/>
                </a:solidFill>
                <a:latin typeface="Calibri"/>
              </a:rPr>
              <a:t> vzdálenost </a:t>
            </a:r>
            <a:r>
              <a:rPr lang="cs-CZ" sz="3200" b="0" strike="noStrike" spc="-1" dirty="0" err="1">
                <a:solidFill>
                  <a:srgbClr val="000000"/>
                </a:solidFill>
                <a:latin typeface="Calibri"/>
              </a:rPr>
              <a:t>zygion</a:t>
            </a:r>
            <a:r>
              <a:rPr lang="cs-CZ" sz="3200" b="0" strike="noStrike" spc="-1" dirty="0">
                <a:solidFill>
                  <a:srgbClr val="000000"/>
                </a:solidFill>
                <a:latin typeface="Calibri"/>
              </a:rPr>
              <a:t> – </a:t>
            </a:r>
            <a:r>
              <a:rPr lang="cs-CZ" sz="3200" b="0" strike="noStrike" spc="-1" dirty="0" err="1">
                <a:solidFill>
                  <a:srgbClr val="000000"/>
                </a:solidFill>
                <a:latin typeface="Calibri"/>
              </a:rPr>
              <a:t>zygion</a:t>
            </a:r>
            <a:r>
              <a:rPr lang="cs-CZ" sz="3200" b="0" strike="noStrike" spc="-1" dirty="0">
                <a:solidFill>
                  <a:srgbClr val="FFFF00"/>
                </a:solidFill>
                <a:latin typeface="Calibri"/>
              </a:rPr>
              <a:t>  </a:t>
            </a:r>
            <a:r>
              <a:rPr lang="cs-CZ" sz="3200" b="0" strike="noStrike" spc="-1" dirty="0">
                <a:solidFill>
                  <a:srgbClr val="FFFF00"/>
                </a:solidFill>
                <a:latin typeface="Arial"/>
              </a:rPr>
              <a:t>  </a:t>
            </a:r>
            <a:endParaRPr lang="cs-CZ" sz="3200" b="0" strike="noStrike" spc="-1" dirty="0">
              <a:solidFill>
                <a:srgbClr val="000000"/>
              </a:solidFill>
              <a:latin typeface="Calibri"/>
            </a:endParaRPr>
          </a:p>
        </p:txBody>
      </p:sp>
    </p:spTree>
    <p:extLst>
      <p:ext uri="{BB962C8B-B14F-4D97-AF65-F5344CB8AC3E}">
        <p14:creationId xmlns:p14="http://schemas.microsoft.com/office/powerpoint/2010/main" val="2592406614"/>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395640" y="260640"/>
            <a:ext cx="8229240" cy="1142640"/>
          </a:xfrm>
          <a:prstGeom prst="rect">
            <a:avLst/>
          </a:prstGeom>
          <a:solidFill>
            <a:srgbClr val="00B050"/>
          </a:solidFill>
          <a:ln>
            <a:noFill/>
          </a:ln>
        </p:spPr>
        <p:txBody>
          <a:bodyPr anchor="ctr">
            <a:noAutofit/>
          </a:bodyPr>
          <a:lstStyle/>
          <a:p>
            <a:pPr algn="ctr">
              <a:lnSpc>
                <a:spcPct val="100000"/>
              </a:lnSpc>
            </a:pPr>
            <a:r>
              <a:rPr lang="cs-CZ" sz="4400" b="1" strike="noStrike" spc="-1" dirty="0">
                <a:solidFill>
                  <a:srgbClr val="000000"/>
                </a:solidFill>
                <a:latin typeface="Calibri"/>
              </a:rPr>
              <a:t>Mozek člověka</a:t>
            </a:r>
          </a:p>
        </p:txBody>
      </p:sp>
      <p:sp>
        <p:nvSpPr>
          <p:cNvPr id="135" name="TextShape 2"/>
          <p:cNvSpPr txBox="1"/>
          <p:nvPr/>
        </p:nvSpPr>
        <p:spPr>
          <a:xfrm>
            <a:off x="395640" y="1403280"/>
            <a:ext cx="8424832" cy="5454720"/>
          </a:xfrm>
          <a:prstGeom prst="rect">
            <a:avLst/>
          </a:prstGeom>
          <a:noFill/>
          <a:ln>
            <a:noFill/>
          </a:ln>
        </p:spPr>
        <p:txBody>
          <a:bodyPr>
            <a:normAutofit fontScale="71500" lnSpcReduction="20000"/>
          </a:bodyPr>
          <a:lstStyle/>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Váží přibližně v průměru u mužů 1470 g,  1280 g u žen </a:t>
            </a:r>
          </a:p>
          <a:p>
            <a:pPr marL="343080" indent="-342720">
              <a:spcBef>
                <a:spcPts val="641"/>
              </a:spcBef>
              <a:buClr>
                <a:srgbClr val="000000"/>
              </a:buClr>
              <a:buFont typeface="Arial"/>
              <a:buChar char="•"/>
            </a:pPr>
            <a:r>
              <a:rPr lang="cs-CZ" sz="3200" b="0" strike="noStrike" spc="-1" dirty="0" smtClean="0">
                <a:solidFill>
                  <a:srgbClr val="000000"/>
                </a:solidFill>
                <a:latin typeface="Calibri"/>
              </a:rPr>
              <a:t>Spotřebovává </a:t>
            </a:r>
            <a:r>
              <a:rPr lang="cs-CZ" sz="3200" b="0" strike="noStrike" spc="-1" dirty="0">
                <a:solidFill>
                  <a:srgbClr val="000000"/>
                </a:solidFill>
                <a:latin typeface="Calibri"/>
              </a:rPr>
              <a:t>až 1/5 </a:t>
            </a:r>
            <a:r>
              <a:rPr lang="cs-CZ" sz="3200" b="0" strike="noStrike" spc="-1" dirty="0" smtClean="0">
                <a:solidFill>
                  <a:srgbClr val="000000"/>
                </a:solidFill>
                <a:latin typeface="Calibri"/>
              </a:rPr>
              <a:t>veškeré energie (jako 100 W žárovka – spánek)</a:t>
            </a:r>
          </a:p>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Neurony – gliové buňky – synapse</a:t>
            </a:r>
          </a:p>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Obsahuje </a:t>
            </a:r>
            <a:r>
              <a:rPr lang="cs-CZ" sz="3200" b="0" strike="noStrike" spc="-1" dirty="0">
                <a:solidFill>
                  <a:srgbClr val="000000"/>
                </a:solidFill>
                <a:latin typeface="Calibri"/>
              </a:rPr>
              <a:t>cca 100 miliard mozkových buněk</a:t>
            </a: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Propojené buňky přes synapse (PRŮMĚR 500 SYNAPSÍ NA 1 NEURON)</a:t>
            </a:r>
          </a:p>
          <a:p>
            <a:pPr marL="343080" indent="-342720">
              <a:spcBef>
                <a:spcPts val="641"/>
              </a:spcBef>
              <a:buClr>
                <a:srgbClr val="000000"/>
              </a:buClr>
              <a:buFont typeface="Arial"/>
              <a:buChar char="•"/>
            </a:pPr>
            <a:r>
              <a:rPr lang="cs-CZ" sz="3200" b="0" strike="noStrike" spc="-1" dirty="0">
                <a:solidFill>
                  <a:srgbClr val="000000"/>
                </a:solidFill>
                <a:latin typeface="Calibri"/>
              </a:rPr>
              <a:t>Síť 50 trilionů synapsí – hustý </a:t>
            </a:r>
            <a:r>
              <a:rPr lang="cs-CZ" sz="3200" b="0" strike="noStrike" spc="-1" dirty="0" smtClean="0">
                <a:solidFill>
                  <a:srgbClr val="000000"/>
                </a:solidFill>
                <a:latin typeface="Calibri"/>
              </a:rPr>
              <a:t>les</a:t>
            </a:r>
          </a:p>
          <a:p>
            <a:pPr marL="343080" indent="-342720">
              <a:spcBef>
                <a:spcPts val="641"/>
              </a:spcBef>
              <a:buClr>
                <a:srgbClr val="000000"/>
              </a:buClr>
              <a:buFont typeface="Arial"/>
              <a:buChar char="•"/>
            </a:pPr>
            <a:r>
              <a:rPr lang="cs-CZ" sz="3200" b="0" strike="noStrike" spc="-1" dirty="0" smtClean="0">
                <a:solidFill>
                  <a:srgbClr val="000000"/>
                </a:solidFill>
                <a:latin typeface="Calibri"/>
              </a:rPr>
              <a:t>Všechny děje mají buď chemický nebo elektrický signál. Signály skáčou z jedné části na druhou, informace (vzruchy se sčítají), vytváří tok</a:t>
            </a:r>
          </a:p>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Množství neuronů je určeno geneticky, po narození znatelně nepřibývá.</a:t>
            </a:r>
          </a:p>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Nárůst synapsí – do pátého roku věku dítěte.</a:t>
            </a:r>
          </a:p>
          <a:p>
            <a:pPr marL="343080" indent="-342720">
              <a:spcBef>
                <a:spcPts val="641"/>
              </a:spcBef>
              <a:buClr>
                <a:srgbClr val="000000"/>
              </a:buClr>
              <a:buFont typeface="Arial"/>
              <a:buChar char="•"/>
            </a:pPr>
            <a:r>
              <a:rPr lang="cs-CZ" sz="3200" b="0" strike="noStrike" spc="-1" dirty="0" smtClean="0">
                <a:solidFill>
                  <a:srgbClr val="000000"/>
                </a:solidFill>
                <a:latin typeface="Calibri"/>
              </a:rPr>
              <a:t>Propojení se mění až do smrti</a:t>
            </a:r>
          </a:p>
          <a:p>
            <a:pPr marL="343080" indent="-342720">
              <a:spcBef>
                <a:spcPts val="641"/>
              </a:spcBef>
              <a:buClr>
                <a:srgbClr val="000000"/>
              </a:buClr>
              <a:buFont typeface="Arial"/>
              <a:buChar char="•"/>
            </a:pPr>
            <a:r>
              <a:rPr lang="cs-CZ" sz="3200" b="0" strike="noStrike" spc="-1" dirty="0" smtClean="0">
                <a:solidFill>
                  <a:srgbClr val="000000"/>
                </a:solidFill>
                <a:latin typeface="Calibri"/>
              </a:rPr>
              <a:t>Živý orgán, vyvíjí se, mění se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Shape 1"/>
          <p:cNvSpPr txBox="1"/>
          <p:nvPr/>
        </p:nvSpPr>
        <p:spPr>
          <a:xfrm>
            <a:off x="395536" y="1600200"/>
            <a:ext cx="8290904" cy="4853136"/>
          </a:xfrm>
          <a:prstGeom prst="rect">
            <a:avLst/>
          </a:prstGeom>
          <a:noFill/>
          <a:ln>
            <a:noFill/>
          </a:ln>
        </p:spPr>
        <p:txBody>
          <a:bodyPr>
            <a:normAutofit fontScale="91000" lnSpcReduction="10000"/>
          </a:bodyPr>
          <a:lstStyle/>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Nejtučnější orgán v těle</a:t>
            </a:r>
          </a:p>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78 % voda</a:t>
            </a:r>
          </a:p>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10 % lipidy, 8 % proteiny, 2 % rozpustné </a:t>
            </a:r>
            <a:r>
              <a:rPr lang="cs-CZ" sz="3200" b="0" strike="noStrike" spc="-1" dirty="0" err="1" smtClean="0">
                <a:solidFill>
                  <a:srgbClr val="000000"/>
                </a:solidFill>
                <a:latin typeface="Calibri"/>
              </a:rPr>
              <a:t>org</a:t>
            </a:r>
            <a:r>
              <a:rPr lang="cs-CZ" sz="3200" b="0" strike="noStrike" spc="-1" dirty="0" smtClean="0">
                <a:solidFill>
                  <a:srgbClr val="000000"/>
                </a:solidFill>
                <a:latin typeface="Calibri"/>
              </a:rPr>
              <a:t>. látky, 1 % anorganické látky, 1% sacharidy</a:t>
            </a:r>
          </a:p>
          <a:p>
            <a:pPr marL="343080" indent="-342720">
              <a:spcBef>
                <a:spcPts val="641"/>
              </a:spcBef>
              <a:buClr>
                <a:srgbClr val="000000"/>
              </a:buClr>
              <a:buFont typeface="Arial"/>
              <a:buChar char="•"/>
            </a:pPr>
            <a:r>
              <a:rPr lang="cs-CZ" sz="3200" b="0" strike="noStrike" spc="-1" dirty="0" smtClean="0">
                <a:solidFill>
                  <a:srgbClr val="000000"/>
                </a:solidFill>
                <a:latin typeface="Calibri"/>
              </a:rPr>
              <a:t>Nemá receptory bolesti</a:t>
            </a:r>
          </a:p>
          <a:p>
            <a:pPr marL="343080" indent="-342720">
              <a:spcBef>
                <a:spcPts val="641"/>
              </a:spcBef>
              <a:buClr>
                <a:srgbClr val="000000"/>
              </a:buClr>
              <a:buFont typeface="Arial"/>
              <a:buChar char="•"/>
            </a:pPr>
            <a:r>
              <a:rPr lang="cs-CZ" sz="3200" dirty="0" smtClean="0">
                <a:latin typeface="Calibri" panose="020F0502020204030204" pitchFamily="34" charset="0"/>
                <a:cs typeface="Calibri" panose="020F0502020204030204" pitchFamily="34" charset="0"/>
              </a:rPr>
              <a:t>Spojení neuronů snižuje: nedostatek spánku, stres, deprese, alkohol, drogy,  přibývající věk</a:t>
            </a:r>
          </a:p>
          <a:p>
            <a:pPr marL="343080" indent="-342720">
              <a:spcBef>
                <a:spcPts val="641"/>
              </a:spcBef>
              <a:buClr>
                <a:srgbClr val="000000"/>
              </a:buClr>
              <a:buFont typeface="Arial"/>
              <a:buChar char="•"/>
            </a:pPr>
            <a:r>
              <a:rPr lang="cs-CZ" sz="3200" dirty="0" smtClean="0">
                <a:latin typeface="Calibri" panose="020F0502020204030204" pitchFamily="34" charset="0"/>
                <a:cs typeface="Calibri" panose="020F0502020204030204" pitchFamily="34" charset="0"/>
              </a:rPr>
              <a:t>Spojení neuronů zvyšuje:  učení, strava, </a:t>
            </a:r>
          </a:p>
          <a:p>
            <a:pPr marL="343080" indent="-342720">
              <a:spcBef>
                <a:spcPts val="641"/>
              </a:spcBef>
              <a:buClr>
                <a:srgbClr val="000000"/>
              </a:buClr>
              <a:buFont typeface="Arial"/>
              <a:buChar char="•"/>
            </a:pPr>
            <a:r>
              <a:rPr lang="cs-CZ" sz="3200" dirty="0" err="1" smtClean="0">
                <a:latin typeface="Calibri" panose="020F0502020204030204" pitchFamily="34" charset="0"/>
                <a:cs typeface="Calibri" panose="020F0502020204030204" pitchFamily="34" charset="0"/>
              </a:rPr>
              <a:t>flavonoidy</a:t>
            </a:r>
            <a:r>
              <a:rPr lang="cs-CZ" sz="3200" dirty="0" smtClean="0">
                <a:latin typeface="Calibri" panose="020F0502020204030204" pitchFamily="34" charset="0"/>
                <a:cs typeface="Calibri" panose="020F0502020204030204" pitchFamily="34" charset="0"/>
              </a:rPr>
              <a:t>, omega-3-mastné kyseliny, tělesná aktivita </a:t>
            </a:r>
          </a:p>
          <a:p>
            <a:pPr>
              <a:lnSpc>
                <a:spcPct val="100000"/>
              </a:lnSpc>
              <a:spcBef>
                <a:spcPts val="641"/>
              </a:spcBef>
            </a:pPr>
            <a:endParaRPr lang="cs-CZ" sz="3200" b="0" strike="noStrike" spc="-1" dirty="0">
              <a:solidFill>
                <a:srgbClr val="000000"/>
              </a:solidFill>
              <a:latin typeface="Calibri"/>
            </a:endParaRPr>
          </a:p>
        </p:txBody>
      </p:sp>
      <p:sp>
        <p:nvSpPr>
          <p:cNvPr id="137" name="TextShape 2"/>
          <p:cNvSpPr txBox="1"/>
          <p:nvPr/>
        </p:nvSpPr>
        <p:spPr>
          <a:xfrm>
            <a:off x="457200" y="274680"/>
            <a:ext cx="8229240" cy="1142640"/>
          </a:xfrm>
          <a:prstGeom prst="rect">
            <a:avLst/>
          </a:prstGeom>
          <a:solidFill>
            <a:srgbClr val="00B050"/>
          </a:solidFill>
          <a:ln>
            <a:noFill/>
          </a:ln>
        </p:spPr>
        <p:txBody>
          <a:bodyPr anchor="ctr">
            <a:noAutofit/>
          </a:bodyPr>
          <a:lstStyle/>
          <a:p>
            <a:pPr algn="ctr">
              <a:lnSpc>
                <a:spcPct val="100000"/>
              </a:lnSpc>
            </a:pPr>
            <a:r>
              <a:rPr lang="cs-CZ" sz="4400" b="0" strike="noStrike" spc="-1">
                <a:solidFill>
                  <a:srgbClr val="000000"/>
                </a:solidFill>
                <a:latin typeface="Calibri"/>
              </a:rPr>
              <a:t>Mozek člověka</a:t>
            </a:r>
          </a:p>
        </p:txBody>
      </p:sp>
    </p:spTree>
    <p:extLst>
      <p:ext uri="{BB962C8B-B14F-4D97-AF65-F5344CB8AC3E}">
        <p14:creationId xmlns:p14="http://schemas.microsoft.com/office/powerpoint/2010/main" val="1017586684"/>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Shape 1"/>
          <p:cNvSpPr txBox="1"/>
          <p:nvPr/>
        </p:nvSpPr>
        <p:spPr>
          <a:xfrm>
            <a:off x="395536" y="1600200"/>
            <a:ext cx="8290904" cy="4853136"/>
          </a:xfrm>
          <a:prstGeom prst="rect">
            <a:avLst/>
          </a:prstGeom>
          <a:noFill/>
          <a:ln>
            <a:noFill/>
          </a:ln>
        </p:spPr>
        <p:txBody>
          <a:bodyPr>
            <a:normAutofit fontScale="98500"/>
          </a:bodyPr>
          <a:lstStyle/>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Hmotnost </a:t>
            </a:r>
            <a:r>
              <a:rPr lang="cs-CZ" sz="3200" b="0" strike="noStrike" spc="-1" dirty="0">
                <a:solidFill>
                  <a:srgbClr val="000000"/>
                </a:solidFill>
                <a:latin typeface="Calibri"/>
              </a:rPr>
              <a:t>ani </a:t>
            </a:r>
            <a:r>
              <a:rPr lang="cs-CZ" sz="3200" b="0" strike="noStrike" spc="-1" dirty="0" smtClean="0">
                <a:solidFill>
                  <a:srgbClr val="000000"/>
                </a:solidFill>
                <a:latin typeface="Calibri"/>
              </a:rPr>
              <a:t>velikost pravd. </a:t>
            </a:r>
            <a:r>
              <a:rPr lang="cs-CZ" sz="3200" b="0" strike="noStrike" spc="-1" dirty="0">
                <a:solidFill>
                  <a:srgbClr val="000000"/>
                </a:solidFill>
                <a:latin typeface="Calibri"/>
              </a:rPr>
              <a:t>nemá s mírou nadání nic </a:t>
            </a:r>
            <a:r>
              <a:rPr lang="cs-CZ" sz="3200" b="0" strike="noStrike" spc="-1" dirty="0" smtClean="0">
                <a:solidFill>
                  <a:srgbClr val="000000"/>
                </a:solidFill>
                <a:latin typeface="Calibri"/>
              </a:rPr>
              <a:t>společného?</a:t>
            </a:r>
            <a:endParaRPr lang="cs-CZ" sz="3200" b="0" strike="noStrike" spc="-1" dirty="0">
              <a:solidFill>
                <a:srgbClr val="000000"/>
              </a:solidFill>
              <a:latin typeface="Calibri"/>
            </a:endParaRPr>
          </a:p>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Aktivní řídicí centrum - odhad využití 10 % mozkové kapacity – nebo 10 % naše porozumění mozku?</a:t>
            </a:r>
          </a:p>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Jak souvisí mozek a nadání, inteligence?</a:t>
            </a:r>
          </a:p>
          <a:p>
            <a:pPr marL="343080" indent="-342720">
              <a:spcBef>
                <a:spcPts val="641"/>
              </a:spcBef>
              <a:buClr>
                <a:srgbClr val="000000"/>
              </a:buClr>
              <a:buFont typeface="Arial"/>
              <a:buChar char="•"/>
            </a:pPr>
            <a:r>
              <a:rPr lang="cs-CZ" sz="3200" spc="-1" dirty="0">
                <a:solidFill>
                  <a:srgbClr val="000000"/>
                </a:solidFill>
                <a:latin typeface="Calibri"/>
              </a:rPr>
              <a:t>Čím vyšší IQ, tím více snů</a:t>
            </a:r>
          </a:p>
          <a:p>
            <a:pPr marL="343080" indent="-342720">
              <a:lnSpc>
                <a:spcPct val="100000"/>
              </a:lnSpc>
              <a:spcBef>
                <a:spcPts val="641"/>
              </a:spcBef>
              <a:buClr>
                <a:srgbClr val="000000"/>
              </a:buClr>
              <a:buFont typeface="Arial"/>
              <a:buChar char="•"/>
            </a:pPr>
            <a:endParaRPr lang="cs-CZ" sz="3200" b="0" strike="noStrike" spc="-1" dirty="0" smtClean="0">
              <a:solidFill>
                <a:srgbClr val="000000"/>
              </a:solidFill>
              <a:latin typeface="Calibri"/>
            </a:endParaRPr>
          </a:p>
          <a:p>
            <a:pPr marL="343080" indent="-342720">
              <a:lnSpc>
                <a:spcPct val="100000"/>
              </a:lnSpc>
              <a:spcBef>
                <a:spcPts val="641"/>
              </a:spcBef>
              <a:buClr>
                <a:srgbClr val="000000"/>
              </a:buClr>
              <a:buFont typeface="Arial"/>
              <a:buChar char="•"/>
            </a:pPr>
            <a:endParaRPr lang="cs-CZ" sz="3200" b="0" strike="noStrike" spc="-1" dirty="0">
              <a:solidFill>
                <a:srgbClr val="000000"/>
              </a:solidFill>
              <a:latin typeface="Calibri"/>
            </a:endParaRPr>
          </a:p>
          <a:p>
            <a:pPr>
              <a:lnSpc>
                <a:spcPct val="100000"/>
              </a:lnSpc>
              <a:spcBef>
                <a:spcPts val="641"/>
              </a:spcBef>
            </a:pPr>
            <a:endParaRPr lang="cs-CZ" sz="3200" b="0" strike="noStrike" spc="-1" dirty="0">
              <a:solidFill>
                <a:srgbClr val="000000"/>
              </a:solidFill>
              <a:latin typeface="Calibri"/>
            </a:endParaRPr>
          </a:p>
        </p:txBody>
      </p:sp>
      <p:sp>
        <p:nvSpPr>
          <p:cNvPr id="137" name="TextShape 2"/>
          <p:cNvSpPr txBox="1"/>
          <p:nvPr/>
        </p:nvSpPr>
        <p:spPr>
          <a:xfrm>
            <a:off x="457200" y="274680"/>
            <a:ext cx="8229240" cy="1142640"/>
          </a:xfrm>
          <a:prstGeom prst="rect">
            <a:avLst/>
          </a:prstGeom>
          <a:solidFill>
            <a:srgbClr val="00B050"/>
          </a:solidFill>
          <a:ln>
            <a:noFill/>
          </a:ln>
        </p:spPr>
        <p:txBody>
          <a:bodyPr anchor="ctr">
            <a:noAutofit/>
          </a:bodyPr>
          <a:lstStyle/>
          <a:p>
            <a:pPr algn="ctr">
              <a:lnSpc>
                <a:spcPct val="100000"/>
              </a:lnSpc>
            </a:pPr>
            <a:r>
              <a:rPr lang="cs-CZ" sz="4400" b="1" strike="noStrike" spc="-1" dirty="0" smtClean="0">
                <a:solidFill>
                  <a:srgbClr val="000000"/>
                </a:solidFill>
                <a:latin typeface="Calibri"/>
              </a:rPr>
              <a:t>„Mozek“ a nadání </a:t>
            </a:r>
          </a:p>
          <a:p>
            <a:pPr algn="ctr">
              <a:lnSpc>
                <a:spcPct val="100000"/>
              </a:lnSpc>
            </a:pPr>
            <a:r>
              <a:rPr lang="cs-CZ" sz="4400" b="1" strike="noStrike" spc="-1" dirty="0" smtClean="0">
                <a:solidFill>
                  <a:srgbClr val="000000"/>
                </a:solidFill>
                <a:latin typeface="Calibri"/>
              </a:rPr>
              <a:t>S otazníkem</a:t>
            </a:r>
            <a:endParaRPr lang="cs-CZ" sz="4400" b="1"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Shape 1"/>
          <p:cNvSpPr txBox="1"/>
          <p:nvPr/>
        </p:nvSpPr>
        <p:spPr>
          <a:xfrm>
            <a:off x="457200" y="274680"/>
            <a:ext cx="8229240" cy="1142640"/>
          </a:xfrm>
          <a:prstGeom prst="rect">
            <a:avLst/>
          </a:prstGeom>
          <a:noFill/>
          <a:ln>
            <a:noFill/>
          </a:ln>
        </p:spPr>
        <p:txBody>
          <a:bodyPr anchor="ctr">
            <a:noAutofit/>
          </a:bodyPr>
          <a:lstStyle/>
          <a:p>
            <a:pPr algn="ctr">
              <a:lnSpc>
                <a:spcPct val="100000"/>
              </a:lnSpc>
            </a:pPr>
            <a:r>
              <a:rPr lang="cs-CZ" sz="4400" b="0" strike="noStrike" spc="-1" dirty="0">
                <a:solidFill>
                  <a:srgbClr val="000000"/>
                </a:solidFill>
                <a:latin typeface="Calibri"/>
              </a:rPr>
              <a:t>Nervová soustava</a:t>
            </a:r>
          </a:p>
        </p:txBody>
      </p:sp>
      <p:sp>
        <p:nvSpPr>
          <p:cNvPr id="83" name="TextShape 2"/>
          <p:cNvSpPr txBox="1"/>
          <p:nvPr/>
        </p:nvSpPr>
        <p:spPr>
          <a:xfrm>
            <a:off x="683568" y="1600200"/>
            <a:ext cx="8229240" cy="4853136"/>
          </a:xfrm>
          <a:prstGeom prst="rect">
            <a:avLst/>
          </a:prstGeom>
          <a:noFill/>
          <a:ln>
            <a:noFill/>
          </a:ln>
        </p:spPr>
        <p:txBody>
          <a:bodyPr>
            <a:noAutofit/>
          </a:bodyPr>
          <a:lstStyle/>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Neurony</a:t>
            </a: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Gliové buňky</a:t>
            </a: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Mícha</a:t>
            </a:r>
          </a:p>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Mozek</a:t>
            </a:r>
          </a:p>
          <a:p>
            <a:pPr marL="343080" indent="-342720">
              <a:lnSpc>
                <a:spcPct val="100000"/>
              </a:lnSpc>
              <a:spcBef>
                <a:spcPts val="641"/>
              </a:spcBef>
              <a:buClr>
                <a:srgbClr val="000000"/>
              </a:buClr>
              <a:buFont typeface="Arial"/>
              <a:buChar char="•"/>
            </a:pPr>
            <a:r>
              <a:rPr lang="cs-CZ" sz="3200" spc="-1" dirty="0" smtClean="0">
                <a:solidFill>
                  <a:srgbClr val="000000"/>
                </a:solidFill>
                <a:latin typeface="Calibri"/>
              </a:rPr>
              <a:t>Nadání</a:t>
            </a:r>
            <a:r>
              <a:rPr lang="cs-CZ" sz="3200" b="0" strike="noStrike" spc="-1" dirty="0" smtClean="0">
                <a:solidFill>
                  <a:srgbClr val="000000"/>
                </a:solidFill>
                <a:latin typeface="Calibri"/>
              </a:rPr>
              <a:t> </a:t>
            </a:r>
            <a:endParaRPr lang="cs-CZ" sz="3200" b="0" strike="noStrike" spc="-1" dirty="0">
              <a:solidFill>
                <a:srgbClr val="000000"/>
              </a:solidFill>
              <a:latin typeface="Calibri"/>
            </a:endParaRPr>
          </a:p>
          <a:p>
            <a:pPr>
              <a:lnSpc>
                <a:spcPct val="100000"/>
              </a:lnSpc>
              <a:spcBef>
                <a:spcPts val="641"/>
              </a:spcBef>
            </a:pPr>
            <a:endParaRPr lang="cs-CZ" sz="3200" b="0" strike="noStrike" spc="-1" dirty="0">
              <a:solidFill>
                <a:srgbClr val="000000"/>
              </a:solidFill>
              <a:latin typeface="Calibri"/>
            </a:endParaRPr>
          </a:p>
          <a:p>
            <a:pPr>
              <a:lnSpc>
                <a:spcPct val="100000"/>
              </a:lnSpc>
            </a:pPr>
            <a:r>
              <a:rPr lang="cs-CZ" sz="2000" spc="-1" dirty="0">
                <a:solidFill>
                  <a:srgbClr val="000000"/>
                </a:solidFill>
                <a:latin typeface="Calibri"/>
                <a:hlinkClick r:id="rId2"/>
              </a:rPr>
              <a:t>https://www.youtube.com/watch?v=sIXtgT0zeyU</a:t>
            </a:r>
          </a:p>
          <a:p>
            <a:pPr>
              <a:lnSpc>
                <a:spcPct val="100000"/>
              </a:lnSpc>
            </a:pPr>
            <a:r>
              <a:rPr lang="cs-CZ" sz="2000" spc="-1" dirty="0">
                <a:solidFill>
                  <a:srgbClr val="000000"/>
                </a:solidFill>
                <a:latin typeface="Calibri"/>
                <a:hlinkClick r:id="rId2"/>
              </a:rPr>
              <a:t>https://edu.ceskatelevize.cz/video/5389-pokus-opticke-klamy</a:t>
            </a:r>
            <a:endParaRPr lang="cs-CZ" sz="2000" spc="-1" dirty="0">
              <a:solidFill>
                <a:srgbClr val="000000"/>
              </a:solidFill>
              <a:latin typeface="Calibri"/>
            </a:endParaRPr>
          </a:p>
          <a:p>
            <a:pPr>
              <a:lnSpc>
                <a:spcPct val="100000"/>
              </a:lnSpc>
              <a:spcBef>
                <a:spcPts val="641"/>
              </a:spcBef>
            </a:pPr>
            <a:endParaRPr lang="cs-CZ" sz="3200" b="0"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Shape 1"/>
          <p:cNvSpPr txBox="1"/>
          <p:nvPr/>
        </p:nvSpPr>
        <p:spPr>
          <a:xfrm>
            <a:off x="539552" y="148134"/>
            <a:ext cx="8301240" cy="1076760"/>
          </a:xfrm>
          <a:prstGeom prst="rect">
            <a:avLst/>
          </a:prstGeom>
          <a:solidFill>
            <a:srgbClr val="FCD5B5"/>
          </a:solidFill>
          <a:ln>
            <a:noFill/>
          </a:ln>
        </p:spPr>
        <p:txBody>
          <a:bodyPr anchor="ctr">
            <a:noAutofit/>
          </a:bodyPr>
          <a:lstStyle/>
          <a:p>
            <a:pPr algn="ctr">
              <a:lnSpc>
                <a:spcPct val="100000"/>
              </a:lnSpc>
            </a:pPr>
            <a:r>
              <a:rPr lang="cs-CZ" sz="4400" b="1" strike="noStrike" spc="-1" dirty="0" smtClean="0">
                <a:solidFill>
                  <a:srgbClr val="000000"/>
                </a:solidFill>
                <a:latin typeface="Calibri"/>
              </a:rPr>
              <a:t>Mozek</a:t>
            </a:r>
            <a:endParaRPr lang="cs-CZ" sz="4400" b="1" strike="noStrike" spc="-1" dirty="0">
              <a:solidFill>
                <a:srgbClr val="000000"/>
              </a:solidFill>
              <a:latin typeface="Calibri"/>
            </a:endParaRPr>
          </a:p>
        </p:txBody>
      </p:sp>
      <p:sp>
        <p:nvSpPr>
          <p:cNvPr id="108" name="TextShape 2"/>
          <p:cNvSpPr txBox="1"/>
          <p:nvPr/>
        </p:nvSpPr>
        <p:spPr>
          <a:xfrm>
            <a:off x="373531" y="1569910"/>
            <a:ext cx="7992720" cy="4900632"/>
          </a:xfrm>
          <a:prstGeom prst="rect">
            <a:avLst/>
          </a:prstGeom>
          <a:noFill/>
          <a:ln>
            <a:noFill/>
          </a:ln>
        </p:spPr>
        <p:txBody>
          <a:bodyPr>
            <a:noAutofit/>
          </a:bodyPr>
          <a:lstStyle/>
          <a:p>
            <a:pPr marL="343080" indent="-342720">
              <a:lnSpc>
                <a:spcPct val="100000"/>
              </a:lnSpc>
              <a:spcBef>
                <a:spcPts val="400"/>
              </a:spcBef>
              <a:buClr>
                <a:srgbClr val="000000"/>
              </a:buClr>
              <a:buFont typeface="Arial"/>
              <a:buChar char="•"/>
            </a:pPr>
            <a:r>
              <a:rPr lang="cs-CZ" sz="2000" b="1" strike="noStrike" spc="-1" dirty="0" smtClean="0">
                <a:solidFill>
                  <a:srgbClr val="000000"/>
                </a:solidFill>
                <a:latin typeface="Calibri"/>
              </a:rPr>
              <a:t>vyhodnocuje příchozí podněty, sídlo myšlení, paměti</a:t>
            </a:r>
            <a:endParaRPr lang="cs-CZ" sz="2000" b="0" strike="noStrike" spc="-1" dirty="0" smtClean="0">
              <a:solidFill>
                <a:srgbClr val="000000"/>
              </a:solidFill>
              <a:latin typeface="Calibri"/>
            </a:endParaRPr>
          </a:p>
          <a:p>
            <a:pPr marL="343080" indent="-342720">
              <a:lnSpc>
                <a:spcPct val="100000"/>
              </a:lnSpc>
              <a:spcBef>
                <a:spcPts val="400"/>
              </a:spcBef>
            </a:pPr>
            <a:endParaRPr lang="cs-CZ" sz="2000" b="0" strike="noStrike" spc="-1" dirty="0" smtClean="0">
              <a:solidFill>
                <a:srgbClr val="000000"/>
              </a:solidFill>
              <a:latin typeface="Calibri"/>
            </a:endParaRPr>
          </a:p>
          <a:p>
            <a:pPr marL="343080" indent="-342720">
              <a:lnSpc>
                <a:spcPct val="100000"/>
              </a:lnSpc>
              <a:spcBef>
                <a:spcPts val="400"/>
              </a:spcBef>
              <a:buClr>
                <a:srgbClr val="000000"/>
              </a:buClr>
              <a:buFont typeface="Arial"/>
              <a:buChar char="•"/>
            </a:pPr>
            <a:r>
              <a:rPr lang="cs-CZ" sz="2000" b="0" strike="noStrike" spc="-1" dirty="0" smtClean="0">
                <a:solidFill>
                  <a:srgbClr val="000000"/>
                </a:solidFill>
                <a:latin typeface="Calibri"/>
              </a:rPr>
              <a:t>uložen v </a:t>
            </a:r>
            <a:r>
              <a:rPr lang="cs-CZ" sz="2000" b="1" strike="noStrike" spc="-1" dirty="0" smtClean="0">
                <a:solidFill>
                  <a:srgbClr val="000000"/>
                </a:solidFill>
                <a:latin typeface="Calibri"/>
              </a:rPr>
              <a:t>lebce</a:t>
            </a:r>
            <a:r>
              <a:rPr lang="cs-CZ" sz="2000" b="0" strike="noStrike" spc="-1" dirty="0" smtClean="0">
                <a:solidFill>
                  <a:srgbClr val="000000"/>
                </a:solidFill>
                <a:latin typeface="Calibri"/>
              </a:rPr>
              <a:t>, chráněn </a:t>
            </a:r>
            <a:r>
              <a:rPr lang="cs-CZ" sz="2000" b="1" strike="noStrike" spc="-1" dirty="0" smtClean="0">
                <a:solidFill>
                  <a:srgbClr val="000000"/>
                </a:solidFill>
                <a:latin typeface="Calibri"/>
              </a:rPr>
              <a:t>třemi blanami (</a:t>
            </a:r>
            <a:r>
              <a:rPr lang="cs-CZ" sz="2000" b="1" spc="-1" dirty="0" smtClean="0">
                <a:solidFill>
                  <a:srgbClr val="000000"/>
                </a:solidFill>
                <a:latin typeface="Calibri"/>
              </a:rPr>
              <a:t>tvrdá plena - </a:t>
            </a:r>
            <a:r>
              <a:rPr lang="cs-CZ" sz="2000" b="1" strike="noStrike" spc="-1" dirty="0" err="1" smtClean="0">
                <a:solidFill>
                  <a:srgbClr val="000000"/>
                </a:solidFill>
                <a:latin typeface="Calibri"/>
              </a:rPr>
              <a:t>olebice</a:t>
            </a:r>
            <a:r>
              <a:rPr lang="cs-CZ" sz="2000" b="1" strike="noStrike" spc="-1" dirty="0" smtClean="0">
                <a:solidFill>
                  <a:srgbClr val="000000"/>
                </a:solidFill>
                <a:latin typeface="Calibri"/>
              </a:rPr>
              <a:t>, podlebice, dále pavučnice, měkká plena - omozečnice)</a:t>
            </a:r>
            <a:endParaRPr lang="cs-CZ" sz="2000" b="0" strike="noStrike" spc="-1" dirty="0" smtClean="0">
              <a:solidFill>
                <a:srgbClr val="000000"/>
              </a:solidFill>
              <a:latin typeface="Calibri"/>
            </a:endParaRPr>
          </a:p>
          <a:p>
            <a:pPr marL="343080" indent="-342720">
              <a:lnSpc>
                <a:spcPct val="100000"/>
              </a:lnSpc>
              <a:spcBef>
                <a:spcPts val="400"/>
              </a:spcBef>
              <a:buClr>
                <a:srgbClr val="000000"/>
              </a:buClr>
              <a:buFont typeface="Arial"/>
              <a:buChar char="•"/>
            </a:pPr>
            <a:r>
              <a:rPr lang="cs-CZ" sz="2000" b="0" strike="noStrike" spc="-1" dirty="0" smtClean="0">
                <a:solidFill>
                  <a:srgbClr val="000000"/>
                </a:solidFill>
                <a:latin typeface="Calibri"/>
              </a:rPr>
              <a:t>Mozková kůra – koncový mozek; zvrásněna </a:t>
            </a:r>
            <a:r>
              <a:rPr lang="cs-CZ" sz="2000" b="1" strike="noStrike" spc="-1" dirty="0" smtClean="0">
                <a:solidFill>
                  <a:srgbClr val="000000"/>
                </a:solidFill>
                <a:latin typeface="Calibri"/>
              </a:rPr>
              <a:t>závity (</a:t>
            </a:r>
            <a:r>
              <a:rPr lang="cs-CZ" sz="2000" b="1" strike="noStrike" spc="-1" dirty="0" err="1" smtClean="0">
                <a:solidFill>
                  <a:srgbClr val="000000"/>
                </a:solidFill>
                <a:latin typeface="Calibri"/>
              </a:rPr>
              <a:t>gyry</a:t>
            </a:r>
            <a:r>
              <a:rPr lang="cs-CZ" sz="2000" b="1" strike="noStrike" spc="-1" dirty="0" smtClean="0">
                <a:solidFill>
                  <a:srgbClr val="000000"/>
                </a:solidFill>
                <a:latin typeface="Calibri"/>
              </a:rPr>
              <a:t>) </a:t>
            </a:r>
            <a:r>
              <a:rPr lang="cs-CZ" sz="2000" b="0" strike="noStrike" spc="-1" dirty="0" smtClean="0">
                <a:solidFill>
                  <a:srgbClr val="000000"/>
                </a:solidFill>
                <a:latin typeface="Calibri"/>
              </a:rPr>
              <a:t>– zvětšení povrchy</a:t>
            </a:r>
          </a:p>
          <a:p>
            <a:pPr marL="343080" indent="-342720">
              <a:lnSpc>
                <a:spcPct val="100000"/>
              </a:lnSpc>
              <a:spcBef>
                <a:spcPts val="400"/>
              </a:spcBef>
              <a:buClr>
                <a:srgbClr val="000000"/>
              </a:buClr>
              <a:buFont typeface="Arial"/>
              <a:buChar char="•"/>
            </a:pPr>
            <a:r>
              <a:rPr lang="cs-CZ" sz="2000" b="0" strike="noStrike" spc="-1" dirty="0" smtClean="0">
                <a:solidFill>
                  <a:srgbClr val="000000"/>
                </a:solidFill>
                <a:latin typeface="Calibri"/>
              </a:rPr>
              <a:t>Rozdělení šedé a bílé hmoty v mozku: </a:t>
            </a:r>
          </a:p>
          <a:p>
            <a:pPr marL="343080" indent="-342720">
              <a:lnSpc>
                <a:spcPct val="100000"/>
              </a:lnSpc>
              <a:spcBef>
                <a:spcPts val="400"/>
              </a:spcBef>
            </a:pPr>
            <a:r>
              <a:rPr lang="cs-CZ" sz="2000" strike="noStrike" spc="-1" dirty="0" smtClean="0">
                <a:solidFill>
                  <a:srgbClr val="000000"/>
                </a:solidFill>
                <a:latin typeface="Calibri"/>
              </a:rPr>
              <a:t>1) </a:t>
            </a:r>
            <a:r>
              <a:rPr lang="cs-CZ" sz="2000" strike="noStrike" spc="-1" dirty="0" smtClean="0">
                <a:solidFill>
                  <a:srgbClr val="000000"/>
                </a:solidFill>
                <a:uFillTx/>
                <a:latin typeface="Calibri"/>
              </a:rPr>
              <a:t>šedá hmota -</a:t>
            </a:r>
            <a:r>
              <a:rPr lang="cs-CZ" sz="2000" strike="noStrike" spc="-1" dirty="0" smtClean="0">
                <a:solidFill>
                  <a:srgbClr val="000000"/>
                </a:solidFill>
                <a:latin typeface="Calibri"/>
              </a:rPr>
              <a:t> tvořena těly neuronů, na povrchu mozku – mozková kůra,</a:t>
            </a:r>
          </a:p>
          <a:p>
            <a:pPr marL="343080" indent="-342720">
              <a:lnSpc>
                <a:spcPct val="100000"/>
              </a:lnSpc>
              <a:spcBef>
                <a:spcPts val="400"/>
              </a:spcBef>
            </a:pPr>
            <a:r>
              <a:rPr lang="cs-CZ" sz="2000" strike="noStrike" spc="-1" dirty="0" smtClean="0">
                <a:solidFill>
                  <a:srgbClr val="000000"/>
                </a:solidFill>
                <a:latin typeface="Calibri"/>
              </a:rPr>
              <a:t>		</a:t>
            </a:r>
            <a:r>
              <a:rPr lang="cs-CZ" sz="2000" spc="-1" dirty="0" smtClean="0">
                <a:solidFill>
                  <a:srgbClr val="000000"/>
                </a:solidFill>
                <a:latin typeface="Calibri"/>
              </a:rPr>
              <a:t>           - </a:t>
            </a:r>
            <a:r>
              <a:rPr lang="cs-CZ" sz="2000" strike="noStrike" spc="-1" dirty="0" smtClean="0">
                <a:solidFill>
                  <a:srgbClr val="000000"/>
                </a:solidFill>
                <a:latin typeface="Calibri"/>
              </a:rPr>
              <a:t>shluky také uvnitř mozku</a:t>
            </a:r>
          </a:p>
          <a:p>
            <a:pPr marL="343080" indent="-342720">
              <a:lnSpc>
                <a:spcPct val="100000"/>
              </a:lnSpc>
              <a:spcBef>
                <a:spcPts val="400"/>
              </a:spcBef>
            </a:pPr>
            <a:r>
              <a:rPr lang="cs-CZ" sz="2000" strike="noStrike" spc="-1" dirty="0" smtClean="0">
                <a:solidFill>
                  <a:srgbClr val="000000"/>
                </a:solidFill>
                <a:latin typeface="Calibri"/>
              </a:rPr>
              <a:t>2) </a:t>
            </a:r>
            <a:r>
              <a:rPr lang="cs-CZ" sz="2000" strike="noStrike" spc="-1" dirty="0" smtClean="0">
                <a:solidFill>
                  <a:srgbClr val="000000"/>
                </a:solidFill>
                <a:uFillTx/>
                <a:latin typeface="Calibri"/>
              </a:rPr>
              <a:t>bílá hmota -</a:t>
            </a:r>
            <a:r>
              <a:rPr lang="cs-CZ" sz="2000" strike="noStrike" spc="-1" dirty="0" smtClean="0">
                <a:solidFill>
                  <a:srgbClr val="000000"/>
                </a:solidFill>
                <a:latin typeface="Calibri"/>
              </a:rPr>
              <a:t> tvořena axony neuronů, uvnitř mozku – nervové</a:t>
            </a:r>
          </a:p>
          <a:p>
            <a:pPr>
              <a:lnSpc>
                <a:spcPct val="100000"/>
              </a:lnSpc>
              <a:spcBef>
                <a:spcPts val="400"/>
              </a:spcBef>
            </a:pPr>
            <a:endParaRPr lang="cs-CZ" sz="2000" b="0" strike="noStrike" spc="-1" dirty="0" smtClean="0">
              <a:solidFill>
                <a:srgbClr val="000000"/>
              </a:solidFill>
              <a:latin typeface="Calibri"/>
            </a:endParaRPr>
          </a:p>
          <a:p>
            <a:pPr marL="343080" indent="-342720">
              <a:lnSpc>
                <a:spcPct val="100000"/>
              </a:lnSpc>
              <a:spcBef>
                <a:spcPts val="400"/>
              </a:spcBef>
              <a:buClr>
                <a:srgbClr val="000000"/>
              </a:buClr>
              <a:buFont typeface="Arial"/>
              <a:buChar char="•"/>
            </a:pPr>
            <a:r>
              <a:rPr lang="cs-CZ" sz="2000" b="0" strike="noStrike" spc="-1" dirty="0" smtClean="0">
                <a:solidFill>
                  <a:srgbClr val="000000"/>
                </a:solidFill>
                <a:latin typeface="Calibri"/>
              </a:rPr>
              <a:t>Mozková kůra rozdělena do laloků:  čelní, spánkový, temenní a týlní</a:t>
            </a:r>
          </a:p>
          <a:p>
            <a:pPr marL="343080" indent="-342720">
              <a:lnSpc>
                <a:spcPct val="100000"/>
              </a:lnSpc>
              <a:spcBef>
                <a:spcPts val="400"/>
              </a:spcBef>
            </a:pPr>
            <a:endParaRPr lang="cs-CZ" sz="2000" b="0" strike="noStrike" spc="-1" dirty="0" smtClean="0">
              <a:solidFill>
                <a:srgbClr val="000000"/>
              </a:solidFill>
              <a:latin typeface="Calibri"/>
            </a:endParaRPr>
          </a:p>
        </p:txBody>
      </p:sp>
      <p:pic>
        <p:nvPicPr>
          <p:cNvPr id="5" name="Picture 2" descr="Vyšetření mozku | studio Forb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4445" y="548680"/>
            <a:ext cx="2108900" cy="158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420935"/>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8">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idský mozek se před 20 000 lety začal zmenšovat. Jsme snad hloupější? -  ExtraS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08720"/>
            <a:ext cx="8054815" cy="453650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idstvo ovládlo oheň před 350 tisíci lety, stále ale nevíme proč – Počátky  lidské cesty | Prima Zo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0233" y="3861048"/>
            <a:ext cx="3076139"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728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tllanka - Až západní civilizaci ovládne levý mo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80728"/>
            <a:ext cx="7424823"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398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Picture 3"/>
          <p:cNvPicPr/>
          <p:nvPr/>
        </p:nvPicPr>
        <p:blipFill>
          <a:blip r:embed="rId2"/>
          <a:stretch/>
        </p:blipFill>
        <p:spPr>
          <a:xfrm>
            <a:off x="4832280" y="1785960"/>
            <a:ext cx="4311360" cy="3142800"/>
          </a:xfrm>
          <a:prstGeom prst="rect">
            <a:avLst/>
          </a:prstGeom>
          <a:ln>
            <a:noFill/>
          </a:ln>
        </p:spPr>
      </p:pic>
      <p:sp>
        <p:nvSpPr>
          <p:cNvPr id="104" name="TextShape 1"/>
          <p:cNvSpPr txBox="1"/>
          <p:nvPr/>
        </p:nvSpPr>
        <p:spPr>
          <a:xfrm>
            <a:off x="467640" y="116640"/>
            <a:ext cx="8229240" cy="1007640"/>
          </a:xfrm>
          <a:prstGeom prst="rect">
            <a:avLst/>
          </a:prstGeom>
          <a:solidFill>
            <a:srgbClr val="FCD5B5"/>
          </a:solidFill>
          <a:ln>
            <a:noFill/>
          </a:ln>
        </p:spPr>
        <p:txBody>
          <a:bodyPr anchor="ctr">
            <a:noAutofit/>
          </a:bodyPr>
          <a:lstStyle/>
          <a:p>
            <a:pPr algn="ctr">
              <a:lnSpc>
                <a:spcPct val="100000"/>
              </a:lnSpc>
            </a:pPr>
            <a:r>
              <a:rPr lang="cs-CZ" sz="4400" b="0" strike="noStrike" spc="-1">
                <a:solidFill>
                  <a:srgbClr val="000000"/>
                </a:solidFill>
                <a:latin typeface="Calibri"/>
              </a:rPr>
              <a:t>Stavba mozku</a:t>
            </a:r>
          </a:p>
        </p:txBody>
      </p:sp>
      <p:sp>
        <p:nvSpPr>
          <p:cNvPr id="105" name="TextShape 2"/>
          <p:cNvSpPr txBox="1"/>
          <p:nvPr/>
        </p:nvSpPr>
        <p:spPr>
          <a:xfrm>
            <a:off x="395640" y="1196640"/>
            <a:ext cx="8568720" cy="5400360"/>
          </a:xfrm>
          <a:prstGeom prst="rect">
            <a:avLst/>
          </a:prstGeom>
          <a:noFill/>
          <a:ln>
            <a:noFill/>
          </a:ln>
        </p:spPr>
        <p:txBody>
          <a:bodyPr>
            <a:noAutofit/>
          </a:bodyPr>
          <a:lstStyle/>
          <a:p>
            <a:pPr marL="343080" indent="-342720">
              <a:lnSpc>
                <a:spcPct val="100000"/>
              </a:lnSpc>
              <a:spcBef>
                <a:spcPts val="400"/>
              </a:spcBef>
              <a:buClr>
                <a:srgbClr val="000000"/>
              </a:buClr>
              <a:buFont typeface="Arial"/>
              <a:buChar char="•"/>
            </a:pPr>
            <a:r>
              <a:rPr lang="cs-CZ" sz="2000" b="0" strike="noStrike" spc="-1" dirty="0" smtClean="0">
                <a:solidFill>
                  <a:srgbClr val="000000"/>
                </a:solidFill>
                <a:latin typeface="Calibri"/>
              </a:rPr>
              <a:t>Mozek tvořen 5 hlavními částmi:</a:t>
            </a:r>
          </a:p>
          <a:p>
            <a:pPr>
              <a:lnSpc>
                <a:spcPct val="100000"/>
              </a:lnSpc>
              <a:spcBef>
                <a:spcPts val="400"/>
              </a:spcBef>
            </a:pPr>
            <a:endParaRPr lang="cs-CZ" sz="2000" b="0" strike="noStrike" spc="-1" dirty="0" smtClean="0">
              <a:solidFill>
                <a:srgbClr val="000000"/>
              </a:solidFill>
              <a:latin typeface="Calibri"/>
            </a:endParaRPr>
          </a:p>
          <a:p>
            <a:pPr marL="457200" indent="-456840">
              <a:lnSpc>
                <a:spcPct val="100000"/>
              </a:lnSpc>
              <a:spcBef>
                <a:spcPts val="400"/>
              </a:spcBef>
            </a:pPr>
            <a:r>
              <a:rPr lang="cs-CZ" sz="2000" b="0" strike="noStrike" spc="-1" dirty="0" smtClean="0">
                <a:solidFill>
                  <a:srgbClr val="000000"/>
                </a:solidFill>
                <a:latin typeface="Calibri"/>
              </a:rPr>
              <a:t>1) </a:t>
            </a:r>
            <a:r>
              <a:rPr lang="cs-CZ" sz="2000" b="1" strike="noStrike" spc="-1" dirty="0" smtClean="0">
                <a:solidFill>
                  <a:srgbClr val="FF0000"/>
                </a:solidFill>
                <a:uFillTx/>
                <a:latin typeface="Calibri"/>
              </a:rPr>
              <a:t>Prodloužená mícha</a:t>
            </a:r>
            <a:endParaRPr lang="cs-CZ" sz="2000" b="1" strike="noStrike" spc="-1" dirty="0" smtClean="0">
              <a:solidFill>
                <a:srgbClr val="FF0000"/>
              </a:solidFill>
              <a:latin typeface="Calibri"/>
            </a:endParaRPr>
          </a:p>
          <a:p>
            <a:pPr marL="457200" indent="-456840">
              <a:lnSpc>
                <a:spcPct val="100000"/>
              </a:lnSpc>
              <a:spcBef>
                <a:spcPts val="400"/>
              </a:spcBef>
            </a:pPr>
            <a:r>
              <a:rPr lang="cs-CZ" sz="2000" b="0" strike="noStrike" spc="-1" dirty="0" smtClean="0">
                <a:solidFill>
                  <a:srgbClr val="000000"/>
                </a:solidFill>
                <a:latin typeface="Calibri"/>
              </a:rPr>
              <a:t>	- centrum </a:t>
            </a:r>
            <a:r>
              <a:rPr lang="cs-CZ" sz="2000" b="1" strike="noStrike" spc="-1" dirty="0" smtClean="0">
                <a:solidFill>
                  <a:srgbClr val="000000"/>
                </a:solidFill>
                <a:latin typeface="Calibri"/>
              </a:rPr>
              <a:t>dýchacích</a:t>
            </a:r>
            <a:r>
              <a:rPr lang="cs-CZ" sz="2000" b="0" strike="noStrike" spc="-1" dirty="0" smtClean="0">
                <a:solidFill>
                  <a:srgbClr val="000000"/>
                </a:solidFill>
                <a:latin typeface="Calibri"/>
              </a:rPr>
              <a:t> a </a:t>
            </a:r>
            <a:r>
              <a:rPr lang="cs-CZ" sz="2000" b="1" strike="noStrike" spc="-1" dirty="0" smtClean="0">
                <a:solidFill>
                  <a:srgbClr val="000000"/>
                </a:solidFill>
                <a:latin typeface="Calibri"/>
              </a:rPr>
              <a:t>srdečních signálů</a:t>
            </a:r>
            <a:endParaRPr lang="cs-CZ" sz="2000" b="0" strike="noStrike" spc="-1" dirty="0" smtClean="0">
              <a:solidFill>
                <a:srgbClr val="000000"/>
              </a:solidFill>
              <a:latin typeface="Calibri"/>
            </a:endParaRPr>
          </a:p>
          <a:p>
            <a:pPr marL="457200" indent="-456840">
              <a:lnSpc>
                <a:spcPct val="100000"/>
              </a:lnSpc>
              <a:spcBef>
                <a:spcPts val="400"/>
              </a:spcBef>
            </a:pPr>
            <a:r>
              <a:rPr lang="cs-CZ" sz="2000" b="0" strike="noStrike" spc="-1" dirty="0" smtClean="0">
                <a:solidFill>
                  <a:srgbClr val="000000"/>
                </a:solidFill>
                <a:latin typeface="Calibri"/>
              </a:rPr>
              <a:t>	- centrum </a:t>
            </a:r>
            <a:r>
              <a:rPr lang="cs-CZ" sz="2000" b="1" strike="noStrike" spc="-1" dirty="0" smtClean="0">
                <a:solidFill>
                  <a:srgbClr val="000000"/>
                </a:solidFill>
                <a:latin typeface="Calibri"/>
              </a:rPr>
              <a:t>sacích</a:t>
            </a:r>
            <a:r>
              <a:rPr lang="cs-CZ" sz="2000" b="0" strike="noStrike" spc="-1" dirty="0" smtClean="0">
                <a:solidFill>
                  <a:srgbClr val="000000"/>
                </a:solidFill>
                <a:latin typeface="Calibri"/>
              </a:rPr>
              <a:t>, </a:t>
            </a:r>
            <a:r>
              <a:rPr lang="cs-CZ" sz="2000" b="1" strike="noStrike" spc="-1" dirty="0" smtClean="0">
                <a:solidFill>
                  <a:srgbClr val="000000"/>
                </a:solidFill>
                <a:latin typeface="Calibri"/>
              </a:rPr>
              <a:t>polykacích</a:t>
            </a:r>
            <a:r>
              <a:rPr lang="cs-CZ" sz="2000" b="0" strike="noStrike" spc="-1" dirty="0" smtClean="0">
                <a:solidFill>
                  <a:srgbClr val="000000"/>
                </a:solidFill>
                <a:latin typeface="Calibri"/>
              </a:rPr>
              <a:t> reflexů</a:t>
            </a:r>
          </a:p>
          <a:p>
            <a:pPr marL="457200" indent="-456840">
              <a:lnSpc>
                <a:spcPct val="100000"/>
              </a:lnSpc>
              <a:spcBef>
                <a:spcPts val="400"/>
              </a:spcBef>
            </a:pPr>
            <a:r>
              <a:rPr lang="cs-CZ" sz="2000" b="0" strike="noStrike" spc="-1" dirty="0" smtClean="0">
                <a:solidFill>
                  <a:srgbClr val="000000"/>
                </a:solidFill>
                <a:latin typeface="Calibri"/>
              </a:rPr>
              <a:t>	- přerušení = zlomený vaz</a:t>
            </a:r>
          </a:p>
          <a:p>
            <a:pPr marL="457200" indent="-456840">
              <a:lnSpc>
                <a:spcPct val="100000"/>
              </a:lnSpc>
              <a:spcBef>
                <a:spcPts val="400"/>
              </a:spcBef>
            </a:pPr>
            <a:endParaRPr lang="cs-CZ" sz="2000" b="0" strike="noStrike" spc="-1" dirty="0" smtClean="0">
              <a:solidFill>
                <a:srgbClr val="000000"/>
              </a:solidFill>
              <a:latin typeface="Calibri"/>
            </a:endParaRPr>
          </a:p>
          <a:p>
            <a:pPr marL="457200" indent="-456840">
              <a:lnSpc>
                <a:spcPct val="100000"/>
              </a:lnSpc>
              <a:spcBef>
                <a:spcPts val="400"/>
              </a:spcBef>
            </a:pPr>
            <a:r>
              <a:rPr lang="cs-CZ" sz="2000" b="0" strike="noStrike" spc="-1" dirty="0" smtClean="0">
                <a:solidFill>
                  <a:srgbClr val="000000"/>
                </a:solidFill>
                <a:latin typeface="Calibri"/>
              </a:rPr>
              <a:t>2) </a:t>
            </a:r>
            <a:r>
              <a:rPr lang="cs-CZ" sz="2000" b="1" strike="noStrike" spc="-1" dirty="0" smtClean="0">
                <a:solidFill>
                  <a:srgbClr val="FF0000"/>
                </a:solidFill>
                <a:uFillTx/>
                <a:latin typeface="Calibri"/>
              </a:rPr>
              <a:t>Střední mozek</a:t>
            </a:r>
            <a:endParaRPr lang="cs-CZ" sz="2000" b="1" strike="noStrike" spc="-1" dirty="0" smtClean="0">
              <a:solidFill>
                <a:srgbClr val="FF0000"/>
              </a:solidFill>
              <a:latin typeface="Calibri"/>
            </a:endParaRPr>
          </a:p>
          <a:p>
            <a:pPr marL="457200" indent="-456840">
              <a:lnSpc>
                <a:spcPct val="100000"/>
              </a:lnSpc>
              <a:spcBef>
                <a:spcPts val="400"/>
              </a:spcBef>
            </a:pPr>
            <a:r>
              <a:rPr lang="cs-CZ" sz="2000" b="0" strike="noStrike" spc="-1" dirty="0" smtClean="0">
                <a:solidFill>
                  <a:srgbClr val="000000"/>
                </a:solidFill>
                <a:latin typeface="Calibri"/>
              </a:rPr>
              <a:t>	- </a:t>
            </a:r>
            <a:r>
              <a:rPr lang="cs-CZ" sz="2000" b="1" strike="noStrike" spc="-1" dirty="0" smtClean="0">
                <a:solidFill>
                  <a:srgbClr val="000000"/>
                </a:solidFill>
                <a:latin typeface="Calibri"/>
              </a:rPr>
              <a:t>pohyby hlavy </a:t>
            </a:r>
            <a:r>
              <a:rPr lang="cs-CZ" sz="2000" b="0" strike="noStrike" spc="-1" dirty="0" smtClean="0">
                <a:solidFill>
                  <a:srgbClr val="000000"/>
                </a:solidFill>
                <a:latin typeface="Calibri"/>
              </a:rPr>
              <a:t>a </a:t>
            </a:r>
            <a:r>
              <a:rPr lang="cs-CZ" sz="2000" b="1" strike="noStrike" spc="-1" dirty="0" smtClean="0">
                <a:solidFill>
                  <a:srgbClr val="000000"/>
                </a:solidFill>
                <a:latin typeface="Calibri"/>
              </a:rPr>
              <a:t>očí</a:t>
            </a:r>
            <a:r>
              <a:rPr lang="cs-CZ" sz="2000" b="0" strike="noStrike" spc="-1" dirty="0" smtClean="0">
                <a:solidFill>
                  <a:srgbClr val="000000"/>
                </a:solidFill>
                <a:latin typeface="Calibri"/>
              </a:rPr>
              <a:t> za signálem</a:t>
            </a:r>
          </a:p>
          <a:p>
            <a:pPr marL="457200" indent="-456840">
              <a:lnSpc>
                <a:spcPct val="100000"/>
              </a:lnSpc>
              <a:spcBef>
                <a:spcPts val="400"/>
              </a:spcBef>
            </a:pPr>
            <a:endParaRPr lang="cs-CZ" sz="2000" b="0" strike="noStrike" spc="-1" dirty="0" smtClean="0">
              <a:solidFill>
                <a:srgbClr val="000000"/>
              </a:solidFill>
              <a:latin typeface="Calibri"/>
            </a:endParaRPr>
          </a:p>
          <a:p>
            <a:pPr marL="457200" indent="-456840">
              <a:lnSpc>
                <a:spcPct val="100000"/>
              </a:lnSpc>
              <a:spcBef>
                <a:spcPts val="400"/>
              </a:spcBef>
            </a:pPr>
            <a:r>
              <a:rPr lang="cs-CZ" sz="2000" b="0" strike="noStrike" spc="-1" dirty="0" smtClean="0">
                <a:solidFill>
                  <a:srgbClr val="000000"/>
                </a:solidFill>
                <a:latin typeface="Calibri"/>
              </a:rPr>
              <a:t>3) </a:t>
            </a:r>
            <a:r>
              <a:rPr lang="cs-CZ" sz="2000" b="1" strike="noStrike" spc="-1" dirty="0" smtClean="0">
                <a:solidFill>
                  <a:srgbClr val="FF0000"/>
                </a:solidFill>
                <a:uFillTx/>
                <a:latin typeface="Calibri"/>
              </a:rPr>
              <a:t>Mezimozek</a:t>
            </a:r>
            <a:endParaRPr lang="cs-CZ" sz="2000" b="1" strike="noStrike" spc="-1" dirty="0" smtClean="0">
              <a:solidFill>
                <a:srgbClr val="FF0000"/>
              </a:solidFill>
              <a:latin typeface="Calibri"/>
            </a:endParaRPr>
          </a:p>
          <a:p>
            <a:pPr marL="457200" indent="-456840">
              <a:lnSpc>
                <a:spcPct val="100000"/>
              </a:lnSpc>
              <a:spcBef>
                <a:spcPts val="400"/>
              </a:spcBef>
            </a:pPr>
            <a:r>
              <a:rPr lang="cs-CZ" sz="2000" b="0" strike="noStrike" spc="-1" dirty="0" smtClean="0">
                <a:solidFill>
                  <a:srgbClr val="000000"/>
                </a:solidFill>
                <a:latin typeface="Calibri"/>
              </a:rPr>
              <a:t>	- </a:t>
            </a:r>
            <a:r>
              <a:rPr lang="cs-CZ" sz="2000" b="1" strike="noStrike" spc="-1" dirty="0" smtClean="0">
                <a:solidFill>
                  <a:srgbClr val="000000"/>
                </a:solidFill>
                <a:latin typeface="Calibri"/>
              </a:rPr>
              <a:t>centrum hormonální soustavy</a:t>
            </a:r>
            <a:endParaRPr lang="cs-CZ" sz="2000" b="0" strike="noStrike" spc="-1" dirty="0" smtClean="0">
              <a:solidFill>
                <a:srgbClr val="000000"/>
              </a:solidFill>
              <a:latin typeface="Calibri"/>
            </a:endParaRPr>
          </a:p>
          <a:p>
            <a:pPr marL="457200" indent="-456840">
              <a:lnSpc>
                <a:spcPct val="100000"/>
              </a:lnSpc>
              <a:spcBef>
                <a:spcPts val="400"/>
              </a:spcBef>
            </a:pPr>
            <a:r>
              <a:rPr lang="cs-CZ" sz="2000" b="0" strike="noStrike" spc="-1" dirty="0" smtClean="0">
                <a:solidFill>
                  <a:srgbClr val="000000"/>
                </a:solidFill>
                <a:latin typeface="Calibri"/>
              </a:rPr>
              <a:t>	- </a:t>
            </a:r>
            <a:r>
              <a:rPr lang="cs-CZ" sz="2000" b="1" strike="noStrike" spc="-1" dirty="0" smtClean="0">
                <a:solidFill>
                  <a:srgbClr val="000000"/>
                </a:solidFill>
                <a:latin typeface="Calibri"/>
              </a:rPr>
              <a:t>řídí tělesnou teplotu</a:t>
            </a:r>
            <a:r>
              <a:rPr lang="cs-CZ" sz="2000" b="0" strike="noStrike" spc="-1" dirty="0" smtClean="0">
                <a:solidFill>
                  <a:srgbClr val="000000"/>
                </a:solidFill>
                <a:latin typeface="Calibri"/>
              </a:rPr>
              <a:t>, </a:t>
            </a:r>
            <a:r>
              <a:rPr lang="cs-CZ" sz="2000" b="1" strike="noStrike" spc="-1" dirty="0" smtClean="0">
                <a:solidFill>
                  <a:srgbClr val="000000"/>
                </a:solidFill>
                <a:latin typeface="Calibri"/>
              </a:rPr>
              <a:t>emoce</a:t>
            </a:r>
            <a:r>
              <a:rPr lang="cs-CZ" sz="2000" b="0" strike="noStrike" spc="-1" dirty="0" smtClean="0">
                <a:solidFill>
                  <a:srgbClr val="000000"/>
                </a:solidFill>
                <a:latin typeface="Calibri"/>
              </a:rPr>
              <a:t>, </a:t>
            </a:r>
            <a:r>
              <a:rPr lang="cs-CZ" sz="2000" b="1" strike="noStrike" spc="-1" dirty="0" smtClean="0">
                <a:solidFill>
                  <a:srgbClr val="000000"/>
                </a:solidFill>
                <a:latin typeface="Calibri"/>
              </a:rPr>
              <a:t>pocity</a:t>
            </a:r>
            <a:r>
              <a:rPr lang="cs-CZ" sz="2000" b="0" strike="noStrike" spc="-1" dirty="0" smtClean="0">
                <a:solidFill>
                  <a:srgbClr val="000000"/>
                </a:solidFill>
                <a:latin typeface="Calibri"/>
              </a:rPr>
              <a:t>, </a:t>
            </a:r>
            <a:r>
              <a:rPr lang="cs-CZ" sz="2000" b="1" strike="noStrike" spc="-1" dirty="0" smtClean="0">
                <a:solidFill>
                  <a:srgbClr val="000000"/>
                </a:solidFill>
                <a:latin typeface="Calibri"/>
              </a:rPr>
              <a:t>sexuální pudy</a:t>
            </a:r>
            <a:r>
              <a:rPr lang="cs-CZ" sz="2000" b="0" strike="noStrike" spc="-1" dirty="0" smtClean="0">
                <a:solidFill>
                  <a:srgbClr val="000000"/>
                </a:solidFill>
                <a:latin typeface="Calibri"/>
              </a:rPr>
              <a:t>, </a:t>
            </a:r>
            <a:r>
              <a:rPr lang="cs-CZ" sz="2000" b="1" strike="noStrike" spc="-1" dirty="0" smtClean="0">
                <a:solidFill>
                  <a:srgbClr val="000000"/>
                </a:solidFill>
                <a:latin typeface="Calibri"/>
              </a:rPr>
              <a:t>pocit hladu</a:t>
            </a:r>
            <a:r>
              <a:rPr lang="cs-CZ" sz="2000" b="0" strike="noStrike" spc="-1" dirty="0" smtClean="0">
                <a:solidFill>
                  <a:srgbClr val="000000"/>
                </a:solidFill>
                <a:latin typeface="Calibri"/>
              </a:rPr>
              <a:t>,  </a:t>
            </a:r>
            <a:r>
              <a:rPr lang="cs-CZ" sz="2000" b="1" strike="noStrike" spc="-1" dirty="0" smtClean="0">
                <a:solidFill>
                  <a:srgbClr val="000000"/>
                </a:solidFill>
                <a:latin typeface="Calibri"/>
              </a:rPr>
              <a:t>agresivitu</a:t>
            </a:r>
            <a:endParaRPr lang="cs-CZ" sz="2000" b="0" strike="noStrike" spc="-1" dirty="0" smtClean="0">
              <a:solidFill>
                <a:srgbClr val="000000"/>
              </a:solidFill>
              <a:latin typeface="Calibri"/>
            </a:endParaRPr>
          </a:p>
          <a:p>
            <a:pPr marL="457200" indent="-456840">
              <a:lnSpc>
                <a:spcPct val="100000"/>
              </a:lnSpc>
              <a:spcBef>
                <a:spcPts val="400"/>
              </a:spcBef>
            </a:pPr>
            <a:r>
              <a:rPr lang="cs-CZ" sz="2000" b="0" strike="noStrike" spc="-1" dirty="0" smtClean="0">
                <a:solidFill>
                  <a:srgbClr val="000000"/>
                </a:solidFill>
                <a:latin typeface="Calibri"/>
              </a:rPr>
              <a:t>	- </a:t>
            </a:r>
            <a:r>
              <a:rPr lang="cs-CZ" sz="2000" b="1" strike="noStrike" spc="-1" dirty="0" smtClean="0">
                <a:solidFill>
                  <a:srgbClr val="000000"/>
                </a:solidFill>
                <a:latin typeface="Calibri"/>
              </a:rPr>
              <a:t>převádí</a:t>
            </a:r>
            <a:r>
              <a:rPr lang="cs-CZ" sz="2000" b="0" strike="noStrike" spc="-1" dirty="0" smtClean="0">
                <a:solidFill>
                  <a:srgbClr val="000000"/>
                </a:solidFill>
                <a:latin typeface="Calibri"/>
              </a:rPr>
              <a:t> </a:t>
            </a:r>
            <a:r>
              <a:rPr lang="cs-CZ" sz="2000" b="1" strike="noStrike" spc="-1" dirty="0" smtClean="0">
                <a:solidFill>
                  <a:srgbClr val="000000"/>
                </a:solidFill>
                <a:latin typeface="Calibri"/>
              </a:rPr>
              <a:t>informace</a:t>
            </a:r>
            <a:endParaRPr lang="cs-CZ" sz="2000" b="0"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105">
                                            <p:txEl>
                                              <p:pRg st="2" end="2"/>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05">
                                            <p:txEl>
                                              <p:pRg st="3" end="3"/>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105">
                                            <p:txEl>
                                              <p:pRg st="4" end="4"/>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105">
                                            <p:txEl>
                                              <p:pRg st="5" end="5"/>
                                            </p:txEl>
                                          </p:spTgt>
                                        </p:tgtEl>
                                        <p:attrNameLst>
                                          <p:attrName>style.visibility</p:attrName>
                                        </p:attrNameLst>
                                      </p:cBhvr>
                                      <p:to>
                                        <p:strVal val="visible"/>
                                      </p:to>
                                    </p:set>
                                  </p:childTnLst>
                                </p:cTn>
                              </p:par>
                            </p:childTnLst>
                          </p:cTn>
                        </p:par>
                      </p:childTnLst>
                    </p:cTn>
                  </p:par>
                  <p:par>
                    <p:cTn id="13" fill="hold" nodeType="clickEffect">
                      <p:stCondLst>
                        <p:cond delay="indefinite"/>
                      </p:stCondLst>
                      <p:childTnLst>
                        <p:par>
                          <p:cTn id="14" fill="hold" nodeType="withEffect">
                            <p:stCondLst>
                              <p:cond delay="0"/>
                            </p:stCondLst>
                            <p:childTnLst>
                              <p:par>
                                <p:cTn id="15" presetID="1" presetClass="entr" fill="hold" nodeType="clickEffect">
                                  <p:stCondLst>
                                    <p:cond delay="0"/>
                                  </p:stCondLst>
                                  <p:childTnLst>
                                    <p:set>
                                      <p:cBhvr>
                                        <p:cTn id="16" dur="1" fill="hold">
                                          <p:stCondLst>
                                            <p:cond delay="0"/>
                                          </p:stCondLst>
                                        </p:cTn>
                                        <p:tgtEl>
                                          <p:spTgt spid="105">
                                            <p:txEl>
                                              <p:pRg st="7" end="7"/>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105">
                                            <p:txEl>
                                              <p:pRg st="8" end="8"/>
                                            </p:txEl>
                                          </p:spTgt>
                                        </p:tgtEl>
                                        <p:attrNameLst>
                                          <p:attrName>style.visibility</p:attrName>
                                        </p:attrNameLst>
                                      </p:cBhvr>
                                      <p:to>
                                        <p:strVal val="visible"/>
                                      </p:to>
                                    </p:set>
                                  </p:childTnLst>
                                </p:cTn>
                              </p:par>
                            </p:childTnLst>
                          </p:cTn>
                        </p:par>
                      </p:childTnLst>
                    </p:cTn>
                  </p:par>
                  <p:par>
                    <p:cTn id="19" fill="hold" nodeType="clickEffect">
                      <p:stCondLst>
                        <p:cond delay="indefinite"/>
                      </p:stCondLst>
                      <p:childTnLst>
                        <p:par>
                          <p:cTn id="20" fill="hold" nodeType="withEffect">
                            <p:stCondLst>
                              <p:cond delay="0"/>
                            </p:stCondLst>
                            <p:childTnLst>
                              <p:par>
                                <p:cTn id="21" presetID="1" presetClass="entr" fill="hold" nodeType="clickEffect">
                                  <p:stCondLst>
                                    <p:cond delay="0"/>
                                  </p:stCondLst>
                                  <p:childTnLst>
                                    <p:set>
                                      <p:cBhvr>
                                        <p:cTn id="22" dur="1" fill="hold">
                                          <p:stCondLst>
                                            <p:cond delay="0"/>
                                          </p:stCondLst>
                                        </p:cTn>
                                        <p:tgtEl>
                                          <p:spTgt spid="105">
                                            <p:txEl>
                                              <p:pRg st="10" end="10"/>
                                            </p:txEl>
                                          </p:spTgt>
                                        </p:tgtEl>
                                        <p:attrNameLst>
                                          <p:attrName>style.visibility</p:attrName>
                                        </p:attrNameLst>
                                      </p:cBhvr>
                                      <p:to>
                                        <p:strVal val="visible"/>
                                      </p:to>
                                    </p:set>
                                  </p:childTnLst>
                                </p:cTn>
                              </p:par>
                              <p:par>
                                <p:cTn id="23" presetID="1" presetClass="entr" fill="hold" nodeType="withEffect">
                                  <p:stCondLst>
                                    <p:cond delay="0"/>
                                  </p:stCondLst>
                                  <p:childTnLst>
                                    <p:set>
                                      <p:cBhvr>
                                        <p:cTn id="24" dur="1" fill="hold">
                                          <p:stCondLst>
                                            <p:cond delay="0"/>
                                          </p:stCondLst>
                                        </p:cTn>
                                        <p:tgtEl>
                                          <p:spTgt spid="105">
                                            <p:txEl>
                                              <p:pRg st="11" end="11"/>
                                            </p:txEl>
                                          </p:spTgt>
                                        </p:tgtEl>
                                        <p:attrNameLst>
                                          <p:attrName>style.visibility</p:attrName>
                                        </p:attrNameLst>
                                      </p:cBhvr>
                                      <p:to>
                                        <p:strVal val="visible"/>
                                      </p:to>
                                    </p:set>
                                  </p:childTnLst>
                                </p:cTn>
                              </p:par>
                              <p:par>
                                <p:cTn id="25" presetID="1" presetClass="entr" fill="hold" nodeType="withEffect">
                                  <p:stCondLst>
                                    <p:cond delay="0"/>
                                  </p:stCondLst>
                                  <p:childTnLst>
                                    <p:set>
                                      <p:cBhvr>
                                        <p:cTn id="26" dur="1" fill="hold">
                                          <p:stCondLst>
                                            <p:cond delay="0"/>
                                          </p:stCondLst>
                                        </p:cTn>
                                        <p:tgtEl>
                                          <p:spTgt spid="105">
                                            <p:txEl>
                                              <p:pRg st="12" end="12"/>
                                            </p:txEl>
                                          </p:spTgt>
                                        </p:tgtEl>
                                        <p:attrNameLst>
                                          <p:attrName>style.visibility</p:attrName>
                                        </p:attrNameLst>
                                      </p:cBhvr>
                                      <p:to>
                                        <p:strVal val="visible"/>
                                      </p:to>
                                    </p:set>
                                  </p:childTnLst>
                                </p:cTn>
                              </p:par>
                              <p:par>
                                <p:cTn id="27" presetID="1" presetClass="entr" fill="hold" nodeType="withEffect">
                                  <p:stCondLst>
                                    <p:cond delay="0"/>
                                  </p:stCondLst>
                                  <p:childTnLst>
                                    <p:set>
                                      <p:cBhvr>
                                        <p:cTn id="28" dur="1" fill="hold">
                                          <p:stCondLst>
                                            <p:cond delay="0"/>
                                          </p:stCondLst>
                                        </p:cTn>
                                        <p:tgtEl>
                                          <p:spTgt spid="10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2"/>
          <p:cNvPicPr/>
          <p:nvPr/>
        </p:nvPicPr>
        <p:blipFill>
          <a:blip r:embed="rId2"/>
          <a:stretch/>
        </p:blipFill>
        <p:spPr>
          <a:xfrm>
            <a:off x="5076056" y="1285920"/>
            <a:ext cx="4067584" cy="3007176"/>
          </a:xfrm>
          <a:prstGeom prst="rect">
            <a:avLst/>
          </a:prstGeom>
          <a:ln>
            <a:noFill/>
          </a:ln>
        </p:spPr>
      </p:pic>
      <p:sp>
        <p:nvSpPr>
          <p:cNvPr id="107" name="TextShape 1"/>
          <p:cNvSpPr txBox="1"/>
          <p:nvPr/>
        </p:nvSpPr>
        <p:spPr>
          <a:xfrm>
            <a:off x="395640" y="119520"/>
            <a:ext cx="8301240" cy="1076760"/>
          </a:xfrm>
          <a:prstGeom prst="rect">
            <a:avLst/>
          </a:prstGeom>
          <a:solidFill>
            <a:srgbClr val="FCD5B5"/>
          </a:solidFill>
          <a:ln>
            <a:noFill/>
          </a:ln>
        </p:spPr>
        <p:txBody>
          <a:bodyPr anchor="ctr">
            <a:noAutofit/>
          </a:bodyPr>
          <a:lstStyle/>
          <a:p>
            <a:pPr algn="ctr">
              <a:lnSpc>
                <a:spcPct val="100000"/>
              </a:lnSpc>
            </a:pPr>
            <a:r>
              <a:rPr lang="cs-CZ" sz="4400" b="1" strike="noStrike" spc="-1" dirty="0">
                <a:solidFill>
                  <a:srgbClr val="000000"/>
                </a:solidFill>
                <a:latin typeface="Calibri"/>
              </a:rPr>
              <a:t>Stavba mozku</a:t>
            </a:r>
          </a:p>
        </p:txBody>
      </p:sp>
      <p:sp>
        <p:nvSpPr>
          <p:cNvPr id="108" name="TextShape 2"/>
          <p:cNvSpPr txBox="1"/>
          <p:nvPr/>
        </p:nvSpPr>
        <p:spPr>
          <a:xfrm>
            <a:off x="179640" y="1264320"/>
            <a:ext cx="7992720" cy="5332680"/>
          </a:xfrm>
          <a:prstGeom prst="rect">
            <a:avLst/>
          </a:prstGeom>
          <a:noFill/>
          <a:ln>
            <a:noFill/>
          </a:ln>
        </p:spPr>
        <p:txBody>
          <a:bodyPr>
            <a:noAutofit/>
          </a:bodyPr>
          <a:lstStyle/>
          <a:p>
            <a:pPr marL="343080" indent="-342720">
              <a:lnSpc>
                <a:spcPct val="100000"/>
              </a:lnSpc>
              <a:spcBef>
                <a:spcPts val="400"/>
              </a:spcBef>
            </a:pPr>
            <a:r>
              <a:rPr lang="cs-CZ" sz="2000" b="0" strike="noStrike" spc="-1" dirty="0">
                <a:solidFill>
                  <a:srgbClr val="000000"/>
                </a:solidFill>
                <a:latin typeface="Calibri"/>
              </a:rPr>
              <a:t>4) </a:t>
            </a:r>
            <a:r>
              <a:rPr lang="cs-CZ" sz="2000" b="1" strike="noStrike" spc="-1" dirty="0">
                <a:solidFill>
                  <a:srgbClr val="FF0000"/>
                </a:solidFill>
                <a:uFillTx/>
                <a:latin typeface="Calibri"/>
              </a:rPr>
              <a:t>Mozeček</a:t>
            </a:r>
            <a:endParaRPr lang="cs-CZ" sz="2000" b="1" strike="noStrike" spc="-1" dirty="0">
              <a:solidFill>
                <a:srgbClr val="FF0000"/>
              </a:solidFill>
              <a:latin typeface="Calibri"/>
            </a:endParaRPr>
          </a:p>
          <a:p>
            <a:pPr marL="343080" indent="-342720">
              <a:lnSpc>
                <a:spcPct val="100000"/>
              </a:lnSpc>
              <a:spcBef>
                <a:spcPts val="400"/>
              </a:spcBef>
              <a:buClr>
                <a:srgbClr val="000000"/>
              </a:buClr>
              <a:buFont typeface="Arial"/>
              <a:buChar char="-"/>
            </a:pPr>
            <a:r>
              <a:rPr lang="cs-CZ" sz="2000" b="1" strike="noStrike" spc="-1" dirty="0">
                <a:solidFill>
                  <a:srgbClr val="000000"/>
                </a:solidFill>
                <a:latin typeface="Calibri"/>
              </a:rPr>
              <a:t>centrum rovnováhy</a:t>
            </a:r>
            <a:endParaRPr lang="cs-CZ" sz="2000" b="0" strike="noStrike" spc="-1" dirty="0">
              <a:solidFill>
                <a:srgbClr val="000000"/>
              </a:solidFill>
              <a:latin typeface="Calibri"/>
            </a:endParaRPr>
          </a:p>
          <a:p>
            <a:pPr marL="343080" indent="-342720">
              <a:lnSpc>
                <a:spcPct val="100000"/>
              </a:lnSpc>
              <a:spcBef>
                <a:spcPts val="400"/>
              </a:spcBef>
              <a:buClr>
                <a:srgbClr val="000000"/>
              </a:buClr>
              <a:buFont typeface="Arial"/>
              <a:buChar char="-"/>
            </a:pPr>
            <a:r>
              <a:rPr lang="cs-CZ" sz="2000" b="1" strike="noStrike" spc="-1" dirty="0">
                <a:solidFill>
                  <a:srgbClr val="000000"/>
                </a:solidFill>
                <a:latin typeface="Calibri"/>
              </a:rPr>
              <a:t>řídí</a:t>
            </a:r>
            <a:r>
              <a:rPr lang="cs-CZ" sz="2000" b="0" strike="noStrike" spc="-1" dirty="0">
                <a:solidFill>
                  <a:srgbClr val="000000"/>
                </a:solidFill>
                <a:latin typeface="Calibri"/>
              </a:rPr>
              <a:t> kosterní </a:t>
            </a:r>
            <a:r>
              <a:rPr lang="cs-CZ" sz="2000" b="1" strike="noStrike" spc="-1" dirty="0">
                <a:solidFill>
                  <a:srgbClr val="000000"/>
                </a:solidFill>
                <a:latin typeface="Calibri"/>
              </a:rPr>
              <a:t>svaly</a:t>
            </a:r>
            <a:r>
              <a:rPr lang="cs-CZ" sz="2000" b="0" strike="noStrike" spc="-1" dirty="0">
                <a:solidFill>
                  <a:srgbClr val="000000"/>
                </a:solidFill>
                <a:latin typeface="Calibri"/>
              </a:rPr>
              <a:t> (pohyb celého těla)</a:t>
            </a:r>
          </a:p>
          <a:p>
            <a:pPr>
              <a:lnSpc>
                <a:spcPct val="100000"/>
              </a:lnSpc>
              <a:spcBef>
                <a:spcPts val="400"/>
              </a:spcBef>
            </a:pPr>
            <a:endParaRPr lang="cs-CZ" sz="2000" b="0" strike="noStrike" spc="-1" dirty="0">
              <a:solidFill>
                <a:srgbClr val="000000"/>
              </a:solidFill>
              <a:latin typeface="Calibri"/>
            </a:endParaRPr>
          </a:p>
          <a:p>
            <a:pPr>
              <a:lnSpc>
                <a:spcPct val="100000"/>
              </a:lnSpc>
              <a:spcBef>
                <a:spcPts val="400"/>
              </a:spcBef>
            </a:pPr>
            <a:endParaRPr lang="cs-CZ" sz="2000" b="0" strike="noStrike" spc="-1" dirty="0">
              <a:solidFill>
                <a:srgbClr val="000000"/>
              </a:solidFill>
              <a:latin typeface="Calibri"/>
            </a:endParaRPr>
          </a:p>
          <a:p>
            <a:pPr marL="343080" indent="-342720">
              <a:lnSpc>
                <a:spcPct val="100000"/>
              </a:lnSpc>
              <a:spcBef>
                <a:spcPts val="400"/>
              </a:spcBef>
            </a:pPr>
            <a:r>
              <a:rPr lang="cs-CZ" sz="2000" b="0" strike="noStrike" spc="-1" dirty="0">
                <a:solidFill>
                  <a:srgbClr val="000000"/>
                </a:solidFill>
                <a:latin typeface="Calibri"/>
              </a:rPr>
              <a:t>5) </a:t>
            </a:r>
            <a:r>
              <a:rPr lang="cs-CZ" sz="2000" b="1" strike="noStrike" spc="-1" dirty="0">
                <a:solidFill>
                  <a:srgbClr val="FF0000"/>
                </a:solidFill>
                <a:uFillTx/>
                <a:latin typeface="Calibri"/>
              </a:rPr>
              <a:t>Koncový mozek</a:t>
            </a:r>
            <a:endParaRPr lang="cs-CZ" sz="2000" b="1" strike="noStrike" spc="-1" dirty="0">
              <a:solidFill>
                <a:srgbClr val="FF0000"/>
              </a:solidFill>
              <a:latin typeface="Calibri"/>
            </a:endParaRPr>
          </a:p>
          <a:p>
            <a:pPr marL="343080" indent="-342720">
              <a:lnSpc>
                <a:spcPct val="100000"/>
              </a:lnSpc>
              <a:spcBef>
                <a:spcPts val="400"/>
              </a:spcBef>
              <a:buClr>
                <a:srgbClr val="000000"/>
              </a:buClr>
              <a:buFont typeface="Arial"/>
              <a:buChar char="-"/>
            </a:pPr>
            <a:r>
              <a:rPr lang="cs-CZ" sz="2000" b="0" strike="noStrike" spc="-1" dirty="0">
                <a:solidFill>
                  <a:srgbClr val="000000"/>
                </a:solidFill>
                <a:latin typeface="Calibri"/>
              </a:rPr>
              <a:t>Rozdělen do dvou polokoulí – </a:t>
            </a:r>
            <a:r>
              <a:rPr lang="cs-CZ" sz="2000" b="1" strike="noStrike" spc="-1" dirty="0">
                <a:solidFill>
                  <a:srgbClr val="000000"/>
                </a:solidFill>
                <a:latin typeface="Calibri"/>
              </a:rPr>
              <a:t>hemisfér </a:t>
            </a:r>
            <a:r>
              <a:rPr lang="cs-CZ" sz="2000" b="0" strike="noStrike" spc="-1" dirty="0">
                <a:solidFill>
                  <a:srgbClr val="000000"/>
                </a:solidFill>
                <a:latin typeface="Calibri"/>
              </a:rPr>
              <a:t>(levá a pravá) </a:t>
            </a:r>
          </a:p>
          <a:p>
            <a:pPr marL="343080" indent="-342720">
              <a:lnSpc>
                <a:spcPct val="100000"/>
              </a:lnSpc>
              <a:spcBef>
                <a:spcPts val="400"/>
              </a:spcBef>
            </a:pPr>
            <a:r>
              <a:rPr lang="cs-CZ" sz="2000" b="0" strike="noStrike" spc="-1" dirty="0">
                <a:solidFill>
                  <a:srgbClr val="000000"/>
                </a:solidFill>
                <a:latin typeface="Calibri"/>
              </a:rPr>
              <a:t>       spojených </a:t>
            </a:r>
            <a:r>
              <a:rPr lang="cs-CZ" sz="2000" b="1" strike="noStrike" spc="-1" dirty="0">
                <a:solidFill>
                  <a:srgbClr val="000000"/>
                </a:solidFill>
                <a:latin typeface="Calibri"/>
              </a:rPr>
              <a:t>kalózním tělesem</a:t>
            </a:r>
            <a:endParaRPr lang="cs-CZ" sz="2000" b="0" strike="noStrike" spc="-1" dirty="0">
              <a:solidFill>
                <a:srgbClr val="000000"/>
              </a:solidFill>
              <a:latin typeface="Calibri"/>
            </a:endParaRPr>
          </a:p>
          <a:p>
            <a:pPr marL="343080" indent="-342720">
              <a:lnSpc>
                <a:spcPct val="100000"/>
              </a:lnSpc>
              <a:spcBef>
                <a:spcPts val="400"/>
              </a:spcBef>
            </a:pPr>
            <a:r>
              <a:rPr lang="cs-CZ" sz="2000" b="0" strike="noStrike" spc="-1" dirty="0">
                <a:solidFill>
                  <a:srgbClr val="000000"/>
                </a:solidFill>
                <a:latin typeface="Calibri"/>
              </a:rPr>
              <a:t>	</a:t>
            </a:r>
          </a:p>
          <a:p>
            <a:pPr marL="343080" indent="-342720">
              <a:lnSpc>
                <a:spcPct val="100000"/>
              </a:lnSpc>
              <a:spcBef>
                <a:spcPts val="400"/>
              </a:spcBef>
            </a:pPr>
            <a:r>
              <a:rPr lang="cs-CZ" sz="2000" b="0" strike="noStrike" spc="-1" dirty="0">
                <a:solidFill>
                  <a:srgbClr val="000000"/>
                </a:solidFill>
                <a:latin typeface="Calibri"/>
              </a:rPr>
              <a:t>	- mozková kůra </a:t>
            </a:r>
            <a:r>
              <a:rPr lang="cs-CZ" sz="2000" b="0" strike="noStrike" spc="-1" dirty="0" smtClean="0">
                <a:solidFill>
                  <a:srgbClr val="000000"/>
                </a:solidFill>
                <a:latin typeface="Calibri"/>
              </a:rPr>
              <a:t>- </a:t>
            </a:r>
            <a:r>
              <a:rPr lang="cs-CZ" sz="2000" b="0" strike="noStrike" spc="-1" dirty="0">
                <a:solidFill>
                  <a:srgbClr val="000000"/>
                </a:solidFill>
                <a:latin typeface="Calibri"/>
              </a:rPr>
              <a:t>centrum </a:t>
            </a:r>
            <a:r>
              <a:rPr lang="cs-CZ" sz="2000" b="1" strike="noStrike" spc="-1" dirty="0">
                <a:solidFill>
                  <a:srgbClr val="000000"/>
                </a:solidFill>
                <a:latin typeface="Calibri"/>
              </a:rPr>
              <a:t>myšlení, paměti, emocí</a:t>
            </a:r>
            <a:endParaRPr lang="cs-CZ" sz="2000" b="0" strike="noStrike" spc="-1" dirty="0">
              <a:solidFill>
                <a:srgbClr val="000000"/>
              </a:solidFill>
              <a:latin typeface="Calibri"/>
            </a:endParaRPr>
          </a:p>
          <a:p>
            <a:pPr marL="343080" indent="-342720">
              <a:lnSpc>
                <a:spcPct val="100000"/>
              </a:lnSpc>
              <a:spcBef>
                <a:spcPts val="400"/>
              </a:spcBef>
            </a:pPr>
            <a:r>
              <a:rPr lang="cs-CZ" sz="2000" b="0" strike="noStrike" spc="-1" dirty="0">
                <a:solidFill>
                  <a:srgbClr val="000000"/>
                </a:solidFill>
                <a:latin typeface="Calibri"/>
              </a:rPr>
              <a:t>			</a:t>
            </a:r>
            <a:r>
              <a:rPr lang="cs-CZ" sz="2000" b="0" strike="noStrike" spc="-1" dirty="0" smtClean="0">
                <a:solidFill>
                  <a:srgbClr val="000000"/>
                </a:solidFill>
                <a:latin typeface="Calibri"/>
              </a:rPr>
              <a:t>  - </a:t>
            </a:r>
            <a:r>
              <a:rPr lang="cs-CZ" sz="2000" b="1" strike="noStrike" spc="-1" dirty="0">
                <a:solidFill>
                  <a:srgbClr val="000000"/>
                </a:solidFill>
                <a:latin typeface="Calibri"/>
              </a:rPr>
              <a:t>vyhodnocuje signály </a:t>
            </a:r>
            <a:r>
              <a:rPr lang="cs-CZ" sz="2000" b="0" strike="noStrike" spc="-1" dirty="0">
                <a:solidFill>
                  <a:srgbClr val="000000"/>
                </a:solidFill>
                <a:latin typeface="Calibri"/>
              </a:rPr>
              <a:t>ze smyslových čidel</a:t>
            </a:r>
          </a:p>
          <a:p>
            <a:pPr marL="343080" indent="-342720">
              <a:lnSpc>
                <a:spcPct val="100000"/>
              </a:lnSpc>
              <a:spcBef>
                <a:spcPts val="400"/>
              </a:spcBef>
            </a:pPr>
            <a:r>
              <a:rPr lang="cs-CZ" sz="2000" b="0" strike="noStrike" spc="-1" dirty="0">
                <a:solidFill>
                  <a:srgbClr val="000000"/>
                </a:solidFill>
                <a:latin typeface="Calibri"/>
              </a:rPr>
              <a:t>	- středová část  - </a:t>
            </a:r>
            <a:r>
              <a:rPr lang="cs-CZ" sz="2000" b="1" strike="noStrike" spc="-1" dirty="0">
                <a:solidFill>
                  <a:srgbClr val="000000"/>
                </a:solidFill>
                <a:latin typeface="Calibri"/>
              </a:rPr>
              <a:t>limbický systém </a:t>
            </a:r>
            <a:r>
              <a:rPr lang="cs-CZ" sz="2000" b="0" strike="noStrike" spc="-1" dirty="0">
                <a:solidFill>
                  <a:srgbClr val="000000"/>
                </a:solidFill>
                <a:latin typeface="Calibri"/>
              </a:rPr>
              <a:t>(</a:t>
            </a:r>
            <a:r>
              <a:rPr lang="cs-CZ" sz="2000" b="1" strike="noStrike" spc="-1" dirty="0">
                <a:solidFill>
                  <a:srgbClr val="000000"/>
                </a:solidFill>
                <a:latin typeface="Calibri"/>
              </a:rPr>
              <a:t>centrum emocí a nálady)</a:t>
            </a:r>
            <a:endParaRPr lang="cs-CZ" sz="2000" b="0" strike="noStrike" spc="-1" dirty="0">
              <a:solidFill>
                <a:srgbClr val="000000"/>
              </a:solidFill>
              <a:latin typeface="Calibri"/>
            </a:endParaRPr>
          </a:p>
          <a:p>
            <a:pPr marL="343080" indent="-342720">
              <a:lnSpc>
                <a:spcPct val="100000"/>
              </a:lnSpc>
              <a:spcBef>
                <a:spcPts val="400"/>
              </a:spcBef>
            </a:pPr>
            <a:r>
              <a:rPr lang="cs-CZ" sz="2000" b="0" strike="noStrike" spc="-1" dirty="0">
                <a:solidFill>
                  <a:srgbClr val="000000"/>
                </a:solidFill>
                <a:latin typeface="Calibri"/>
              </a:rPr>
              <a:t>			</a:t>
            </a:r>
            <a:r>
              <a:rPr lang="cs-CZ" sz="2000" b="0" strike="noStrike" spc="-1" dirty="0" smtClean="0">
                <a:solidFill>
                  <a:srgbClr val="000000"/>
                </a:solidFill>
                <a:latin typeface="Calibri"/>
              </a:rPr>
              <a:t>  - paměť - </a:t>
            </a:r>
            <a:r>
              <a:rPr lang="cs-CZ" sz="2000" b="1" strike="noStrike" spc="-1" dirty="0" smtClean="0">
                <a:solidFill>
                  <a:srgbClr val="000000"/>
                </a:solidFill>
                <a:latin typeface="Calibri"/>
              </a:rPr>
              <a:t>převádění</a:t>
            </a:r>
            <a:r>
              <a:rPr lang="cs-CZ" sz="2000" b="0" strike="noStrike" spc="-1" dirty="0" smtClean="0">
                <a:solidFill>
                  <a:srgbClr val="000000"/>
                </a:solidFill>
                <a:latin typeface="Calibri"/>
              </a:rPr>
              <a:t> krátkodobé paměti na </a:t>
            </a:r>
            <a:r>
              <a:rPr lang="cs-CZ" sz="2000" b="0" strike="noStrike" spc="-1" dirty="0">
                <a:solidFill>
                  <a:srgbClr val="000000"/>
                </a:solidFill>
                <a:latin typeface="Calibri"/>
              </a:rPr>
              <a:t>dlouhodobou</a:t>
            </a:r>
          </a:p>
          <a:p>
            <a:pPr marL="343080" indent="-342720">
              <a:lnSpc>
                <a:spcPct val="100000"/>
              </a:lnSpc>
              <a:spcBef>
                <a:spcPts val="400"/>
              </a:spcBef>
            </a:pPr>
            <a:r>
              <a:rPr lang="cs-CZ" sz="2000" b="0" strike="noStrike" spc="-1" dirty="0">
                <a:solidFill>
                  <a:srgbClr val="000000"/>
                </a:solidFill>
                <a:latin typeface="Calibri"/>
              </a:rPr>
              <a:t>			</a:t>
            </a:r>
            <a:r>
              <a:rPr lang="cs-CZ" sz="2000" b="0" strike="noStrike" spc="-1" dirty="0" smtClean="0">
                <a:solidFill>
                  <a:srgbClr val="000000"/>
                </a:solidFill>
                <a:latin typeface="Calibri"/>
              </a:rPr>
              <a:t>  - </a:t>
            </a:r>
            <a:r>
              <a:rPr lang="cs-CZ" sz="2000" b="0" strike="noStrike" spc="-1" dirty="0">
                <a:solidFill>
                  <a:srgbClr val="000000"/>
                </a:solidFill>
                <a:latin typeface="Calibri"/>
              </a:rPr>
              <a:t>centrum </a:t>
            </a:r>
            <a:r>
              <a:rPr lang="cs-CZ" sz="2000" b="0" strike="noStrike" spc="-1" dirty="0" smtClean="0">
                <a:solidFill>
                  <a:srgbClr val="000000"/>
                </a:solidFill>
                <a:latin typeface="Calibri"/>
              </a:rPr>
              <a:t>instinktů</a:t>
            </a:r>
          </a:p>
          <a:p>
            <a:pPr marL="343080" indent="-342720">
              <a:lnSpc>
                <a:spcPct val="100000"/>
              </a:lnSpc>
              <a:spcBef>
                <a:spcPts val="400"/>
              </a:spcBef>
            </a:pPr>
            <a:endParaRPr lang="cs-CZ" sz="2000" b="0" strike="noStrike" spc="-1" dirty="0" smtClean="0">
              <a:solidFill>
                <a:srgbClr val="000000"/>
              </a:solidFill>
              <a:latin typeface="Calibri"/>
            </a:endParaRPr>
          </a:p>
          <a:p>
            <a:pPr marL="343080" indent="-342720">
              <a:lnSpc>
                <a:spcPct val="100000"/>
              </a:lnSpc>
              <a:spcBef>
                <a:spcPts val="400"/>
              </a:spcBef>
            </a:pPr>
            <a:endParaRPr lang="cs-CZ" sz="2000" b="0" strike="noStrike" spc="-1" dirty="0" smtClean="0">
              <a:solidFill>
                <a:srgbClr val="000000"/>
              </a:solidFill>
              <a:latin typeface="Calibri"/>
            </a:endParaRPr>
          </a:p>
          <a:p>
            <a:pPr marL="343080" indent="-342720">
              <a:lnSpc>
                <a:spcPct val="100000"/>
              </a:lnSpc>
              <a:spcBef>
                <a:spcPts val="400"/>
              </a:spcBef>
            </a:pPr>
            <a:endParaRPr lang="cs-CZ" sz="2000" b="0"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08">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108">
                                            <p:txEl>
                                              <p:pRg st="2" end="2"/>
                                            </p:txEl>
                                          </p:spTgt>
                                        </p:tgtEl>
                                        <p:attrNameLst>
                                          <p:attrName>style.visibility</p:attrName>
                                        </p:attrNameLst>
                                      </p:cBhvr>
                                      <p:to>
                                        <p:strVal val="visible"/>
                                      </p:to>
                                    </p:set>
                                  </p:childTnLst>
                                </p:cTn>
                              </p:par>
                            </p:childTnLst>
                          </p:cTn>
                        </p:par>
                      </p:childTnLst>
                    </p:cTn>
                  </p:par>
                  <p:par>
                    <p:cTn id="11" fill="hold" nodeType="clickEffect">
                      <p:stCondLst>
                        <p:cond delay="indefinite"/>
                      </p:stCondLst>
                      <p:childTnLst>
                        <p:par>
                          <p:cTn id="12" fill="hold" nodeType="withEffect">
                            <p:stCondLst>
                              <p:cond delay="0"/>
                            </p:stCondLst>
                            <p:childTnLst>
                              <p:par>
                                <p:cTn id="13" presetID="1" presetClass="entr" fill="hold" nodeType="clickEffect">
                                  <p:stCondLst>
                                    <p:cond delay="0"/>
                                  </p:stCondLst>
                                  <p:childTnLst>
                                    <p:set>
                                      <p:cBhvr>
                                        <p:cTn id="14" dur="1" fill="hold">
                                          <p:stCondLst>
                                            <p:cond delay="0"/>
                                          </p:stCondLst>
                                        </p:cTn>
                                        <p:tgtEl>
                                          <p:spTgt spid="108">
                                            <p:txEl>
                                              <p:pRg st="5" end="5"/>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108">
                                            <p:txEl>
                                              <p:pRg st="6" end="6"/>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108">
                                            <p:txEl>
                                              <p:pRg st="7" end="7"/>
                                            </p:txEl>
                                          </p:spTgt>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108">
                                            <p:txEl>
                                              <p:pRg st="8" end="8"/>
                                            </p:txEl>
                                          </p:spTgt>
                                        </p:tgtEl>
                                        <p:attrNameLst>
                                          <p:attrName>style.visibility</p:attrName>
                                        </p:attrNameLst>
                                      </p:cBhvr>
                                      <p:to>
                                        <p:strVal val="visible"/>
                                      </p:to>
                                    </p:set>
                                  </p:childTnLst>
                                </p:cTn>
                              </p:par>
                              <p:par>
                                <p:cTn id="21" presetID="1" presetClass="entr" fill="hold" nodeType="withEffect">
                                  <p:stCondLst>
                                    <p:cond delay="0"/>
                                  </p:stCondLst>
                                  <p:childTnLst>
                                    <p:set>
                                      <p:cBhvr>
                                        <p:cTn id="22" dur="1" fill="hold">
                                          <p:stCondLst>
                                            <p:cond delay="0"/>
                                          </p:stCondLst>
                                        </p:cTn>
                                        <p:tgtEl>
                                          <p:spTgt spid="108">
                                            <p:txEl>
                                              <p:pRg st="9" end="9"/>
                                            </p:txEl>
                                          </p:spTgt>
                                        </p:tgtEl>
                                        <p:attrNameLst>
                                          <p:attrName>style.visibility</p:attrName>
                                        </p:attrNameLst>
                                      </p:cBhvr>
                                      <p:to>
                                        <p:strVal val="visible"/>
                                      </p:to>
                                    </p:set>
                                  </p:childTnLst>
                                </p:cTn>
                              </p:par>
                              <p:par>
                                <p:cTn id="23" presetID="1" presetClass="entr" fill="hold" nodeType="withEffect">
                                  <p:stCondLst>
                                    <p:cond delay="0"/>
                                  </p:stCondLst>
                                  <p:childTnLst>
                                    <p:set>
                                      <p:cBhvr>
                                        <p:cTn id="24" dur="1" fill="hold">
                                          <p:stCondLst>
                                            <p:cond delay="0"/>
                                          </p:stCondLst>
                                        </p:cTn>
                                        <p:tgtEl>
                                          <p:spTgt spid="108">
                                            <p:txEl>
                                              <p:pRg st="10" end="10"/>
                                            </p:txEl>
                                          </p:spTgt>
                                        </p:tgtEl>
                                        <p:attrNameLst>
                                          <p:attrName>style.visibility</p:attrName>
                                        </p:attrNameLst>
                                      </p:cBhvr>
                                      <p:to>
                                        <p:strVal val="visible"/>
                                      </p:to>
                                    </p:set>
                                  </p:childTnLst>
                                </p:cTn>
                              </p:par>
                              <p:par>
                                <p:cTn id="25" presetID="1" presetClass="entr" fill="hold" nodeType="withEffect">
                                  <p:stCondLst>
                                    <p:cond delay="0"/>
                                  </p:stCondLst>
                                  <p:childTnLst>
                                    <p:set>
                                      <p:cBhvr>
                                        <p:cTn id="26" dur="1" fill="hold">
                                          <p:stCondLst>
                                            <p:cond delay="0"/>
                                          </p:stCondLst>
                                        </p:cTn>
                                        <p:tgtEl>
                                          <p:spTgt spid="108">
                                            <p:txEl>
                                              <p:pRg st="11" end="11"/>
                                            </p:txEl>
                                          </p:spTgt>
                                        </p:tgtEl>
                                        <p:attrNameLst>
                                          <p:attrName>style.visibility</p:attrName>
                                        </p:attrNameLst>
                                      </p:cBhvr>
                                      <p:to>
                                        <p:strVal val="visible"/>
                                      </p:to>
                                    </p:set>
                                  </p:childTnLst>
                                </p:cTn>
                              </p:par>
                              <p:par>
                                <p:cTn id="27" presetID="1" presetClass="entr" fill="hold" nodeType="withEffect">
                                  <p:stCondLst>
                                    <p:cond delay="0"/>
                                  </p:stCondLst>
                                  <p:childTnLst>
                                    <p:set>
                                      <p:cBhvr>
                                        <p:cTn id="28" dur="1" fill="hold">
                                          <p:stCondLst>
                                            <p:cond delay="0"/>
                                          </p:stCondLst>
                                        </p:cTn>
                                        <p:tgtEl>
                                          <p:spTgt spid="108">
                                            <p:txEl>
                                              <p:pRg st="12" end="12"/>
                                            </p:txEl>
                                          </p:spTgt>
                                        </p:tgtEl>
                                        <p:attrNameLst>
                                          <p:attrName>style.visibility</p:attrName>
                                        </p:attrNameLst>
                                      </p:cBhvr>
                                      <p:to>
                                        <p:strVal val="visible"/>
                                      </p:to>
                                    </p:set>
                                  </p:childTnLst>
                                </p:cTn>
                              </p:par>
                              <p:par>
                                <p:cTn id="29" presetID="1" presetClass="entr" fill="hold" nodeType="withEffect">
                                  <p:stCondLst>
                                    <p:cond delay="0"/>
                                  </p:stCondLst>
                                  <p:childTnLst>
                                    <p:set>
                                      <p:cBhvr>
                                        <p:cTn id="30" dur="1" fill="hold">
                                          <p:stCondLst>
                                            <p:cond delay="0"/>
                                          </p:stCondLst>
                                        </p:cTn>
                                        <p:tgtEl>
                                          <p:spTgt spid="10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830897"/>
            <a:ext cx="4092699" cy="2534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FYZIOLOGIE ČLOVĚKA. pro studenty bakalářských oborů Tělesné výchovy - PDF  Stažení zdar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3364951"/>
            <a:ext cx="5439375" cy="255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812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Shape 1"/>
          <p:cNvSpPr txBox="1"/>
          <p:nvPr/>
        </p:nvSpPr>
        <p:spPr>
          <a:xfrm>
            <a:off x="395640" y="260640"/>
            <a:ext cx="8229240" cy="1944000"/>
          </a:xfrm>
          <a:prstGeom prst="rect">
            <a:avLst/>
          </a:prstGeom>
          <a:noFill/>
          <a:ln>
            <a:noFill/>
          </a:ln>
        </p:spPr>
        <p:txBody>
          <a:bodyPr anchor="ctr">
            <a:normAutofit fontScale="91000"/>
          </a:bodyPr>
          <a:lstStyle/>
          <a:p>
            <a:pPr algn="ctr">
              <a:lnSpc>
                <a:spcPct val="100000"/>
              </a:lnSpc>
            </a:pPr>
            <a:r>
              <a:rPr lang="cs-CZ" sz="4400" b="1" strike="noStrike" spc="-1" dirty="0">
                <a:solidFill>
                  <a:srgbClr val="000000"/>
                </a:solidFill>
                <a:latin typeface="Calibri"/>
              </a:rPr>
              <a:t>Hipokampus </a:t>
            </a:r>
            <a:r>
              <a:rPr dirty="0"/>
              <a:t/>
            </a:r>
            <a:br>
              <a:rPr dirty="0"/>
            </a:br>
            <a:r>
              <a:rPr lang="cs-CZ" dirty="0" smtClean="0"/>
              <a:t>S</a:t>
            </a:r>
            <a:r>
              <a:rPr lang="cs-CZ" sz="2200" b="0" strike="noStrike" spc="-1" dirty="0" smtClean="0">
                <a:solidFill>
                  <a:srgbClr val="000000"/>
                </a:solidFill>
                <a:latin typeface="Calibri"/>
              </a:rPr>
              <a:t>oučástí </a:t>
            </a:r>
            <a:r>
              <a:rPr lang="cs-CZ" sz="2200" b="0" strike="noStrike" spc="-1" dirty="0">
                <a:solidFill>
                  <a:srgbClr val="000000"/>
                </a:solidFill>
                <a:latin typeface="Calibri"/>
              </a:rPr>
              <a:t>koncového </a:t>
            </a:r>
            <a:r>
              <a:rPr lang="cs-CZ" sz="2200" b="0" strike="noStrike" spc="-1" dirty="0" smtClean="0">
                <a:solidFill>
                  <a:srgbClr val="000000"/>
                </a:solidFill>
                <a:latin typeface="Calibri"/>
              </a:rPr>
              <a:t>mozku</a:t>
            </a:r>
            <a:r>
              <a:rPr dirty="0"/>
              <a:t/>
            </a:r>
            <a:br>
              <a:rPr dirty="0"/>
            </a:br>
            <a:r>
              <a:rPr lang="cs-CZ" sz="2200" b="0" strike="noStrike" spc="-1" dirty="0">
                <a:solidFill>
                  <a:srgbClr val="000000"/>
                </a:solidFill>
                <a:latin typeface="Calibri"/>
              </a:rPr>
              <a:t>Umístěné ve střední části spánkového laloku, součást limbického </a:t>
            </a:r>
            <a:r>
              <a:rPr lang="cs-CZ" sz="2200" b="0" strike="noStrike" spc="-1" dirty="0" smtClean="0">
                <a:solidFill>
                  <a:srgbClr val="000000"/>
                </a:solidFill>
                <a:latin typeface="Calibri"/>
              </a:rPr>
              <a:t>systému </a:t>
            </a:r>
            <a:r>
              <a:rPr dirty="0"/>
              <a:t/>
            </a:r>
            <a:br>
              <a:rPr dirty="0"/>
            </a:br>
            <a:r>
              <a:rPr lang="cs-CZ" sz="2200" b="0" strike="noStrike" spc="-1" dirty="0">
                <a:solidFill>
                  <a:srgbClr val="000000"/>
                </a:solidFill>
                <a:latin typeface="Calibri"/>
              </a:rPr>
              <a:t>Důležitost při krátkodobém uchovávání informací, při prostorové orientaci </a:t>
            </a:r>
            <a:endParaRPr lang="cs-CZ" sz="2200" b="0" strike="noStrike" spc="-1" dirty="0" smtClean="0">
              <a:solidFill>
                <a:srgbClr val="000000"/>
              </a:solidFill>
              <a:latin typeface="Calibri"/>
            </a:endParaRPr>
          </a:p>
          <a:p>
            <a:pPr algn="ctr">
              <a:lnSpc>
                <a:spcPct val="100000"/>
              </a:lnSpc>
            </a:pPr>
            <a:r>
              <a:rPr lang="cs-CZ" sz="2200" b="0" strike="noStrike" spc="-1" dirty="0" smtClean="0">
                <a:solidFill>
                  <a:srgbClr val="000000"/>
                </a:solidFill>
                <a:latin typeface="Calibri"/>
              </a:rPr>
              <a:t>a </a:t>
            </a:r>
            <a:r>
              <a:rPr lang="cs-CZ" sz="2200" b="0" strike="noStrike" spc="-1" dirty="0">
                <a:solidFill>
                  <a:srgbClr val="000000"/>
                </a:solidFill>
                <a:latin typeface="Calibri"/>
              </a:rPr>
              <a:t>pro ukládání do dlouhodobé paměti koncového </a:t>
            </a:r>
            <a:r>
              <a:rPr lang="cs-CZ" sz="2200" b="0" strike="noStrike" spc="-1" dirty="0" smtClean="0">
                <a:solidFill>
                  <a:srgbClr val="000000"/>
                </a:solidFill>
                <a:latin typeface="Calibri"/>
              </a:rPr>
              <a:t>mozku</a:t>
            </a:r>
            <a:r>
              <a:rPr lang="cs-CZ" sz="1600" b="0" strike="noStrike" spc="-1" dirty="0" smtClean="0">
                <a:solidFill>
                  <a:srgbClr val="000000"/>
                </a:solidFill>
                <a:latin typeface="Calibri"/>
              </a:rPr>
              <a:t> </a:t>
            </a:r>
            <a:r>
              <a:rPr lang="cs-CZ" sz="1300" b="0" strike="noStrike" spc="-1" dirty="0">
                <a:solidFill>
                  <a:srgbClr val="000000"/>
                </a:solidFill>
                <a:latin typeface="Calibri"/>
              </a:rPr>
              <a:t> </a:t>
            </a:r>
          </a:p>
        </p:txBody>
      </p:sp>
      <p:pic>
        <p:nvPicPr>
          <p:cNvPr id="13314" name="Picture 2" descr="Hippocampus - NeuRA Libra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640" y="2378340"/>
            <a:ext cx="8761730" cy="30963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p:nvPr/>
        </p:nvPicPr>
        <p:blipFill>
          <a:blip r:embed="rId3"/>
          <a:stretch/>
        </p:blipFill>
        <p:spPr>
          <a:xfrm>
            <a:off x="3480361" y="4509120"/>
            <a:ext cx="2592288" cy="2225708"/>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80"/>
            <a:ext cx="8229240" cy="634040"/>
          </a:xfrm>
        </p:spPr>
        <p:txBody>
          <a:bodyPr/>
          <a:lstStyle/>
          <a:p>
            <a:endParaRPr lang="cs-CZ" dirty="0"/>
          </a:p>
        </p:txBody>
      </p:sp>
      <p:sp>
        <p:nvSpPr>
          <p:cNvPr id="3" name="Podnadpis 2"/>
          <p:cNvSpPr>
            <a:spLocks noGrp="1"/>
          </p:cNvSpPr>
          <p:nvPr>
            <p:ph type="subTitle"/>
          </p:nvPr>
        </p:nvSpPr>
        <p:spPr/>
        <p:txBody>
          <a:bodyPr/>
          <a:lstStyle/>
          <a:p>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9675"/>
            <a:ext cx="9210339" cy="4379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7585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Shape 1"/>
          <p:cNvSpPr txBox="1"/>
          <p:nvPr/>
        </p:nvSpPr>
        <p:spPr>
          <a:xfrm>
            <a:off x="457200" y="274680"/>
            <a:ext cx="8229240" cy="1142640"/>
          </a:xfrm>
          <a:prstGeom prst="rect">
            <a:avLst/>
          </a:prstGeom>
          <a:solidFill>
            <a:srgbClr val="C4BD97"/>
          </a:solidFill>
          <a:ln>
            <a:noFill/>
          </a:ln>
        </p:spPr>
        <p:txBody>
          <a:bodyPr anchor="ctr">
            <a:noAutofit/>
          </a:bodyPr>
          <a:lstStyle/>
          <a:p>
            <a:pPr algn="ctr">
              <a:lnSpc>
                <a:spcPct val="100000"/>
              </a:lnSpc>
            </a:pPr>
            <a:r>
              <a:rPr lang="cs-CZ" sz="4400" b="1" strike="noStrike" spc="-1" dirty="0">
                <a:solidFill>
                  <a:srgbClr val="000000"/>
                </a:solidFill>
                <a:latin typeface="Calibri"/>
              </a:rPr>
              <a:t>Paměť</a:t>
            </a:r>
          </a:p>
        </p:txBody>
      </p:sp>
      <p:sp>
        <p:nvSpPr>
          <p:cNvPr id="149" name="TextShape 2"/>
          <p:cNvSpPr txBox="1"/>
          <p:nvPr/>
        </p:nvSpPr>
        <p:spPr>
          <a:xfrm>
            <a:off x="457200" y="1600200"/>
            <a:ext cx="8362800" cy="4525560"/>
          </a:xfrm>
          <a:prstGeom prst="rect">
            <a:avLst/>
          </a:prstGeom>
          <a:noFill/>
          <a:ln>
            <a:noFill/>
          </a:ln>
        </p:spPr>
        <p:txBody>
          <a:bodyPr>
            <a:noAutofit/>
          </a:bodyPr>
          <a:lstStyle/>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Epizodická (krátkodobá) - do 60 s, význam hippocampu</a:t>
            </a: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Sémantická (dlouhodobá)</a:t>
            </a:r>
          </a:p>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Procedurální </a:t>
            </a:r>
            <a:r>
              <a:rPr lang="cs-CZ" sz="3200" b="0" strike="noStrike" spc="-1" dirty="0">
                <a:solidFill>
                  <a:srgbClr val="000000"/>
                </a:solidFill>
                <a:latin typeface="Calibri"/>
              </a:rPr>
              <a:t>(výkonová, hraní na </a:t>
            </a:r>
            <a:r>
              <a:rPr lang="cs-CZ" sz="3200" b="0" strike="noStrike" spc="-1" dirty="0" err="1">
                <a:solidFill>
                  <a:srgbClr val="000000"/>
                </a:solidFill>
                <a:latin typeface="Calibri"/>
              </a:rPr>
              <a:t>hud</a:t>
            </a:r>
            <a:r>
              <a:rPr lang="cs-CZ" sz="3200" b="0" strike="noStrike" spc="-1" dirty="0">
                <a:solidFill>
                  <a:srgbClr val="000000"/>
                </a:solidFill>
                <a:latin typeface="Calibri"/>
              </a:rPr>
              <a:t>. </a:t>
            </a:r>
            <a:r>
              <a:rPr lang="cs-CZ" sz="3200" b="0" strike="noStrike" spc="-1" dirty="0" smtClean="0">
                <a:solidFill>
                  <a:srgbClr val="000000"/>
                </a:solidFill>
                <a:latin typeface="Calibri"/>
              </a:rPr>
              <a:t>Nástroj. </a:t>
            </a:r>
            <a:r>
              <a:rPr lang="cs-CZ" sz="3200" spc="-1" dirty="0" smtClean="0">
                <a:solidFill>
                  <a:srgbClr val="000000"/>
                </a:solidFill>
                <a:latin typeface="Calibri"/>
              </a:rPr>
              <a:t>chůze, jízda na kole aj.</a:t>
            </a:r>
            <a:r>
              <a:rPr lang="cs-CZ" sz="3200" b="0" strike="noStrike" spc="-1" dirty="0" smtClean="0">
                <a:solidFill>
                  <a:srgbClr val="000000"/>
                </a:solidFill>
                <a:latin typeface="Calibri"/>
              </a:rPr>
              <a:t>)</a:t>
            </a:r>
            <a:endParaRPr lang="cs-CZ" sz="3200" b="0" strike="noStrike" spc="-1" dirty="0">
              <a:solidFill>
                <a:srgbClr val="000000"/>
              </a:solidFill>
              <a:latin typeface="Calibri"/>
            </a:endParaRP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Autobiografická (</a:t>
            </a:r>
            <a:r>
              <a:rPr lang="cs-CZ" sz="3200" b="0" strike="noStrike" spc="-1" dirty="0" err="1">
                <a:solidFill>
                  <a:srgbClr val="000000"/>
                </a:solidFill>
                <a:latin typeface="Calibri"/>
              </a:rPr>
              <a:t>sebevědomostní</a:t>
            </a:r>
            <a:r>
              <a:rPr lang="cs-CZ" sz="3200" b="0" strike="noStrike" spc="-1" dirty="0">
                <a:solidFill>
                  <a:srgbClr val="000000"/>
                </a:solidFill>
                <a:latin typeface="Calibri"/>
              </a:rPr>
              <a:t>)</a:t>
            </a: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Emoční (automatická, nevědomá</a:t>
            </a:r>
            <a:r>
              <a:rPr lang="cs-CZ" sz="3200" b="0" strike="noStrike" spc="-1" dirty="0" smtClean="0">
                <a:solidFill>
                  <a:srgbClr val="000000"/>
                </a:solidFill>
                <a:latin typeface="Calibri"/>
              </a:rPr>
              <a:t>)</a:t>
            </a:r>
          </a:p>
          <a:p>
            <a:pPr marL="343080" indent="-342720">
              <a:lnSpc>
                <a:spcPct val="100000"/>
              </a:lnSpc>
              <a:spcBef>
                <a:spcPts val="641"/>
              </a:spcBef>
              <a:buClr>
                <a:srgbClr val="000000"/>
              </a:buClr>
              <a:buFont typeface="Arial"/>
              <a:buChar char="•"/>
            </a:pPr>
            <a:r>
              <a:rPr lang="cs-CZ" sz="3200" spc="-1" dirty="0" smtClean="0">
                <a:solidFill>
                  <a:srgbClr val="000000"/>
                </a:solidFill>
                <a:latin typeface="Calibri"/>
              </a:rPr>
              <a:t>Senioři a paměť </a:t>
            </a:r>
            <a:r>
              <a:rPr lang="cs-CZ" sz="3200" b="0" u="sng" strike="noStrike" spc="-1" dirty="0" smtClean="0">
                <a:solidFill>
                  <a:srgbClr val="0000FF"/>
                </a:solidFill>
                <a:uFillTx/>
                <a:latin typeface="Calibri"/>
                <a:hlinkClick r:id="rId2"/>
              </a:rPr>
              <a:t>ČT </a:t>
            </a:r>
            <a:r>
              <a:rPr lang="cs-CZ" sz="3200" b="0" u="sng" strike="noStrike" spc="-1" dirty="0">
                <a:solidFill>
                  <a:srgbClr val="0000FF"/>
                </a:solidFill>
                <a:uFillTx/>
                <a:latin typeface="Calibri"/>
                <a:hlinkClick r:id="rId2"/>
              </a:rPr>
              <a:t>2</a:t>
            </a:r>
            <a:endParaRPr lang="cs-CZ" sz="3200" b="0"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484784"/>
            <a:ext cx="5904656"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Smajlík – Wikipedi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AutoShape 4" descr="Smajlík – Wikipedi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30" name="Picture 6" descr="https://upload.wikimedia.org/wikipedia/commons/thumb/8/85/Smiley.svg/800px-Smiley.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476672"/>
            <a:ext cx="1065312" cy="1065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335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7130"/>
            <a:ext cx="8218896" cy="430887"/>
          </a:xfrm>
        </p:spPr>
        <p:txBody>
          <a:bodyPr/>
          <a:lstStyle/>
          <a:p>
            <a:pPr algn="ctr"/>
            <a:r>
              <a:rPr lang="cs-CZ" sz="2800" b="1" dirty="0" smtClean="0"/>
              <a:t>Nadání </a:t>
            </a:r>
            <a:r>
              <a:rPr lang="cs-CZ" sz="2800" b="1" dirty="0" smtClean="0">
                <a:latin typeface="Calibri"/>
                <a:cs typeface="Calibri"/>
              </a:rPr>
              <a:t>&amp;</a:t>
            </a:r>
            <a:r>
              <a:rPr lang="cs-CZ" sz="2800" b="1" dirty="0" smtClean="0"/>
              <a:t> nervová soustava</a:t>
            </a:r>
            <a:endParaRPr lang="cs-CZ" sz="2800" b="1" dirty="0"/>
          </a:p>
        </p:txBody>
      </p:sp>
      <p:sp>
        <p:nvSpPr>
          <p:cNvPr id="3" name="Podnadpis 2"/>
          <p:cNvSpPr>
            <a:spLocks noGrp="1"/>
          </p:cNvSpPr>
          <p:nvPr>
            <p:ph type="subTitle"/>
          </p:nvPr>
        </p:nvSpPr>
        <p:spPr>
          <a:xfrm>
            <a:off x="457200" y="3724480"/>
            <a:ext cx="8229240" cy="276999"/>
          </a:xfrm>
        </p:spPr>
        <p:txBody>
          <a:bodyPr/>
          <a:lstStyle/>
          <a:p>
            <a:r>
              <a:rPr lang="cs-CZ" dirty="0" smtClean="0"/>
              <a:t>.</a:t>
            </a:r>
            <a:endParaRPr lang="cs-CZ" dirty="0"/>
          </a:p>
        </p:txBody>
      </p:sp>
      <p:pic>
        <p:nvPicPr>
          <p:cNvPr id="3074" name="Picture 2" descr="The central nervous system-the brain and the spinal cord explained |  Britan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412776"/>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46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Shape 1"/>
          <p:cNvSpPr txBox="1"/>
          <p:nvPr/>
        </p:nvSpPr>
        <p:spPr>
          <a:xfrm>
            <a:off x="457200" y="274680"/>
            <a:ext cx="8229240" cy="2074200"/>
          </a:xfrm>
          <a:prstGeom prst="rect">
            <a:avLst/>
          </a:prstGeom>
          <a:solidFill>
            <a:srgbClr val="C4BD97"/>
          </a:solidFill>
          <a:ln>
            <a:noFill/>
          </a:ln>
        </p:spPr>
        <p:txBody>
          <a:bodyPr anchor="ctr">
            <a:noAutofit/>
          </a:bodyPr>
          <a:lstStyle/>
          <a:p>
            <a:pPr algn="ctr">
              <a:lnSpc>
                <a:spcPct val="100000"/>
              </a:lnSpc>
            </a:pPr>
            <a:r>
              <a:rPr lang="cs-CZ" sz="4400" b="1" spc="-1" dirty="0" err="1" smtClean="0">
                <a:solidFill>
                  <a:srgbClr val="000000"/>
                </a:solidFill>
                <a:latin typeface="Calibri"/>
              </a:rPr>
              <a:t>Wernickeovo</a:t>
            </a:r>
            <a:r>
              <a:rPr lang="cs-CZ" sz="4400" b="1" spc="-1" dirty="0" smtClean="0">
                <a:solidFill>
                  <a:srgbClr val="000000"/>
                </a:solidFill>
                <a:latin typeface="Calibri"/>
              </a:rPr>
              <a:t> centrum</a:t>
            </a:r>
          </a:p>
          <a:p>
            <a:pPr algn="ctr">
              <a:lnSpc>
                <a:spcPct val="100000"/>
              </a:lnSpc>
            </a:pPr>
            <a:r>
              <a:rPr lang="cs-CZ" sz="4400" b="1" spc="-1" dirty="0" err="1" smtClean="0">
                <a:solidFill>
                  <a:srgbClr val="000000"/>
                </a:solidFill>
                <a:latin typeface="Calibri"/>
              </a:rPr>
              <a:t>Brocovo</a:t>
            </a:r>
            <a:r>
              <a:rPr lang="cs-CZ" sz="4400" b="1" spc="-1" dirty="0" smtClean="0">
                <a:solidFill>
                  <a:srgbClr val="000000"/>
                </a:solidFill>
                <a:latin typeface="Calibri"/>
              </a:rPr>
              <a:t> centrum</a:t>
            </a:r>
          </a:p>
          <a:p>
            <a:pPr algn="ctr">
              <a:lnSpc>
                <a:spcPct val="100000"/>
              </a:lnSpc>
            </a:pPr>
            <a:r>
              <a:rPr lang="cs-CZ" sz="4400" b="1" spc="-1" dirty="0" smtClean="0">
                <a:solidFill>
                  <a:srgbClr val="000000"/>
                </a:solidFill>
                <a:latin typeface="Calibri"/>
              </a:rPr>
              <a:t> poruchy</a:t>
            </a:r>
            <a:endParaRPr lang="cs-CZ" sz="4400" b="1" strike="noStrike" spc="-1" dirty="0">
              <a:solidFill>
                <a:srgbClr val="000000"/>
              </a:solidFill>
              <a:latin typeface="Calibri"/>
            </a:endParaRPr>
          </a:p>
        </p:txBody>
      </p:sp>
      <p:sp>
        <p:nvSpPr>
          <p:cNvPr id="149" name="TextShape 2"/>
          <p:cNvSpPr txBox="1"/>
          <p:nvPr/>
        </p:nvSpPr>
        <p:spPr>
          <a:xfrm>
            <a:off x="457200" y="2564904"/>
            <a:ext cx="8362800" cy="3560856"/>
          </a:xfrm>
          <a:prstGeom prst="rect">
            <a:avLst/>
          </a:prstGeom>
          <a:noFill/>
          <a:ln>
            <a:noFill/>
          </a:ln>
        </p:spPr>
        <p:txBody>
          <a:bodyPr>
            <a:noAutofit/>
          </a:bodyPr>
          <a:lstStyle/>
          <a:p>
            <a:pPr marL="342900" indent="-342900" fontAlgn="t">
              <a:buFont typeface="Arial" panose="020B0604020202020204" pitchFamily="34" charset="0"/>
              <a:buChar char="•"/>
            </a:pPr>
            <a:r>
              <a:rPr lang="cs-CZ" sz="2400" dirty="0" smtClean="0"/>
              <a:t>poruchy </a:t>
            </a:r>
            <a:r>
              <a:rPr lang="cs-CZ" sz="2400" dirty="0"/>
              <a:t>řečových </a:t>
            </a:r>
            <a:r>
              <a:rPr lang="cs-CZ" sz="2400" dirty="0" smtClean="0"/>
              <a:t>center - rozdíl </a:t>
            </a:r>
            <a:r>
              <a:rPr lang="cs-CZ" sz="2400" dirty="0"/>
              <a:t>v </a:t>
            </a:r>
            <a:r>
              <a:rPr lang="cs-CZ" sz="2400" dirty="0" smtClean="0"/>
              <a:t>příznacích:</a:t>
            </a:r>
          </a:p>
          <a:p>
            <a:pPr marL="342900" indent="-342900" fontAlgn="t">
              <a:buFontTx/>
              <a:buChar char="-"/>
            </a:pPr>
            <a:r>
              <a:rPr lang="cs-CZ" sz="2400" dirty="0" smtClean="0"/>
              <a:t>porucha </a:t>
            </a:r>
            <a:r>
              <a:rPr lang="cs-CZ" sz="2400" dirty="0" err="1"/>
              <a:t>Wernickeova</a:t>
            </a:r>
            <a:r>
              <a:rPr lang="cs-CZ" sz="2400" dirty="0"/>
              <a:t> </a:t>
            </a:r>
            <a:r>
              <a:rPr lang="cs-CZ" sz="2400" dirty="0" smtClean="0"/>
              <a:t>centra:  jedinec nerozumí </a:t>
            </a:r>
            <a:r>
              <a:rPr lang="cs-CZ" sz="2400" dirty="0"/>
              <a:t>řeči a tedy v podstatě není schopen komunikovat</a:t>
            </a:r>
            <a:r>
              <a:rPr lang="cs-CZ" sz="2400" dirty="0" smtClean="0"/>
              <a:t>, dokáže mluvit v celých plynulých větách, které ale nemají žádný smysl.</a:t>
            </a:r>
          </a:p>
          <a:p>
            <a:pPr marL="342900" indent="-342900" fontAlgn="t">
              <a:buFontTx/>
              <a:buChar char="-"/>
            </a:pPr>
            <a:r>
              <a:rPr lang="cs-CZ" sz="2400" dirty="0" smtClean="0"/>
              <a:t>dochází k podstatnému a závažnému narušení vývoje a užívání řeči</a:t>
            </a:r>
          </a:p>
          <a:p>
            <a:pPr marL="342900" indent="-342900" fontAlgn="t">
              <a:buFontTx/>
              <a:buChar char="-"/>
            </a:pPr>
            <a:r>
              <a:rPr lang="cs-CZ" sz="2400" dirty="0" smtClean="0"/>
              <a:t>porucha </a:t>
            </a:r>
            <a:r>
              <a:rPr lang="cs-CZ" sz="2400" dirty="0" err="1"/>
              <a:t>Brocova</a:t>
            </a:r>
            <a:r>
              <a:rPr lang="cs-CZ" sz="2400" dirty="0"/>
              <a:t> centra </a:t>
            </a:r>
            <a:r>
              <a:rPr lang="cs-CZ" sz="2400" dirty="0" smtClean="0"/>
              <a:t>řeči: jedinec </a:t>
            </a:r>
            <a:r>
              <a:rPr lang="cs-CZ" sz="2400" dirty="0"/>
              <a:t>rozumí, jen se nedokáže „srozumitelně“ vyjadřovat, protože není schopen příslušné slabiky a slova správně tvořit</a:t>
            </a:r>
            <a:r>
              <a:rPr lang="cs-CZ" sz="2400" dirty="0" smtClean="0"/>
              <a:t>.</a:t>
            </a:r>
            <a:endParaRPr lang="cs-CZ" sz="2400" dirty="0"/>
          </a:p>
        </p:txBody>
      </p:sp>
    </p:spTree>
    <p:extLst>
      <p:ext uri="{BB962C8B-B14F-4D97-AF65-F5344CB8AC3E}">
        <p14:creationId xmlns:p14="http://schemas.microsoft.com/office/powerpoint/2010/main" val="1239812783"/>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extShape 1"/>
          <p:cNvSpPr txBox="1"/>
          <p:nvPr/>
        </p:nvSpPr>
        <p:spPr>
          <a:xfrm>
            <a:off x="457200" y="274680"/>
            <a:ext cx="8229240" cy="1142640"/>
          </a:xfrm>
          <a:prstGeom prst="rect">
            <a:avLst/>
          </a:prstGeom>
          <a:solidFill>
            <a:schemeClr val="accent4">
              <a:lumMod val="60000"/>
              <a:lumOff val="40000"/>
            </a:schemeClr>
          </a:solidFill>
          <a:ln>
            <a:noFill/>
          </a:ln>
        </p:spPr>
        <p:txBody>
          <a:bodyPr anchor="ctr">
            <a:noAutofit/>
          </a:bodyPr>
          <a:lstStyle/>
          <a:p>
            <a:pPr algn="ctr">
              <a:lnSpc>
                <a:spcPct val="100000"/>
              </a:lnSpc>
            </a:pPr>
            <a:r>
              <a:rPr lang="cs-CZ" sz="4400" b="0" strike="noStrike" spc="-1" dirty="0">
                <a:solidFill>
                  <a:srgbClr val="000000"/>
                </a:solidFill>
                <a:latin typeface="Calibri"/>
              </a:rPr>
              <a:t>EEG</a:t>
            </a:r>
          </a:p>
        </p:txBody>
      </p:sp>
      <p:pic>
        <p:nvPicPr>
          <p:cNvPr id="139" name="Zástupný symbol pro obsah 3"/>
          <p:cNvPicPr/>
          <p:nvPr/>
        </p:nvPicPr>
        <p:blipFill>
          <a:blip r:embed="rId2"/>
          <a:stretch/>
        </p:blipFill>
        <p:spPr>
          <a:xfrm>
            <a:off x="1619640" y="1917000"/>
            <a:ext cx="5934960" cy="36777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Shape 1"/>
          <p:cNvSpPr txBox="1"/>
          <p:nvPr/>
        </p:nvSpPr>
        <p:spPr>
          <a:xfrm>
            <a:off x="457200" y="274680"/>
            <a:ext cx="8229240" cy="1142640"/>
          </a:xfrm>
          <a:prstGeom prst="rect">
            <a:avLst/>
          </a:prstGeom>
          <a:solidFill>
            <a:schemeClr val="accent4">
              <a:lumMod val="60000"/>
              <a:lumOff val="40000"/>
            </a:schemeClr>
          </a:solidFill>
          <a:ln>
            <a:noFill/>
          </a:ln>
        </p:spPr>
        <p:txBody>
          <a:bodyPr anchor="ctr">
            <a:noAutofit/>
          </a:bodyPr>
          <a:lstStyle/>
          <a:p>
            <a:pPr algn="ctr">
              <a:lnSpc>
                <a:spcPct val="100000"/>
              </a:lnSpc>
            </a:pPr>
            <a:r>
              <a:rPr lang="cs-CZ" sz="4400" b="0" strike="noStrike" spc="-1" dirty="0">
                <a:solidFill>
                  <a:srgbClr val="000000"/>
                </a:solidFill>
                <a:latin typeface="Calibri"/>
              </a:rPr>
              <a:t>Aktivita mozku – záznam EEG</a:t>
            </a:r>
          </a:p>
        </p:txBody>
      </p:sp>
      <p:pic>
        <p:nvPicPr>
          <p:cNvPr id="141" name="Zástupný symbol pro obsah 3"/>
          <p:cNvPicPr/>
          <p:nvPr/>
        </p:nvPicPr>
        <p:blipFill>
          <a:blip r:embed="rId2"/>
          <a:stretch/>
        </p:blipFill>
        <p:spPr>
          <a:xfrm>
            <a:off x="1421648" y="1916832"/>
            <a:ext cx="6300344" cy="38886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Shape 1"/>
          <p:cNvSpPr txBox="1"/>
          <p:nvPr/>
        </p:nvSpPr>
        <p:spPr>
          <a:xfrm>
            <a:off x="457200" y="274680"/>
            <a:ext cx="8229240" cy="1142640"/>
          </a:xfrm>
          <a:prstGeom prst="rect">
            <a:avLst/>
          </a:prstGeom>
          <a:noFill/>
          <a:ln>
            <a:noFill/>
          </a:ln>
        </p:spPr>
        <p:txBody>
          <a:bodyPr anchor="ctr">
            <a:noAutofit/>
          </a:bodyPr>
          <a:lstStyle/>
          <a:p>
            <a:pPr algn="ctr">
              <a:lnSpc>
                <a:spcPct val="100000"/>
              </a:lnSpc>
            </a:pPr>
            <a:r>
              <a:rPr lang="cs-CZ" sz="4400" b="1" strike="noStrike" spc="-1" dirty="0">
                <a:solidFill>
                  <a:srgbClr val="000000"/>
                </a:solidFill>
                <a:latin typeface="Calibri"/>
              </a:rPr>
              <a:t>Záznam</a:t>
            </a:r>
          </a:p>
        </p:txBody>
      </p:sp>
      <p:pic>
        <p:nvPicPr>
          <p:cNvPr id="143" name="Zástupný symbol pro obsah 3"/>
          <p:cNvPicPr/>
          <p:nvPr/>
        </p:nvPicPr>
        <p:blipFill>
          <a:blip r:embed="rId2"/>
          <a:stretch/>
        </p:blipFill>
        <p:spPr>
          <a:xfrm>
            <a:off x="2123728" y="2132856"/>
            <a:ext cx="4464568" cy="2860664"/>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extShape 1"/>
          <p:cNvSpPr txBox="1"/>
          <p:nvPr/>
        </p:nvSpPr>
        <p:spPr>
          <a:xfrm>
            <a:off x="457200" y="274680"/>
            <a:ext cx="8229240" cy="1142640"/>
          </a:xfrm>
          <a:prstGeom prst="rect">
            <a:avLst/>
          </a:prstGeom>
          <a:solidFill>
            <a:schemeClr val="accent4">
              <a:lumMod val="60000"/>
              <a:lumOff val="40000"/>
            </a:schemeClr>
          </a:solidFill>
          <a:ln>
            <a:noFill/>
          </a:ln>
        </p:spPr>
        <p:txBody>
          <a:bodyPr anchor="ctr">
            <a:noAutofit/>
          </a:bodyPr>
          <a:lstStyle/>
          <a:p>
            <a:pPr algn="ctr">
              <a:lnSpc>
                <a:spcPct val="100000"/>
              </a:lnSpc>
            </a:pPr>
            <a:r>
              <a:rPr lang="cs-CZ" sz="4400" b="1" strike="noStrike" spc="-1" dirty="0">
                <a:solidFill>
                  <a:srgbClr val="000000"/>
                </a:solidFill>
                <a:latin typeface="Calibri"/>
              </a:rPr>
              <a:t>Spánek</a:t>
            </a:r>
          </a:p>
        </p:txBody>
      </p:sp>
      <p:sp>
        <p:nvSpPr>
          <p:cNvPr id="145" name="TextShape 2"/>
          <p:cNvSpPr txBox="1"/>
          <p:nvPr/>
        </p:nvSpPr>
        <p:spPr>
          <a:xfrm>
            <a:off x="457200" y="1772640"/>
            <a:ext cx="8229240" cy="4353120"/>
          </a:xfrm>
          <a:prstGeom prst="rect">
            <a:avLst/>
          </a:prstGeom>
          <a:noFill/>
          <a:ln>
            <a:noFill/>
          </a:ln>
        </p:spPr>
        <p:txBody>
          <a:bodyPr>
            <a:normAutofit/>
          </a:bodyPr>
          <a:lstStyle/>
          <a:p>
            <a:pPr marL="343080" indent="-342720">
              <a:lnSpc>
                <a:spcPct val="100000"/>
              </a:lnSpc>
              <a:spcBef>
                <a:spcPts val="561"/>
              </a:spcBef>
              <a:buClr>
                <a:srgbClr val="000000"/>
              </a:buClr>
              <a:buFont typeface="Arial"/>
              <a:buChar char="•"/>
            </a:pPr>
            <a:r>
              <a:rPr lang="cs-CZ" sz="2800" b="0" strike="noStrike" spc="-1" dirty="0">
                <a:solidFill>
                  <a:srgbClr val="000000"/>
                </a:solidFill>
                <a:latin typeface="Calibri"/>
              </a:rPr>
              <a:t>Dospělí průměrně 1-8 hodin spánku</a:t>
            </a:r>
          </a:p>
          <a:p>
            <a:pPr marL="343080" indent="-342720">
              <a:lnSpc>
                <a:spcPct val="100000"/>
              </a:lnSpc>
              <a:spcBef>
                <a:spcPts val="561"/>
              </a:spcBef>
              <a:buClr>
                <a:srgbClr val="000000"/>
              </a:buClr>
              <a:buFont typeface="Arial"/>
              <a:buChar char="•"/>
            </a:pPr>
            <a:r>
              <a:rPr lang="cs-CZ" sz="2800" b="0" strike="noStrike" spc="-1" dirty="0">
                <a:solidFill>
                  <a:srgbClr val="000000"/>
                </a:solidFill>
                <a:latin typeface="Calibri"/>
              </a:rPr>
              <a:t>Od zavedení elektřiny – nárůst spánkového deficitu</a:t>
            </a:r>
          </a:p>
          <a:p>
            <a:pPr marL="343080" indent="-342720">
              <a:lnSpc>
                <a:spcPct val="100000"/>
              </a:lnSpc>
              <a:spcBef>
                <a:spcPts val="561"/>
              </a:spcBef>
              <a:buClr>
                <a:srgbClr val="000000"/>
              </a:buClr>
              <a:buFont typeface="Arial"/>
              <a:buChar char="•"/>
            </a:pPr>
            <a:r>
              <a:rPr lang="cs-CZ" sz="2800" b="0" strike="noStrike" spc="-1" dirty="0">
                <a:solidFill>
                  <a:srgbClr val="000000"/>
                </a:solidFill>
                <a:latin typeface="Calibri"/>
              </a:rPr>
              <a:t>Délka spánku ovlivňuje délku života (krátký spánek, kratší život)</a:t>
            </a:r>
          </a:p>
          <a:p>
            <a:pPr marL="343080" indent="-342720">
              <a:lnSpc>
                <a:spcPct val="100000"/>
              </a:lnSpc>
              <a:spcBef>
                <a:spcPts val="561"/>
              </a:spcBef>
              <a:buClr>
                <a:srgbClr val="000000"/>
              </a:buClr>
              <a:buFont typeface="Arial"/>
              <a:buChar char="•"/>
            </a:pPr>
            <a:r>
              <a:rPr lang="cs-CZ" sz="2800" b="0" strike="noStrike" spc="-1" dirty="0">
                <a:solidFill>
                  <a:srgbClr val="000000"/>
                </a:solidFill>
                <a:latin typeface="Calibri"/>
              </a:rPr>
              <a:t>Nadané děti – menší potřeba spánku, často poruchy spánku  (nedaří se jim usnout</a:t>
            </a:r>
            <a:r>
              <a:rPr lang="cs-CZ" sz="2800" b="0" strike="noStrike" spc="-1" dirty="0" smtClean="0">
                <a:solidFill>
                  <a:srgbClr val="000000"/>
                </a:solidFill>
                <a:latin typeface="Calibri"/>
              </a:rPr>
              <a:t>) – různé studie, různé výsledky</a:t>
            </a:r>
            <a:endParaRPr lang="cs-CZ" sz="2800" b="0" strike="noStrike" spc="-1" dirty="0">
              <a:solidFill>
                <a:srgbClr val="000000"/>
              </a:solidFill>
              <a:latin typeface="Calibri"/>
            </a:endParaRPr>
          </a:p>
          <a:p>
            <a:pPr marL="343080" indent="-342720">
              <a:lnSpc>
                <a:spcPct val="100000"/>
              </a:lnSpc>
              <a:spcBef>
                <a:spcPts val="561"/>
              </a:spcBef>
              <a:buClr>
                <a:srgbClr val="000000"/>
              </a:buClr>
              <a:buFont typeface="Arial"/>
              <a:buChar char="•"/>
            </a:pPr>
            <a:r>
              <a:rPr lang="cs-CZ" sz="2800" b="1" strike="noStrike" spc="-1" dirty="0">
                <a:solidFill>
                  <a:srgbClr val="000000"/>
                </a:solidFill>
                <a:latin typeface="Calibri"/>
              </a:rPr>
              <a:t>Nedostatek spánku – snížení intelektuálního výkonu, frázovitá řeč, jednání automatické.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extShape 1"/>
          <p:cNvSpPr txBox="1"/>
          <p:nvPr/>
        </p:nvSpPr>
        <p:spPr>
          <a:xfrm>
            <a:off x="457200" y="274680"/>
            <a:ext cx="8229240" cy="1142640"/>
          </a:xfrm>
          <a:prstGeom prst="rect">
            <a:avLst/>
          </a:prstGeom>
          <a:solidFill>
            <a:srgbClr val="B3A2C7"/>
          </a:solidFill>
          <a:ln>
            <a:noFill/>
          </a:ln>
        </p:spPr>
        <p:txBody>
          <a:bodyPr anchor="ctr">
            <a:noAutofit/>
          </a:bodyPr>
          <a:lstStyle/>
          <a:p>
            <a:pPr algn="ctr">
              <a:lnSpc>
                <a:spcPct val="100000"/>
              </a:lnSpc>
            </a:pPr>
            <a:r>
              <a:rPr lang="cs-CZ" sz="4400" b="1" strike="noStrike" spc="-1" dirty="0">
                <a:solidFill>
                  <a:srgbClr val="000000"/>
                </a:solidFill>
                <a:latin typeface="Calibri"/>
              </a:rPr>
              <a:t>Sledování mozkové aktivity</a:t>
            </a:r>
          </a:p>
        </p:txBody>
      </p:sp>
      <p:sp>
        <p:nvSpPr>
          <p:cNvPr id="147" name="TextShape 2"/>
          <p:cNvSpPr txBox="1"/>
          <p:nvPr/>
        </p:nvSpPr>
        <p:spPr>
          <a:xfrm>
            <a:off x="457200" y="1600200"/>
            <a:ext cx="8229240" cy="4525560"/>
          </a:xfrm>
          <a:prstGeom prst="rect">
            <a:avLst/>
          </a:prstGeom>
          <a:noFill/>
          <a:ln>
            <a:noFill/>
          </a:ln>
        </p:spPr>
        <p:txBody>
          <a:bodyPr>
            <a:normAutofit/>
          </a:bodyPr>
          <a:lstStyle/>
          <a:p>
            <a:pPr marL="343080" indent="-342720">
              <a:lnSpc>
                <a:spcPct val="100000"/>
              </a:lnSpc>
              <a:spcBef>
                <a:spcPts val="641"/>
              </a:spcBef>
              <a:buClr>
                <a:srgbClr val="000000"/>
              </a:buClr>
              <a:buFont typeface="Arial"/>
              <a:buChar char="•"/>
            </a:pPr>
            <a:r>
              <a:rPr lang="cs-CZ" sz="3200" b="0" strike="noStrike" spc="-1">
                <a:solidFill>
                  <a:srgbClr val="000000"/>
                </a:solidFill>
                <a:latin typeface="Calibri"/>
              </a:rPr>
              <a:t>Konvergentní úkoly – správný jeden výsledek, uzavřené</a:t>
            </a:r>
          </a:p>
          <a:p>
            <a:pPr marL="343080" indent="-342720">
              <a:lnSpc>
                <a:spcPct val="100000"/>
              </a:lnSpc>
              <a:spcBef>
                <a:spcPts val="641"/>
              </a:spcBef>
              <a:buClr>
                <a:srgbClr val="000000"/>
              </a:buClr>
              <a:buFont typeface="Arial"/>
              <a:buChar char="•"/>
            </a:pPr>
            <a:r>
              <a:rPr lang="cs-CZ" sz="3200" b="0" strike="noStrike" spc="-1">
                <a:solidFill>
                  <a:srgbClr val="000000"/>
                </a:solidFill>
                <a:latin typeface="Calibri"/>
              </a:rPr>
              <a:t>Otevřené – kreativní, typické pro divergentní myšlení</a:t>
            </a:r>
          </a:p>
          <a:p>
            <a:pPr marL="343080" indent="-342720">
              <a:lnSpc>
                <a:spcPct val="100000"/>
              </a:lnSpc>
              <a:spcBef>
                <a:spcPts val="641"/>
              </a:spcBef>
              <a:buClr>
                <a:srgbClr val="000000"/>
              </a:buClr>
              <a:buFont typeface="Arial"/>
              <a:buChar char="•"/>
            </a:pPr>
            <a:r>
              <a:rPr lang="cs-CZ" sz="3200" b="0" strike="noStrike" spc="-1">
                <a:solidFill>
                  <a:srgbClr val="000000"/>
                </a:solidFill>
                <a:latin typeface="Calibri"/>
              </a:rPr>
              <a:t>Nadaní jedinci vyvíjejí nižší úsilí a přesto plní úkoly rychleji, přesněji. Aby své nadání mohli rozvinout, musí mít pro ně učitel v zásobě více úkolu nebo složitější úkoly. </a:t>
            </a:r>
          </a:p>
          <a:p>
            <a:pPr>
              <a:lnSpc>
                <a:spcPct val="100000"/>
              </a:lnSpc>
              <a:spcBef>
                <a:spcPts val="641"/>
              </a:spcBef>
            </a:pPr>
            <a:endParaRPr lang="cs-CZ" sz="3200" b="0" strike="noStrike" spc="-1">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Shape 1"/>
          <p:cNvSpPr txBox="1"/>
          <p:nvPr/>
        </p:nvSpPr>
        <p:spPr>
          <a:xfrm>
            <a:off x="457200" y="274680"/>
            <a:ext cx="8229240" cy="1142640"/>
          </a:xfrm>
          <a:prstGeom prst="rect">
            <a:avLst/>
          </a:prstGeom>
          <a:solidFill>
            <a:srgbClr val="FCD5B5"/>
          </a:solidFill>
          <a:ln>
            <a:noFill/>
          </a:ln>
        </p:spPr>
        <p:txBody>
          <a:bodyPr anchor="ctr">
            <a:noAutofit/>
          </a:bodyPr>
          <a:lstStyle/>
          <a:p>
            <a:pPr algn="ctr">
              <a:lnSpc>
                <a:spcPct val="100000"/>
              </a:lnSpc>
            </a:pPr>
            <a:r>
              <a:rPr lang="cs-CZ" sz="4400" b="1" strike="noStrike" spc="-1" dirty="0" smtClean="0">
                <a:solidFill>
                  <a:srgbClr val="000000"/>
                </a:solidFill>
                <a:latin typeface="Calibri"/>
              </a:rPr>
              <a:t>Zajímavost</a:t>
            </a:r>
            <a:endParaRPr lang="cs-CZ" sz="4400" b="1" strike="noStrike" spc="-1" dirty="0">
              <a:solidFill>
                <a:srgbClr val="000000"/>
              </a:solidFill>
              <a:latin typeface="Calibri"/>
            </a:endParaRPr>
          </a:p>
        </p:txBody>
      </p:sp>
      <p:sp>
        <p:nvSpPr>
          <p:cNvPr id="115" name="TextShape 2"/>
          <p:cNvSpPr txBox="1"/>
          <p:nvPr/>
        </p:nvSpPr>
        <p:spPr>
          <a:xfrm>
            <a:off x="467640" y="1845000"/>
            <a:ext cx="8229240" cy="4525560"/>
          </a:xfrm>
          <a:prstGeom prst="rect">
            <a:avLst/>
          </a:prstGeom>
          <a:noFill/>
          <a:ln>
            <a:noFill/>
          </a:ln>
        </p:spPr>
        <p:txBody>
          <a:bodyPr>
            <a:noAutofit/>
          </a:bodyPr>
          <a:lstStyle/>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Mozky taxikářů jsou větší, mají zvětšený hippokampus – mnohem více zlepšená prostorová orientace a </a:t>
            </a:r>
            <a:r>
              <a:rPr lang="cs-CZ" sz="3200" b="0" strike="noStrike" spc="-1" dirty="0" smtClean="0">
                <a:solidFill>
                  <a:srgbClr val="000000"/>
                </a:solidFill>
                <a:latin typeface="Calibri"/>
              </a:rPr>
              <a:t>paměť. Jízda podle mapy, ne podle GPS </a:t>
            </a:r>
            <a:r>
              <a:rPr lang="cs-CZ" sz="3200" b="0" strike="noStrike" spc="-1" dirty="0" smtClean="0">
                <a:solidFill>
                  <a:srgbClr val="000000"/>
                </a:solidFill>
                <a:latin typeface="Calibri"/>
                <a:sym typeface="Wingdings" panose="05000000000000000000" pitchFamily="2" charset="2"/>
              </a:rPr>
              <a:t></a:t>
            </a:r>
            <a:endParaRPr lang="cs-CZ" sz="3200" b="0" strike="noStrike" spc="-1" dirty="0">
              <a:solidFill>
                <a:srgbClr val="000000"/>
              </a:solidFill>
              <a:latin typeface="Calibri"/>
            </a:endParaRP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Čtení nahlas a časté mluvení u malých dětí podporuje vývoj mozku.</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Shape 1"/>
          <p:cNvSpPr txBox="1"/>
          <p:nvPr/>
        </p:nvSpPr>
        <p:spPr>
          <a:xfrm>
            <a:off x="457200" y="274680"/>
            <a:ext cx="8229240" cy="1142640"/>
          </a:xfrm>
          <a:prstGeom prst="rect">
            <a:avLst/>
          </a:prstGeom>
          <a:solidFill>
            <a:srgbClr val="92D050"/>
          </a:solidFill>
          <a:ln>
            <a:noFill/>
          </a:ln>
        </p:spPr>
        <p:txBody>
          <a:bodyPr anchor="ctr">
            <a:noAutofit/>
          </a:bodyPr>
          <a:lstStyle/>
          <a:p>
            <a:pPr algn="ctr">
              <a:lnSpc>
                <a:spcPct val="100000"/>
              </a:lnSpc>
            </a:pPr>
            <a:r>
              <a:rPr lang="cs-CZ" sz="4400" b="1" strike="noStrike" spc="-1" dirty="0">
                <a:solidFill>
                  <a:srgbClr val="000000"/>
                </a:solidFill>
                <a:latin typeface="Calibri"/>
              </a:rPr>
              <a:t>Některé korelace </a:t>
            </a:r>
            <a:endParaRPr lang="cs-CZ" sz="4400" b="1" spc="-1" dirty="0">
              <a:solidFill>
                <a:srgbClr val="000000"/>
              </a:solidFill>
              <a:latin typeface="Calibri"/>
            </a:endParaRPr>
          </a:p>
          <a:p>
            <a:pPr algn="ctr">
              <a:lnSpc>
                <a:spcPct val="100000"/>
              </a:lnSpc>
            </a:pPr>
            <a:r>
              <a:rPr lang="cs-CZ" sz="4400" b="1" spc="-1" dirty="0" smtClean="0">
                <a:solidFill>
                  <a:srgbClr val="000000"/>
                </a:solidFill>
                <a:latin typeface="Calibri"/>
              </a:rPr>
              <a:t>m</a:t>
            </a:r>
            <a:r>
              <a:rPr lang="cs-CZ" sz="4400" b="1" strike="noStrike" spc="-1" dirty="0" smtClean="0">
                <a:solidFill>
                  <a:srgbClr val="000000"/>
                </a:solidFill>
                <a:latin typeface="Calibri"/>
              </a:rPr>
              <a:t>oze</a:t>
            </a:r>
            <a:r>
              <a:rPr lang="cs-CZ" sz="4400" b="1" spc="-1" dirty="0" smtClean="0">
                <a:solidFill>
                  <a:srgbClr val="000000"/>
                </a:solidFill>
                <a:latin typeface="Calibri"/>
              </a:rPr>
              <a:t>k a</a:t>
            </a:r>
            <a:r>
              <a:rPr lang="cs-CZ" sz="4400" b="1" strike="noStrike" spc="-1" dirty="0" smtClean="0">
                <a:solidFill>
                  <a:srgbClr val="000000"/>
                </a:solidFill>
                <a:latin typeface="Calibri"/>
              </a:rPr>
              <a:t> IQ</a:t>
            </a:r>
            <a:endParaRPr lang="cs-CZ" sz="2000" b="1" strike="noStrike" spc="-1" dirty="0">
              <a:solidFill>
                <a:srgbClr val="000000"/>
              </a:solidFill>
              <a:latin typeface="Calibri"/>
            </a:endParaRPr>
          </a:p>
        </p:txBody>
      </p:sp>
      <p:sp>
        <p:nvSpPr>
          <p:cNvPr id="90" name="TextShape 2"/>
          <p:cNvSpPr txBox="1"/>
          <p:nvPr/>
        </p:nvSpPr>
        <p:spPr>
          <a:xfrm>
            <a:off x="323528" y="1512000"/>
            <a:ext cx="8712968" cy="5346000"/>
          </a:xfrm>
          <a:prstGeom prst="rect">
            <a:avLst/>
          </a:prstGeom>
          <a:noFill/>
          <a:ln>
            <a:noFill/>
          </a:ln>
        </p:spPr>
        <p:txBody>
          <a:bodyPr>
            <a:noAutofit/>
          </a:bodyPr>
          <a:lstStyle/>
          <a:p>
            <a:pPr marL="108000">
              <a:spcBef>
                <a:spcPts val="1417"/>
              </a:spcBef>
              <a:buClr>
                <a:srgbClr val="000000"/>
              </a:buClr>
              <a:buSzPct val="45000"/>
            </a:pPr>
            <a:r>
              <a:rPr lang="cs-CZ" sz="1400" i="1" spc="-1" dirty="0">
                <a:solidFill>
                  <a:srgbClr val="000000"/>
                </a:solidFill>
                <a:latin typeface="Calibri"/>
              </a:rPr>
              <a:t>https://deti.mensa.cz/index.php?pg=odborne-informace--identifikace-nadani--</a:t>
            </a:r>
            <a:r>
              <a:rPr lang="cs-CZ" sz="1400" i="1" spc="-1" dirty="0" smtClean="0">
                <a:solidFill>
                  <a:srgbClr val="000000"/>
                </a:solidFill>
                <a:latin typeface="Calibri"/>
              </a:rPr>
              <a:t>testovani-inteligence&amp;aid=62</a:t>
            </a:r>
            <a:endParaRPr lang="cs-CZ" sz="1400" i="1" spc="-1" dirty="0">
              <a:solidFill>
                <a:srgbClr val="000000"/>
              </a:solidFill>
              <a:latin typeface="Calibri"/>
            </a:endParaRPr>
          </a:p>
          <a:p>
            <a:pPr marL="432000" indent="-324000">
              <a:spcBef>
                <a:spcPts val="1417"/>
              </a:spcBef>
              <a:buClr>
                <a:srgbClr val="000000"/>
              </a:buClr>
              <a:buSzPct val="45000"/>
              <a:buFont typeface="Wingdings" charset="2"/>
              <a:buChar char=""/>
            </a:pPr>
            <a:r>
              <a:rPr lang="cs-CZ" sz="1600" b="0" strike="noStrike" spc="-1" dirty="0" smtClean="0">
                <a:solidFill>
                  <a:srgbClr val="000000"/>
                </a:solidFill>
                <a:latin typeface="Calibri"/>
              </a:rPr>
              <a:t>korelace </a:t>
            </a:r>
            <a:r>
              <a:rPr lang="cs-CZ" sz="1600" b="0" strike="noStrike" spc="-1" dirty="0">
                <a:solidFill>
                  <a:srgbClr val="000000"/>
                </a:solidFill>
                <a:latin typeface="Calibri"/>
              </a:rPr>
              <a:t>mezi velikostí mozku a dobou reakce na různé </a:t>
            </a:r>
            <a:r>
              <a:rPr lang="cs-CZ" sz="1600" b="0" strike="noStrike" spc="-1" dirty="0" smtClean="0">
                <a:solidFill>
                  <a:srgbClr val="000000"/>
                </a:solidFill>
                <a:latin typeface="Calibri"/>
              </a:rPr>
              <a:t>podněty</a:t>
            </a:r>
          </a:p>
          <a:p>
            <a:pPr marL="432000" indent="-324000">
              <a:spcBef>
                <a:spcPts val="1417"/>
              </a:spcBef>
              <a:buClr>
                <a:srgbClr val="000000"/>
              </a:buClr>
              <a:buSzPct val="45000"/>
              <a:buFont typeface="Wingdings" charset="2"/>
              <a:buChar char=""/>
            </a:pPr>
            <a:r>
              <a:rPr lang="cs-CZ" sz="1600" spc="-1" dirty="0" smtClean="0">
                <a:solidFill>
                  <a:srgbClr val="000000"/>
                </a:solidFill>
                <a:latin typeface="Calibri"/>
              </a:rPr>
              <a:t>korelace m</a:t>
            </a:r>
            <a:r>
              <a:rPr lang="cs-CZ" sz="1600" b="0" strike="noStrike" spc="-1" dirty="0" smtClean="0">
                <a:solidFill>
                  <a:srgbClr val="000000"/>
                </a:solidFill>
                <a:latin typeface="Calibri"/>
              </a:rPr>
              <a:t>ezi </a:t>
            </a:r>
            <a:r>
              <a:rPr lang="cs-CZ" sz="1600" b="0" strike="noStrike" spc="-1" dirty="0">
                <a:solidFill>
                  <a:srgbClr val="000000"/>
                </a:solidFill>
                <a:latin typeface="Calibri"/>
              </a:rPr>
              <a:t>velikostí mozku a IQ byla nalezena </a:t>
            </a:r>
            <a:r>
              <a:rPr lang="cs-CZ" sz="1600" b="0" strike="noStrike" spc="-1" dirty="0" smtClean="0">
                <a:solidFill>
                  <a:srgbClr val="000000"/>
                </a:solidFill>
                <a:latin typeface="Calibri"/>
              </a:rPr>
              <a:t>malá, ale statisticky významná korelace 0,35 až 0,40. </a:t>
            </a:r>
            <a:r>
              <a:rPr lang="cs-CZ" sz="1600" b="0" strike="noStrike" spc="-1" dirty="0">
                <a:solidFill>
                  <a:srgbClr val="000000"/>
                </a:solidFill>
                <a:latin typeface="Calibri"/>
              </a:rPr>
              <a:t>Nikdo však již neví, jak ji vysvětlit. </a:t>
            </a:r>
            <a:endParaRPr lang="cs-CZ" sz="1600" b="0" strike="noStrike" spc="-1" dirty="0" smtClean="0">
              <a:solidFill>
                <a:srgbClr val="000000"/>
              </a:solidFill>
              <a:latin typeface="Calibri"/>
            </a:endParaRPr>
          </a:p>
          <a:p>
            <a:pPr marL="432000" indent="-324000">
              <a:spcBef>
                <a:spcPts val="1417"/>
              </a:spcBef>
              <a:buClr>
                <a:srgbClr val="000000"/>
              </a:buClr>
              <a:buSzPct val="45000"/>
              <a:buFont typeface="Wingdings" charset="2"/>
              <a:buChar char=""/>
            </a:pPr>
            <a:r>
              <a:rPr lang="cs-CZ" sz="1600" b="0" strike="noStrike" spc="-1" dirty="0" smtClean="0">
                <a:solidFill>
                  <a:srgbClr val="000000"/>
                </a:solidFill>
                <a:latin typeface="Calibri"/>
              </a:rPr>
              <a:t>měření </a:t>
            </a:r>
            <a:r>
              <a:rPr lang="cs-CZ" sz="1600" b="0" strike="noStrike" spc="-1" dirty="0">
                <a:solidFill>
                  <a:srgbClr val="000000"/>
                </a:solidFill>
                <a:latin typeface="Calibri"/>
              </a:rPr>
              <a:t>mozkové aktivity pomocí EEG prokázala, že člověk s vyšším IQ musí vynaložit menší úsilí k řešení problémů než lidé s nižším IQ</a:t>
            </a:r>
            <a:r>
              <a:rPr lang="cs-CZ" sz="1600" b="0" strike="noStrike" spc="-1" dirty="0" smtClean="0">
                <a:solidFill>
                  <a:srgbClr val="000000"/>
                </a:solidFill>
                <a:latin typeface="Calibri"/>
              </a:rPr>
              <a:t>.</a:t>
            </a:r>
          </a:p>
          <a:p>
            <a:pPr marL="432000" indent="-324000">
              <a:spcBef>
                <a:spcPts val="1417"/>
              </a:spcBef>
              <a:buClr>
                <a:srgbClr val="000000"/>
              </a:buClr>
              <a:buSzPct val="45000"/>
              <a:buFont typeface="Wingdings" charset="2"/>
              <a:buChar char=""/>
            </a:pPr>
            <a:r>
              <a:rPr lang="cs-CZ" sz="1600" b="0" strike="noStrike" spc="-1" dirty="0" smtClean="0">
                <a:solidFill>
                  <a:srgbClr val="000000"/>
                </a:solidFill>
                <a:latin typeface="Calibri"/>
              </a:rPr>
              <a:t>korelace mezi dobou reakce a dobou pozorování. </a:t>
            </a:r>
            <a:r>
              <a:rPr lang="cs-CZ" sz="1600" b="0" i="1" strike="noStrike" spc="-1" dirty="0" smtClean="0">
                <a:solidFill>
                  <a:srgbClr val="000000"/>
                </a:solidFill>
                <a:latin typeface="Calibri"/>
              </a:rPr>
              <a:t>Doba reakce je doba, za kterou musel testovaný zareagovat stisknutím tlačítka při rozsvícení žárovky. Dobu pozorování lze např. stanovit klasickým experimentem, při kterém se zkracuje doby expozice, během níž se testovanému ukáží např. dvě různě dlouhé čáry. Testovaný pak po zakrytí musí sdělit, která je vlevo a která vpravo. Nejnižší doba, při které ještě uvede správnou odpověď , je stanovena jako doba pozorování. Nalezené korelace –0,20 až –0,30 pro dobu reakce a –0,25 až –0,50 pro dobu pozorování napovídají, že lidé s vyšším IQ reagují rychleji. </a:t>
            </a:r>
            <a:r>
              <a:rPr lang="cs-CZ" sz="1600" b="1" i="1" strike="noStrike" spc="-1" dirty="0" smtClean="0">
                <a:solidFill>
                  <a:srgbClr val="000000"/>
                </a:solidFill>
                <a:latin typeface="Calibri"/>
              </a:rPr>
              <a:t>To potvrzuje i známé rčení o dlouhém vedení</a:t>
            </a:r>
            <a:r>
              <a:rPr lang="cs-CZ" sz="1600" b="0" i="1" strike="noStrike" spc="-1" dirty="0" smtClean="0">
                <a:solidFill>
                  <a:srgbClr val="000000"/>
                </a:solidFill>
                <a:latin typeface="Calibri"/>
              </a:rPr>
              <a:t>. Zde ale </a:t>
            </a:r>
            <a:r>
              <a:rPr lang="cs-CZ" sz="1600" b="1" i="1" strike="noStrike" spc="-1" dirty="0" smtClean="0">
                <a:solidFill>
                  <a:srgbClr val="000000"/>
                </a:solidFill>
                <a:latin typeface="Calibri"/>
              </a:rPr>
              <a:t>pozor na ukvapené závěry</a:t>
            </a:r>
            <a:r>
              <a:rPr lang="cs-CZ" sz="1600" b="0" i="1" strike="noStrike" spc="-1" dirty="0" smtClean="0">
                <a:solidFill>
                  <a:srgbClr val="000000"/>
                </a:solidFill>
                <a:latin typeface="Calibri"/>
              </a:rPr>
              <a:t>! Je prokázáno, že se doba </a:t>
            </a:r>
            <a:r>
              <a:rPr lang="cs-CZ" sz="1600" b="1" i="1" strike="noStrike" spc="-1" dirty="0" smtClean="0">
                <a:solidFill>
                  <a:srgbClr val="000000"/>
                </a:solidFill>
                <a:latin typeface="Calibri"/>
              </a:rPr>
              <a:t>reakce prodlužuje přímo úměrně k rostoucímu počtu alternativ řešen</a:t>
            </a:r>
            <a:r>
              <a:rPr lang="cs-CZ" sz="1600" b="0" i="1" strike="noStrike" spc="-1" dirty="0" smtClean="0">
                <a:solidFill>
                  <a:srgbClr val="000000"/>
                </a:solidFill>
                <a:latin typeface="Calibri"/>
              </a:rPr>
              <a:t>í. </a:t>
            </a:r>
            <a:r>
              <a:rPr lang="cs-CZ" sz="1600" b="1" i="1" u="sng" strike="noStrike" spc="-1" dirty="0" smtClean="0">
                <a:solidFill>
                  <a:srgbClr val="000000"/>
                </a:solidFill>
                <a:latin typeface="Calibri"/>
              </a:rPr>
              <a:t>Vysoce inteligentní člověk při řešení reálných problémů pravděpodobně dokáže odhalit více možných alternativ řešení než méně inteligentní jedinec a doba jeho přemýšlení se může zdát stejně dlouhá nebo i delší. Zde pak rčení o dlouhém vedení pochopitelně neplatí.</a:t>
            </a:r>
            <a:endParaRPr lang="cs-CZ" sz="1600" b="1" i="1" u="sng"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2708920"/>
            <a:ext cx="8362912" cy="553998"/>
          </a:xfrm>
        </p:spPr>
        <p:txBody>
          <a:bodyPr/>
          <a:lstStyle/>
          <a:p>
            <a:pPr algn="ctr"/>
            <a:r>
              <a:rPr lang="cs-CZ" sz="3600" b="1" dirty="0" smtClean="0"/>
              <a:t>Děkuji za pozornost</a:t>
            </a:r>
            <a:endParaRPr lang="cs-CZ" sz="3600" b="1" dirty="0"/>
          </a:p>
        </p:txBody>
      </p:sp>
    </p:spTree>
    <p:extLst>
      <p:ext uri="{BB962C8B-B14F-4D97-AF65-F5344CB8AC3E}">
        <p14:creationId xmlns:p14="http://schemas.microsoft.com/office/powerpoint/2010/main" val="1343565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196752"/>
            <a:ext cx="5378152" cy="3512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délník 1"/>
          <p:cNvSpPr/>
          <p:nvPr/>
        </p:nvSpPr>
        <p:spPr>
          <a:xfrm>
            <a:off x="611560" y="5373216"/>
            <a:ext cx="7128792" cy="1200329"/>
          </a:xfrm>
          <a:prstGeom prst="rect">
            <a:avLst/>
          </a:prstGeom>
        </p:spPr>
        <p:txBody>
          <a:bodyPr wrap="square">
            <a:spAutoFit/>
          </a:bodyPr>
          <a:lstStyle/>
          <a:p>
            <a:r>
              <a:rPr lang="cs-CZ" dirty="0" smtClean="0"/>
              <a:t>Samostatný úkol. </a:t>
            </a:r>
          </a:p>
          <a:p>
            <a:pPr marL="285750" indent="-285750">
              <a:buFontTx/>
              <a:buChar char="-"/>
            </a:pPr>
            <a:r>
              <a:rPr lang="cs-CZ" dirty="0" smtClean="0"/>
              <a:t>Zhodnocení</a:t>
            </a:r>
          </a:p>
          <a:p>
            <a:pPr marL="285750" indent="-285750">
              <a:buFontTx/>
              <a:buChar char="-"/>
            </a:pPr>
            <a:r>
              <a:rPr lang="cs-CZ" dirty="0"/>
              <a:t>S</a:t>
            </a:r>
            <a:r>
              <a:rPr lang="cs-CZ" dirty="0" smtClean="0"/>
              <a:t>rovnání s mozkem muže </a:t>
            </a:r>
            <a:r>
              <a:rPr lang="cs-CZ" dirty="0" smtClean="0">
                <a:sym typeface="Wingdings" panose="05000000000000000000" pitchFamily="2" charset="2"/>
              </a:rPr>
              <a:t></a:t>
            </a:r>
            <a:endParaRPr lang="cs-CZ" dirty="0" smtClean="0"/>
          </a:p>
          <a:p>
            <a:pPr marL="285750" indent="-285750">
              <a:buFontTx/>
              <a:buChar char="-"/>
            </a:pPr>
            <a:endParaRPr lang="cs-CZ" dirty="0"/>
          </a:p>
        </p:txBody>
      </p:sp>
      <p:pic>
        <p:nvPicPr>
          <p:cNvPr id="4" name="Picture 6" descr="https://upload.wikimedia.org/wikipedia/commons/thumb/8/85/Smiley.svg/800px-Smiley.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52442"/>
            <a:ext cx="1065312" cy="1065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608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Shape 1"/>
          <p:cNvSpPr txBox="1"/>
          <p:nvPr/>
        </p:nvSpPr>
        <p:spPr>
          <a:xfrm>
            <a:off x="460375" y="273240"/>
            <a:ext cx="8228880" cy="1144440"/>
          </a:xfrm>
          <a:prstGeom prst="rect">
            <a:avLst/>
          </a:prstGeom>
          <a:noFill/>
          <a:ln>
            <a:noFill/>
          </a:ln>
        </p:spPr>
        <p:txBody>
          <a:bodyPr anchor="ctr">
            <a:noAutofit/>
          </a:bodyPr>
          <a:lstStyle/>
          <a:p>
            <a:pPr marL="360" algn="ctr">
              <a:lnSpc>
                <a:spcPct val="100000"/>
              </a:lnSpc>
              <a:spcBef>
                <a:spcPts val="641"/>
              </a:spcBef>
              <a:buClr>
                <a:srgbClr val="000000"/>
              </a:buClr>
            </a:pPr>
            <a:r>
              <a:rPr lang="cs-CZ" sz="3200" b="1" strike="noStrike" spc="-1" dirty="0">
                <a:solidFill>
                  <a:srgbClr val="000000"/>
                </a:solidFill>
                <a:latin typeface="Calibri"/>
              </a:rPr>
              <a:t>Nervové buňky</a:t>
            </a:r>
          </a:p>
        </p:txBody>
      </p:sp>
      <p:sp>
        <p:nvSpPr>
          <p:cNvPr id="85" name="TextShape 2"/>
          <p:cNvSpPr txBox="1"/>
          <p:nvPr/>
        </p:nvSpPr>
        <p:spPr>
          <a:xfrm>
            <a:off x="457200" y="1604520"/>
            <a:ext cx="8228880" cy="3976920"/>
          </a:xfrm>
          <a:prstGeom prst="rect">
            <a:avLst/>
          </a:prstGeom>
          <a:noFill/>
          <a:ln>
            <a:noFill/>
          </a:ln>
        </p:spPr>
        <p:txBody>
          <a:bodyPr>
            <a:noAutofit/>
          </a:bodyPr>
          <a:lstStyle/>
          <a:p>
            <a:pPr marL="343080" indent="-342720">
              <a:lnSpc>
                <a:spcPct val="100000"/>
              </a:lnSpc>
              <a:spcBef>
                <a:spcPts val="641"/>
              </a:spcBef>
            </a:pPr>
            <a:r>
              <a:rPr lang="cs-CZ" sz="3200" b="0" strike="noStrike" spc="-1">
                <a:solidFill>
                  <a:srgbClr val="000000"/>
                </a:solidFill>
                <a:latin typeface="Calibri"/>
              </a:rPr>
              <a:t>.</a:t>
            </a:r>
          </a:p>
        </p:txBody>
      </p:sp>
      <p:pic>
        <p:nvPicPr>
          <p:cNvPr id="86" name="Obrázek 3"/>
          <p:cNvPicPr/>
          <p:nvPr/>
        </p:nvPicPr>
        <p:blipFill>
          <a:blip r:embed="rId2"/>
          <a:stretch/>
        </p:blipFill>
        <p:spPr>
          <a:xfrm>
            <a:off x="1257085" y="3861048"/>
            <a:ext cx="3321720" cy="2693880"/>
          </a:xfrm>
          <a:prstGeom prst="rect">
            <a:avLst/>
          </a:prstGeom>
          <a:ln>
            <a:noFill/>
          </a:ln>
        </p:spPr>
      </p:pic>
      <p:sp>
        <p:nvSpPr>
          <p:cNvPr id="2" name="AutoShape 2" descr="O dynamice mozku - Časopis Vesmí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28" name="Picture 4" descr="O dynamice mozku - Časopis Vesmí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52906"/>
            <a:ext cx="4176464" cy="220656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SEL.CZ :: - Když nám mrtvička přidusí mozek, neurony začnou kšeftova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8746" y="1417680"/>
            <a:ext cx="3024336" cy="29751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Shape 1"/>
          <p:cNvSpPr txBox="1"/>
          <p:nvPr/>
        </p:nvSpPr>
        <p:spPr>
          <a:xfrm>
            <a:off x="457200" y="274680"/>
            <a:ext cx="8229240" cy="1142640"/>
          </a:xfrm>
          <a:prstGeom prst="rect">
            <a:avLst/>
          </a:prstGeom>
          <a:noFill/>
          <a:ln>
            <a:noFill/>
          </a:ln>
        </p:spPr>
        <p:txBody>
          <a:bodyPr anchor="ctr">
            <a:noAutofit/>
          </a:bodyPr>
          <a:lstStyle/>
          <a:p>
            <a:pPr algn="ctr">
              <a:lnSpc>
                <a:spcPct val="100000"/>
              </a:lnSpc>
            </a:pPr>
            <a:r>
              <a:rPr lang="cs-CZ" sz="4400" b="0" strike="noStrike" spc="-1">
                <a:solidFill>
                  <a:srgbClr val="000000"/>
                </a:solidFill>
                <a:latin typeface="Calibri"/>
              </a:rPr>
              <a:t>.</a:t>
            </a:r>
          </a:p>
        </p:txBody>
      </p:sp>
      <p:pic>
        <p:nvPicPr>
          <p:cNvPr id="94" name="Zástupný symbol pro obsah 3"/>
          <p:cNvPicPr/>
          <p:nvPr/>
        </p:nvPicPr>
        <p:blipFill>
          <a:blip r:embed="rId2"/>
          <a:stretch/>
        </p:blipFill>
        <p:spPr>
          <a:xfrm>
            <a:off x="863880" y="1569720"/>
            <a:ext cx="3815840" cy="4739280"/>
          </a:xfrm>
          <a:prstGeom prst="rect">
            <a:avLst/>
          </a:prstGeom>
          <a:ln>
            <a:noFill/>
          </a:ln>
        </p:spPr>
      </p:pic>
      <p:sp>
        <p:nvSpPr>
          <p:cNvPr id="4" name="TextShape 1"/>
          <p:cNvSpPr txBox="1"/>
          <p:nvPr/>
        </p:nvSpPr>
        <p:spPr>
          <a:xfrm>
            <a:off x="609600" y="427080"/>
            <a:ext cx="8229240" cy="1142640"/>
          </a:xfrm>
          <a:prstGeom prst="rect">
            <a:avLst/>
          </a:prstGeom>
          <a:solidFill>
            <a:srgbClr val="D7E4BD"/>
          </a:solidFill>
          <a:ln>
            <a:noFill/>
          </a:ln>
        </p:spPr>
        <p:txBody>
          <a:bodyPr anchor="ctr">
            <a:noAutofit/>
          </a:bodyPr>
          <a:lstStyle/>
          <a:p>
            <a:pPr algn="ctr">
              <a:lnSpc>
                <a:spcPct val="100000"/>
              </a:lnSpc>
            </a:pPr>
            <a:r>
              <a:rPr lang="cs-CZ" sz="4400" b="1" strike="noStrike" spc="-1" dirty="0" smtClean="0">
                <a:solidFill>
                  <a:srgbClr val="000000"/>
                </a:solidFill>
                <a:latin typeface="Calibri"/>
              </a:rPr>
              <a:t>Velikost mozku </a:t>
            </a:r>
            <a:r>
              <a:rPr lang="cs-CZ" sz="4400" b="1" strike="noStrike" spc="-1" dirty="0">
                <a:solidFill>
                  <a:srgbClr val="000000"/>
                </a:solidFill>
                <a:latin typeface="Calibri"/>
              </a:rPr>
              <a:t>obratlovců</a:t>
            </a:r>
          </a:p>
        </p:txBody>
      </p:sp>
      <p:sp>
        <p:nvSpPr>
          <p:cNvPr id="2" name="AutoShape 2" descr="Občas potřebuji pomoc cizích,“ říká nevidomá Blanka: Vodicí pes nezvládne  vše | Blesk.c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AutoShape 4" descr="Občas potřebuji pomoc cizích,“ říká nevidomá Blanka: Vodicí pes nezvládne  vše | Blesk.c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30" name="Picture 6" descr="Občas potřebuji pomoc cizích,“ říká nevidomá Blanka: Vodicí pes nezvládne  vše | Blesk.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7807" y="2996765"/>
            <a:ext cx="4097792" cy="21678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Shape 1"/>
          <p:cNvSpPr txBox="1"/>
          <p:nvPr/>
        </p:nvSpPr>
        <p:spPr>
          <a:xfrm>
            <a:off x="457200" y="274680"/>
            <a:ext cx="8229240" cy="1142640"/>
          </a:xfrm>
          <a:prstGeom prst="rect">
            <a:avLst/>
          </a:prstGeom>
          <a:solidFill>
            <a:srgbClr val="D7E4BD"/>
          </a:solidFill>
          <a:ln>
            <a:noFill/>
          </a:ln>
        </p:spPr>
        <p:txBody>
          <a:bodyPr anchor="ctr">
            <a:noAutofit/>
          </a:bodyPr>
          <a:lstStyle/>
          <a:p>
            <a:pPr algn="ctr">
              <a:lnSpc>
                <a:spcPct val="100000"/>
              </a:lnSpc>
            </a:pPr>
            <a:r>
              <a:rPr lang="cs-CZ" sz="4400" b="1" strike="noStrike" spc="-1" dirty="0" smtClean="0">
                <a:solidFill>
                  <a:srgbClr val="000000"/>
                </a:solidFill>
                <a:latin typeface="Calibri"/>
              </a:rPr>
              <a:t>Mozek </a:t>
            </a:r>
            <a:r>
              <a:rPr lang="cs-CZ" sz="4400" b="1" strike="noStrike" spc="-1" dirty="0">
                <a:solidFill>
                  <a:srgbClr val="000000"/>
                </a:solidFill>
                <a:latin typeface="Calibri"/>
              </a:rPr>
              <a:t>obratlovců</a:t>
            </a:r>
          </a:p>
        </p:txBody>
      </p:sp>
      <p:sp>
        <p:nvSpPr>
          <p:cNvPr id="119" name="TextShape 2"/>
          <p:cNvSpPr txBox="1"/>
          <p:nvPr/>
        </p:nvSpPr>
        <p:spPr>
          <a:xfrm>
            <a:off x="457200" y="1600200"/>
            <a:ext cx="8229240" cy="4525560"/>
          </a:xfrm>
          <a:prstGeom prst="rect">
            <a:avLst/>
          </a:prstGeom>
          <a:noFill/>
          <a:ln>
            <a:noFill/>
          </a:ln>
        </p:spPr>
        <p:txBody>
          <a:bodyPr>
            <a:normAutofit lnSpcReduction="10000"/>
          </a:bodyPr>
          <a:lstStyle/>
          <a:p>
            <a:pPr marL="343080" indent="-342720">
              <a:spcBef>
                <a:spcPts val="641"/>
              </a:spcBef>
              <a:buClr>
                <a:srgbClr val="000000"/>
              </a:buClr>
              <a:buFont typeface="Arial"/>
              <a:buChar char="•"/>
            </a:pPr>
            <a:r>
              <a:rPr lang="cs-CZ" sz="3200" b="0" strike="noStrike" spc="-1" dirty="0" smtClean="0">
                <a:solidFill>
                  <a:srgbClr val="000000"/>
                </a:solidFill>
                <a:latin typeface="Calibri"/>
              </a:rPr>
              <a:t>Z ptáků mají největší mozek papoušci. </a:t>
            </a:r>
          </a:p>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V</a:t>
            </a:r>
            <a:r>
              <a:rPr lang="cs-CZ" sz="3200" b="0" strike="noStrike" spc="-1" dirty="0">
                <a:solidFill>
                  <a:srgbClr val="000000"/>
                </a:solidFill>
                <a:latin typeface="Calibri"/>
              </a:rPr>
              <a:t> poměru k tělesné váze má dvojnásobný mozek oproti lidskému malý ptáček kolibřík. </a:t>
            </a: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Jeden z nejmenších mozků v poměru k tělesné váze mezi savci má koala. Je to zřejmě z toho důvodu, že mozek spotřebovává spoustu energie a koala se živí málo výživným blahovičníkem. Mozek koaly zabírá pouze polovinu lebeční </a:t>
            </a:r>
            <a:r>
              <a:rPr lang="cs-CZ" sz="3200" b="0" strike="noStrike" spc="-1" dirty="0" smtClean="0">
                <a:solidFill>
                  <a:srgbClr val="000000"/>
                </a:solidFill>
                <a:latin typeface="Calibri"/>
              </a:rPr>
              <a:t>dutiny</a:t>
            </a:r>
          </a:p>
          <a:p>
            <a:pPr marL="343080" indent="-342720">
              <a:lnSpc>
                <a:spcPct val="100000"/>
              </a:lnSpc>
              <a:spcBef>
                <a:spcPts val="641"/>
              </a:spcBef>
              <a:buClr>
                <a:srgbClr val="000000"/>
              </a:buClr>
              <a:buFont typeface="Arial"/>
              <a:buChar char="•"/>
            </a:pPr>
            <a:endParaRPr lang="cs-CZ" sz="3200" b="0"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Shape 1"/>
          <p:cNvSpPr txBox="1"/>
          <p:nvPr/>
        </p:nvSpPr>
        <p:spPr>
          <a:xfrm>
            <a:off x="457200" y="274680"/>
            <a:ext cx="8229240" cy="1142640"/>
          </a:xfrm>
          <a:prstGeom prst="rect">
            <a:avLst/>
          </a:prstGeom>
          <a:solidFill>
            <a:srgbClr val="D7E4BD"/>
          </a:solidFill>
          <a:ln>
            <a:noFill/>
          </a:ln>
        </p:spPr>
        <p:txBody>
          <a:bodyPr anchor="ctr">
            <a:noAutofit/>
          </a:bodyPr>
          <a:lstStyle/>
          <a:p>
            <a:pPr algn="ctr">
              <a:lnSpc>
                <a:spcPct val="100000"/>
              </a:lnSpc>
            </a:pPr>
            <a:r>
              <a:rPr lang="cs-CZ" sz="4400" b="1" strike="noStrike" spc="-1" dirty="0">
                <a:solidFill>
                  <a:srgbClr val="000000"/>
                </a:solidFill>
                <a:latin typeface="Calibri"/>
              </a:rPr>
              <a:t>Mozek savců</a:t>
            </a:r>
          </a:p>
        </p:txBody>
      </p:sp>
      <p:sp>
        <p:nvSpPr>
          <p:cNvPr id="117" name="TextShape 2"/>
          <p:cNvSpPr txBox="1"/>
          <p:nvPr/>
        </p:nvSpPr>
        <p:spPr>
          <a:xfrm>
            <a:off x="468221" y="1479306"/>
            <a:ext cx="8367646" cy="5400600"/>
          </a:xfrm>
          <a:prstGeom prst="rect">
            <a:avLst/>
          </a:prstGeom>
          <a:noFill/>
          <a:ln>
            <a:noFill/>
          </a:ln>
        </p:spPr>
        <p:txBody>
          <a:bodyPr>
            <a:normAutofit fontScale="76000" lnSpcReduction="20000"/>
          </a:bodyPr>
          <a:lstStyle/>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Velikosti mozků se liší podle velikosti živočichů, i mozek musí zachovávat určité měřítko.</a:t>
            </a:r>
          </a:p>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Největší mozky vzhledem k velikosti těla: lidé, sviňuchy, sloni a velryby.</a:t>
            </a:r>
          </a:p>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Velký, výkonný mozek je spojen má značné náklady energie na provoz-</a:t>
            </a:r>
          </a:p>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Velký mozek je spojen s dlouhým prenatálním vývojem, poměrně dlouhé péči o dospívající jedince a nižším počtem potomků.</a:t>
            </a:r>
          </a:p>
          <a:p>
            <a:pPr marL="343080" indent="-342720">
              <a:lnSpc>
                <a:spcPct val="100000"/>
              </a:lnSpc>
              <a:spcBef>
                <a:spcPts val="641"/>
              </a:spcBef>
              <a:buClr>
                <a:srgbClr val="000000"/>
              </a:buClr>
              <a:buFont typeface="Wingdings" charset="2"/>
              <a:buChar char=""/>
            </a:pPr>
            <a:r>
              <a:rPr lang="cs-CZ" sz="3200" spc="-1" dirty="0" smtClean="0">
                <a:solidFill>
                  <a:srgbClr val="000000"/>
                </a:solidFill>
                <a:latin typeface="Calibri"/>
              </a:rPr>
              <a:t>Hmotnost velryby cca 9 kg, slon 7 kg, delfín 2 kg, člověk 1,5 kg</a:t>
            </a:r>
            <a:endParaRPr lang="cs-CZ" sz="3200" b="0" strike="noStrike" spc="-1" dirty="0" smtClean="0">
              <a:solidFill>
                <a:srgbClr val="000000"/>
              </a:solidFill>
              <a:latin typeface="Calibri"/>
            </a:endParaRPr>
          </a:p>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Absolutně </a:t>
            </a:r>
            <a:r>
              <a:rPr lang="cs-CZ" sz="3200" b="0" strike="noStrike" spc="-1" dirty="0">
                <a:solidFill>
                  <a:srgbClr val="000000"/>
                </a:solidFill>
                <a:latin typeface="Calibri"/>
              </a:rPr>
              <a:t>největší mozek ze všech žijících živočichů mají kytovci (vorvaň obrovský, mozek váží </a:t>
            </a:r>
            <a:r>
              <a:rPr lang="cs-CZ" sz="3200" b="0" strike="noStrike" spc="-1" dirty="0" smtClean="0">
                <a:solidFill>
                  <a:srgbClr val="000000"/>
                </a:solidFill>
                <a:latin typeface="Calibri"/>
              </a:rPr>
              <a:t>8 </a:t>
            </a:r>
            <a:r>
              <a:rPr lang="cs-CZ" sz="3200" b="0" strike="noStrike" spc="-1" dirty="0">
                <a:solidFill>
                  <a:srgbClr val="000000"/>
                </a:solidFill>
                <a:latin typeface="Calibri"/>
              </a:rPr>
              <a:t>kg). </a:t>
            </a:r>
            <a:r>
              <a:rPr lang="cs-CZ" sz="3200" spc="-1" dirty="0" smtClean="0">
                <a:solidFill>
                  <a:srgbClr val="000000"/>
                </a:solidFill>
                <a:latin typeface="Calibri"/>
              </a:rPr>
              <a:t>Ale údaj i o vel. 9,7 kg. </a:t>
            </a:r>
            <a:endParaRPr lang="cs-CZ" sz="3200" spc="-1" dirty="0">
              <a:solidFill>
                <a:srgbClr val="000000"/>
              </a:solidFill>
              <a:latin typeface="Calibri"/>
            </a:endParaRPr>
          </a:p>
          <a:p>
            <a:pPr marL="343080" indent="-342720">
              <a:lnSpc>
                <a:spcPct val="100000"/>
              </a:lnSpc>
              <a:spcBef>
                <a:spcPts val="641"/>
              </a:spcBef>
              <a:buClr>
                <a:srgbClr val="000000"/>
              </a:buClr>
              <a:buFont typeface="Arial"/>
              <a:buChar char="•"/>
            </a:pPr>
            <a:r>
              <a:rPr lang="cs-CZ" sz="3200" spc="-1" dirty="0">
                <a:solidFill>
                  <a:srgbClr val="000000"/>
                </a:solidFill>
                <a:latin typeface="Calibri"/>
              </a:rPr>
              <a:t>Ani u lidí nebyl prokazatelně nalezen vztah mezi velikostí mozku a inteligencí</a:t>
            </a:r>
            <a:r>
              <a:rPr lang="cs-CZ" sz="3200" spc="-1" dirty="0" smtClean="0">
                <a:solidFill>
                  <a:srgbClr val="000000"/>
                </a:solidFill>
                <a:latin typeface="Calibri"/>
              </a:rPr>
              <a:t>.</a:t>
            </a:r>
            <a:r>
              <a:rPr lang="cs-CZ" sz="3200" spc="-1" dirty="0">
                <a:solidFill>
                  <a:srgbClr val="000000"/>
                </a:solidFill>
                <a:latin typeface="Calibri"/>
              </a:rPr>
              <a:t> Velký mozek neznamená vysokou inteligenci. </a:t>
            </a:r>
          </a:p>
          <a:p>
            <a:pPr marL="343080" indent="-342720">
              <a:lnSpc>
                <a:spcPct val="100000"/>
              </a:lnSpc>
              <a:spcBef>
                <a:spcPts val="641"/>
              </a:spcBef>
              <a:buClr>
                <a:srgbClr val="000000"/>
              </a:buClr>
              <a:buFont typeface="Arial"/>
              <a:buChar char="•"/>
            </a:pPr>
            <a:endParaRPr lang="cs-CZ" sz="3200" b="0"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Shape 1"/>
          <p:cNvSpPr txBox="1"/>
          <p:nvPr/>
        </p:nvSpPr>
        <p:spPr>
          <a:xfrm>
            <a:off x="457200" y="274680"/>
            <a:ext cx="8229240" cy="1142640"/>
          </a:xfrm>
          <a:prstGeom prst="rect">
            <a:avLst/>
          </a:prstGeom>
          <a:noFill/>
          <a:ln>
            <a:noFill/>
          </a:ln>
        </p:spPr>
        <p:txBody>
          <a:bodyPr anchor="ctr">
            <a:noAutofit/>
          </a:bodyPr>
          <a:lstStyle/>
          <a:p>
            <a:pPr algn="ctr">
              <a:lnSpc>
                <a:spcPct val="100000"/>
              </a:lnSpc>
            </a:pPr>
            <a:r>
              <a:rPr lang="cs-CZ" sz="4400" b="0" strike="noStrike" spc="-1">
                <a:solidFill>
                  <a:srgbClr val="000000"/>
                </a:solidFill>
                <a:latin typeface="Calibri"/>
              </a:rPr>
              <a:t>.</a:t>
            </a:r>
          </a:p>
        </p:txBody>
      </p:sp>
      <p:pic>
        <p:nvPicPr>
          <p:cNvPr id="96" name="Zástupný symbol pro obsah 3"/>
          <p:cNvPicPr/>
          <p:nvPr/>
        </p:nvPicPr>
        <p:blipFill>
          <a:blip r:embed="rId2"/>
          <a:stretch/>
        </p:blipFill>
        <p:spPr>
          <a:xfrm>
            <a:off x="2195736" y="692696"/>
            <a:ext cx="4536504" cy="5976664"/>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ak inteligentní je delfín? Je chytřejší než člověk? – Epochaplus.c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916090"/>
            <a:ext cx="6384032" cy="521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27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2277</TotalTime>
  <Words>922</Words>
  <Application>Microsoft Office PowerPoint</Application>
  <PresentationFormat>Předvádění na obrazovce (4:3)</PresentationFormat>
  <Paragraphs>162</Paragraphs>
  <Slides>39</Slides>
  <Notes>0</Notes>
  <HiddenSlides>0</HiddenSlides>
  <MMClips>0</MMClips>
  <ScaleCrop>false</ScaleCrop>
  <HeadingPairs>
    <vt:vector size="4" baseType="variant">
      <vt:variant>
        <vt:lpstr>Motiv</vt:lpstr>
      </vt:variant>
      <vt:variant>
        <vt:i4>2</vt:i4>
      </vt:variant>
      <vt:variant>
        <vt:lpstr>Nadpisy snímků</vt:lpstr>
      </vt:variant>
      <vt:variant>
        <vt:i4>39</vt:i4>
      </vt:variant>
    </vt:vector>
  </HeadingPairs>
  <TitlesOfParts>
    <vt:vector size="41" baseType="lpstr">
      <vt:lpstr>Office Theme</vt:lpstr>
      <vt:lpstr>Office Theme</vt:lpstr>
      <vt:lpstr>Prezentace aplikace PowerPoint</vt:lpstr>
      <vt:lpstr>Prezentace aplikace PowerPoint</vt:lpstr>
      <vt:lpstr>Nadání &amp; nervová soustava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Děkuji za pozornost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Anna</dc:creator>
  <cp:lastModifiedBy>Anna</cp:lastModifiedBy>
  <cp:revision>59</cp:revision>
  <dcterms:created xsi:type="dcterms:W3CDTF">2019-10-01T18:47:04Z</dcterms:created>
  <dcterms:modified xsi:type="dcterms:W3CDTF">2023-10-02T13:35:33Z</dcterms:modified>
  <dc:language>cs-CZ</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Předvádění na obrazovce (4:3)</vt:lpwstr>
  </property>
  <property fmtid="{D5CDD505-2E9C-101B-9397-08002B2CF9AE}" pid="9" name="ScaleCrop">
    <vt:bool>false</vt:bool>
  </property>
  <property fmtid="{D5CDD505-2E9C-101B-9397-08002B2CF9AE}" pid="10" name="ShareDoc">
    <vt:bool>false</vt:bool>
  </property>
  <property fmtid="{D5CDD505-2E9C-101B-9397-08002B2CF9AE}" pid="11" name="Slides">
    <vt:i4>29</vt:i4>
  </property>
</Properties>
</file>