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300" r:id="rId5"/>
    <p:sldId id="301" r:id="rId6"/>
    <p:sldId id="302" r:id="rId7"/>
    <p:sldId id="304" r:id="rId8"/>
    <p:sldId id="303" r:id="rId9"/>
    <p:sldId id="278" r:id="rId10"/>
    <p:sldId id="305" r:id="rId11"/>
    <p:sldId id="306" r:id="rId12"/>
    <p:sldId id="307" r:id="rId13"/>
    <p:sldId id="280" r:id="rId14"/>
    <p:sldId id="308" r:id="rId15"/>
    <p:sldId id="310" r:id="rId16"/>
    <p:sldId id="309" r:id="rId17"/>
    <p:sldId id="312" r:id="rId18"/>
    <p:sldId id="311" r:id="rId19"/>
    <p:sldId id="313" r:id="rId20"/>
    <p:sldId id="314" r:id="rId21"/>
    <p:sldId id="315" r:id="rId22"/>
    <p:sldId id="316" r:id="rId23"/>
    <p:sldId id="317" r:id="rId24"/>
    <p:sldId id="31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skripta.eu/w/Hem" TargetMode="External"/><Relationship Id="rId3" Type="http://schemas.openxmlformats.org/officeDocument/2006/relationships/hyperlink" Target="https://www.wikiskripta.eu/w/NADH,_NADPH" TargetMode="External"/><Relationship Id="rId7" Type="http://schemas.openxmlformats.org/officeDocument/2006/relationships/hyperlink" Target="https://www.wikiskripta.eu/index.php?title=Kyselina_lipoov%C3%A1&amp;action=edit&amp;redlink=1" TargetMode="External"/><Relationship Id="rId2" Type="http://schemas.openxmlformats.org/officeDocument/2006/relationships/hyperlink" Target="https://www.wikiskripta.eu/w/Nikotinamidadenindinukleoti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kiskripta.eu/w/Koenzym_Q" TargetMode="External"/><Relationship Id="rId11" Type="http://schemas.openxmlformats.org/officeDocument/2006/relationships/hyperlink" Target="https://www.wikiskripta.eu/index.php?title=Tetrahydrobiopterin&amp;action=edit&amp;redlink=1" TargetMode="External"/><Relationship Id="rId5" Type="http://schemas.openxmlformats.org/officeDocument/2006/relationships/hyperlink" Target="https://www.wikiskripta.eu/w/FAD" TargetMode="External"/><Relationship Id="rId10" Type="http://schemas.openxmlformats.org/officeDocument/2006/relationships/hyperlink" Target="https://www.wikiskripta.eu/w/Vitamin_C" TargetMode="External"/><Relationship Id="rId4" Type="http://schemas.openxmlformats.org/officeDocument/2006/relationships/hyperlink" Target="https://www.wikiskripta.eu/index.php?title=FMN&amp;action=edit&amp;redlink=1" TargetMode="External"/><Relationship Id="rId9" Type="http://schemas.openxmlformats.org/officeDocument/2006/relationships/hyperlink" Target="https://www.wikiskripta.eu/w/Glutath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ENZYMY V ŽIVÉ BUŇCE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0E5872D-6ACC-4267-A2AA-1377186D4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83360"/>
              </p:ext>
            </p:extLst>
          </p:nvPr>
        </p:nvGraphicFramePr>
        <p:xfrm>
          <a:off x="117987" y="265471"/>
          <a:ext cx="11867536" cy="6312310"/>
        </p:xfrm>
        <a:graphic>
          <a:graphicData uri="http://schemas.openxmlformats.org/drawingml/2006/table">
            <a:tbl>
              <a:tblPr/>
              <a:tblGrid>
                <a:gridCol w="4425519">
                  <a:extLst>
                    <a:ext uri="{9D8B030D-6E8A-4147-A177-3AD203B41FA5}">
                      <a16:colId xmlns:a16="http://schemas.microsoft.com/office/drawing/2014/main" val="999561078"/>
                    </a:ext>
                  </a:extLst>
                </a:gridCol>
                <a:gridCol w="7442017">
                  <a:extLst>
                    <a:ext uri="{9D8B030D-6E8A-4147-A177-3AD203B41FA5}">
                      <a16:colId xmlns:a16="http://schemas.microsoft.com/office/drawing/2014/main" val="894470535"/>
                    </a:ext>
                  </a:extLst>
                </a:gridCol>
              </a:tblGrid>
              <a:tr h="45088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CC00"/>
                          </a:solidFill>
                          <a:effectLst/>
                        </a:rPr>
                        <a:t>Koenzymy transferáz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CC00"/>
                          </a:solidFill>
                          <a:effectLst/>
                        </a:rPr>
                        <a:t>Funkce - t</a:t>
                      </a:r>
                      <a:r>
                        <a:rPr lang="cs-CZ" sz="2000" b="1" i="0" kern="1200" dirty="0">
                          <a:solidFill>
                            <a:srgbClr val="00CC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yto koenzymy umožňují přenos skupin</a:t>
                      </a:r>
                      <a:endParaRPr lang="cs-CZ" sz="2000" b="1" dirty="0">
                        <a:solidFill>
                          <a:srgbClr val="00CC00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78282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Nukleosidtrifosfáty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: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ATP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GTP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 UTP, CTP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přenášejí většinou zbytek kyseliny fosforečné, součástí kináz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68885"/>
                  </a:ext>
                </a:extLst>
              </a:tr>
              <a:tr h="1127199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Koenzym 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obsahuje -SH skupinu, na kterou může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thioesterovou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vazbou navázat zbytek karboxylové kyseliny, např.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acetylkoenzym 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62581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Tetrahydrofolát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(THF)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jednouhlíkaté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zbytky (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 formyl,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methylen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6205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Pyridoxalfosfát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(PLP)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koenzym důležitý pro metabolismus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AMK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(transaminace, dekarboxylace)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55015"/>
                  </a:ext>
                </a:extLst>
              </a:tr>
              <a:tr h="450880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Fosfoadenosinfosfosulfát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(PAPS)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sulfát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833266"/>
                  </a:ext>
                </a:extLst>
              </a:tr>
              <a:tr h="1127199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S-</a:t>
                      </a:r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adenosylmethionin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(SAM)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např. při přeměně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noradrenalinu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na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adrenalin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nebo při syntéze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kreatinu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metylace DNA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548539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Kobalaminy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koenzymy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methyltransferáz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– např.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methylace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homocysteinu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na </a:t>
                      </a:r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methionin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723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0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AF3F0CC-94CD-4CCD-8C77-8B9E9774B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07418"/>
              </p:ext>
            </p:extLst>
          </p:nvPr>
        </p:nvGraphicFramePr>
        <p:xfrm>
          <a:off x="157316" y="147484"/>
          <a:ext cx="11828205" cy="6554679"/>
        </p:xfrm>
        <a:graphic>
          <a:graphicData uri="http://schemas.openxmlformats.org/drawingml/2006/table">
            <a:tbl>
              <a:tblPr/>
              <a:tblGrid>
                <a:gridCol w="3510116">
                  <a:extLst>
                    <a:ext uri="{9D8B030D-6E8A-4147-A177-3AD203B41FA5}">
                      <a16:colId xmlns:a16="http://schemas.microsoft.com/office/drawing/2014/main" val="726169464"/>
                    </a:ext>
                  </a:extLst>
                </a:gridCol>
                <a:gridCol w="8318089">
                  <a:extLst>
                    <a:ext uri="{9D8B030D-6E8A-4147-A177-3AD203B41FA5}">
                      <a16:colId xmlns:a16="http://schemas.microsoft.com/office/drawing/2014/main" val="3044751540"/>
                    </a:ext>
                  </a:extLst>
                </a:gridCol>
              </a:tblGrid>
              <a:tr h="777235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00CC00"/>
                          </a:solidFill>
                          <a:effectLst/>
                        </a:rPr>
                        <a:t>Koenzymy karboxylačních a dekarboxylačních reakcí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00CC00"/>
                          </a:solidFill>
                          <a:effectLst/>
                        </a:rPr>
                        <a:t>Funkce – karboxylace / dekarboxylace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072012"/>
                  </a:ext>
                </a:extLst>
              </a:tr>
              <a:tr h="990155">
                <a:tc>
                  <a:txBody>
                    <a:bodyPr/>
                    <a:lstStyle/>
                    <a:p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Pyridoxalfosfát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(PLP)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důležitý pro metabolismus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AMK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(transaminace, dekarboxylace)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978645"/>
                  </a:ext>
                </a:extLst>
              </a:tr>
              <a:tr h="1339672">
                <a:tc>
                  <a:txBody>
                    <a:bodyPr/>
                    <a:lstStyle/>
                    <a:p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Kyselina </a:t>
                      </a:r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lipoová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vázána amidovou vazbou na postranní řetězec lysinu příslušného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apoenzymu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→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liponamid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, který se účastní oxidativní dekarboxylace 2-oxokyselin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608748"/>
                  </a:ext>
                </a:extLst>
              </a:tr>
              <a:tr h="668329">
                <a:tc>
                  <a:txBody>
                    <a:bodyPr/>
                    <a:lstStyle/>
                    <a:p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Thiamindifosfát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(TPP)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oxidativní dekarboxylace 2-oxokyselin a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transketolasy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63438"/>
                  </a:ext>
                </a:extLst>
              </a:tr>
              <a:tr h="2733563">
                <a:tc>
                  <a:txBody>
                    <a:bodyPr/>
                    <a:lstStyle/>
                    <a:p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Biotin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všech karboxyláz, reaguje s bikarbonátem (HCO</a:t>
                      </a:r>
                      <a:r>
                        <a:rPr lang="cs-CZ" sz="2400" b="1" baseline="-25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cs-CZ" sz="24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) na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karboxybiotin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, který přenáší CO</a:t>
                      </a:r>
                      <a:r>
                        <a:rPr lang="cs-CZ" sz="2400" b="1" baseline="-25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na jiné molekuly a vytváří tak v nich karboxylové skupiny (COOH) – příkladem může být syntéza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malonyl-CoA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z acetyl-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CoA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 nebo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oxalacetátu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 z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pyruvátu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28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1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Nikotinamidové nukleotidy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ve své  molekule </a:t>
            </a:r>
            <a:r>
              <a:rPr lang="cs-CZ" sz="3600" b="1" dirty="0">
                <a:solidFill>
                  <a:srgbClr val="FFFF00"/>
                </a:solidFill>
              </a:rPr>
              <a:t>amid kyseliny nikotinové (nikotinamid), ribózu, dva nebo tři fosfáty a adenin.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Jsou to </a:t>
            </a:r>
            <a:r>
              <a:rPr lang="cs-CZ" sz="3600" b="1" dirty="0">
                <a:solidFill>
                  <a:srgbClr val="FFFF00"/>
                </a:solidFill>
              </a:rPr>
              <a:t>nejdůležitější přenašeče vodíku </a:t>
            </a:r>
            <a:r>
              <a:rPr lang="cs-CZ" sz="3600" dirty="0"/>
              <a:t>v systému buněčného dýchání (biologické oxidace).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Vyskytují se v každé živé buňce.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Zúčastňují se např. </a:t>
            </a:r>
            <a:r>
              <a:rPr lang="cs-CZ" sz="3600" b="1" dirty="0">
                <a:solidFill>
                  <a:srgbClr val="FFFF00"/>
                </a:solidFill>
              </a:rPr>
              <a:t>aerobní fosforylace, glykolýzy, přeměny kyseliny pyrohroznové, fotosyntézy apod.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64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1563329" y="410547"/>
            <a:ext cx="9497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NIKOTINAMIDADENINDINUKLEOTID</a:t>
            </a:r>
          </a:p>
        </p:txBody>
      </p:sp>
      <p:pic>
        <p:nvPicPr>
          <p:cNvPr id="4098" name="Picture 2" descr="Strukturní vzorec">
            <a:extLst>
              <a:ext uri="{FF2B5EF4-FFF2-40B4-BE49-F238E27FC236}">
                <a16:creationId xmlns:a16="http://schemas.microsoft.com/office/drawing/2014/main" id="{CB554098-6B21-41EE-9A9E-1A5EC4FB6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94" y="995322"/>
            <a:ext cx="11038213" cy="565128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74472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Mechanismus působení nikotinamidových nukleotidů se zakládá na </a:t>
            </a:r>
            <a:r>
              <a:rPr lang="cs-CZ" sz="3600" b="1" dirty="0">
                <a:solidFill>
                  <a:srgbClr val="FFFF00"/>
                </a:solidFill>
              </a:rPr>
              <a:t>vazbě vodíku ze substrátu na pyridinové jádro</a:t>
            </a:r>
            <a:r>
              <a:rPr lang="cs-CZ" sz="3600" dirty="0"/>
              <a:t>, přičemž vzniká redukovaná forma.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Vytvořením redukované formy (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NADH+H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dirty="0">
                <a:sym typeface="Symbol" panose="05050102010706020507" pitchFamily="18" charset="2"/>
              </a:rPr>
              <a:t>)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zaniká aromatický charakter pyridinového kruhu</a:t>
            </a:r>
            <a:r>
              <a:rPr lang="cs-CZ" sz="3600" dirty="0">
                <a:sym typeface="Symbol" panose="05050102010706020507" pitchFamily="18" charset="2"/>
              </a:rPr>
              <a:t>, čímž se změní jeho absorpce světla v UV oblasti.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Této vlastnosti se využívá v laboratořích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k velmi citlivému odlišení NAD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 od NADH+H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baseline="30000" dirty="0">
                <a:sym typeface="Symbol" panose="05050102010706020507" pitchFamily="18" charset="2"/>
              </a:rPr>
              <a:t> </a:t>
            </a:r>
            <a:r>
              <a:rPr lang="cs-CZ" sz="3600" dirty="0">
                <a:sym typeface="Symbol" panose="05050102010706020507" pitchFamily="18" charset="2"/>
              </a:rPr>
              <a:t>a tedy i všech enzymových reakcí, kterých se tyto koenzymy účastní.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7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NAD</a:t>
            </a:r>
            <a:r>
              <a:rPr lang="cs-CZ" sz="32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  NADH+H</a:t>
            </a:r>
            <a:r>
              <a:rPr lang="cs-CZ" sz="32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5122" name="Picture 2" descr="NAD+_Oxidation_and_Reduction.png (672×454)">
            <a:extLst>
              <a:ext uri="{FF2B5EF4-FFF2-40B4-BE49-F238E27FC236}">
                <a16:creationId xmlns:a16="http://schemas.microsoft.com/office/drawing/2014/main" id="{DE8DE2D2-92C6-4DFE-9A2C-9D9E7CF24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31" y="995322"/>
            <a:ext cx="11543071" cy="5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818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Flavinové nukleotidy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tvoří koenzymy žlutých enzymů (</a:t>
            </a:r>
            <a:r>
              <a:rPr lang="cs-CZ" sz="3600" b="1" dirty="0">
                <a:solidFill>
                  <a:srgbClr val="FFFF00"/>
                </a:solidFill>
              </a:rPr>
              <a:t>flavoproteinů</a:t>
            </a:r>
            <a:r>
              <a:rPr lang="cs-CZ" sz="3600" dirty="0"/>
              <a:t>), které se účastní </a:t>
            </a:r>
            <a:r>
              <a:rPr lang="cs-CZ" sz="3600" b="1" dirty="0">
                <a:solidFill>
                  <a:srgbClr val="FFFF00"/>
                </a:solidFill>
              </a:rPr>
              <a:t>přenosu vodíku a elektronů (oxidačně-redukční reakce)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riboflavin ve formě riboflavin-5´-fosfátu (</a:t>
            </a:r>
            <a:r>
              <a:rPr lang="cs-CZ" sz="3600" b="1" dirty="0" err="1">
                <a:solidFill>
                  <a:srgbClr val="FFFF00"/>
                </a:solidFill>
              </a:rPr>
              <a:t>flavinmononuleotid</a:t>
            </a:r>
            <a:r>
              <a:rPr lang="cs-CZ" sz="3600" b="1" dirty="0">
                <a:solidFill>
                  <a:srgbClr val="FFFF00"/>
                </a:solidFill>
              </a:rPr>
              <a:t> FMN</a:t>
            </a:r>
            <a:r>
              <a:rPr lang="cs-CZ" sz="3600" dirty="0"/>
              <a:t>) nebo ve formě </a:t>
            </a:r>
            <a:r>
              <a:rPr lang="cs-CZ" sz="3600" b="1" dirty="0" err="1">
                <a:solidFill>
                  <a:srgbClr val="FFFF00"/>
                </a:solidFill>
              </a:rPr>
              <a:t>flavinadenindinukleotidu</a:t>
            </a:r>
            <a:r>
              <a:rPr lang="cs-CZ" sz="3600" b="1" dirty="0">
                <a:solidFill>
                  <a:srgbClr val="FFFF00"/>
                </a:solidFill>
              </a:rPr>
              <a:t> FAD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Pro </a:t>
            </a:r>
            <a:r>
              <a:rPr lang="cs-CZ" sz="3600" b="1" dirty="0">
                <a:solidFill>
                  <a:srgbClr val="FF0000"/>
                </a:solidFill>
              </a:rPr>
              <a:t>přenos vodíku </a:t>
            </a:r>
            <a:r>
              <a:rPr lang="cs-CZ" sz="3600" dirty="0"/>
              <a:t>je u flavinových nukleotidů důležité </a:t>
            </a:r>
            <a:r>
              <a:rPr lang="cs-CZ" sz="3600" b="1" dirty="0" err="1">
                <a:solidFill>
                  <a:srgbClr val="FF0000"/>
                </a:solidFill>
              </a:rPr>
              <a:t>izoaloxazinové</a:t>
            </a:r>
            <a:r>
              <a:rPr lang="cs-CZ" sz="3600" b="1" dirty="0">
                <a:solidFill>
                  <a:srgbClr val="FF0000"/>
                </a:solidFill>
              </a:rPr>
              <a:t> jádro.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Vodík se zde váže na </a:t>
            </a:r>
            <a:r>
              <a:rPr lang="cs-CZ" sz="3600" b="1" dirty="0">
                <a:solidFill>
                  <a:srgbClr val="FF0000"/>
                </a:solidFill>
              </a:rPr>
              <a:t>N</a:t>
            </a:r>
            <a:r>
              <a:rPr lang="cs-CZ" sz="3600" b="1" baseline="30000" dirty="0">
                <a:solidFill>
                  <a:srgbClr val="FF0000"/>
                </a:solidFill>
              </a:rPr>
              <a:t>1</a:t>
            </a:r>
            <a:r>
              <a:rPr lang="cs-CZ" sz="3600" b="1" dirty="0">
                <a:solidFill>
                  <a:srgbClr val="FF0000"/>
                </a:solidFill>
              </a:rPr>
              <a:t> a N</a:t>
            </a:r>
            <a:r>
              <a:rPr lang="cs-CZ" sz="3600" b="1" baseline="30000" dirty="0">
                <a:solidFill>
                  <a:srgbClr val="FF0000"/>
                </a:solidFill>
              </a:rPr>
              <a:t>10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tohoto jádra.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17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FAD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  FADH</a:t>
            </a:r>
            <a:r>
              <a:rPr lang="cs-CZ" sz="3200" b="1" baseline="-25000" dirty="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Flavinadenindinukleotid – Wikipedie">
            <a:extLst>
              <a:ext uri="{FF2B5EF4-FFF2-40B4-BE49-F238E27FC236}">
                <a16:creationId xmlns:a16="http://schemas.microsoft.com/office/drawing/2014/main" id="{AD6C9479-86C4-4AB5-815D-84D82C2C3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0" y="1199535"/>
            <a:ext cx="11021961" cy="41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036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294969" y="410547"/>
            <a:ext cx="5299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FLAVINMONONUKLEOTID  (FMN)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BAE2B6E-1A25-4511-8986-EB674C28AFB8}"/>
              </a:ext>
            </a:extLst>
          </p:cNvPr>
          <p:cNvSpPr txBox="1"/>
          <p:nvPr/>
        </p:nvSpPr>
        <p:spPr>
          <a:xfrm>
            <a:off x="6882581" y="562947"/>
            <a:ext cx="5112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FLAVINADENINDINUKLEOTID (FAD)</a:t>
            </a:r>
          </a:p>
        </p:txBody>
      </p:sp>
      <p:pic>
        <p:nvPicPr>
          <p:cNvPr id="6150" name="Picture 6" descr="Flavinmononukleotid – Wikipedie">
            <a:extLst>
              <a:ext uri="{FF2B5EF4-FFF2-40B4-BE49-F238E27FC236}">
                <a16:creationId xmlns:a16="http://schemas.microsoft.com/office/drawing/2014/main" id="{DFCF447F-C050-4B08-9ABB-1AD681C87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09" y="1740311"/>
            <a:ext cx="4473677" cy="494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oubor:FAD (vzorec).svg">
            <a:extLst>
              <a:ext uri="{FF2B5EF4-FFF2-40B4-BE49-F238E27FC236}">
                <a16:creationId xmlns:a16="http://schemas.microsoft.com/office/drawing/2014/main" id="{5247612C-180B-4521-8BC1-7218064E9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23" y="1740312"/>
            <a:ext cx="5889522" cy="49456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28049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Ubichinon</a:t>
            </a:r>
            <a:r>
              <a:rPr lang="cs-CZ" sz="3900" b="1" dirty="0">
                <a:solidFill>
                  <a:srgbClr val="00CC00"/>
                </a:solidFill>
              </a:rPr>
              <a:t> (koenzym Q)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Účastní se </a:t>
            </a:r>
            <a:r>
              <a:rPr lang="cs-CZ" sz="3600" b="1" dirty="0">
                <a:solidFill>
                  <a:srgbClr val="FFFF00"/>
                </a:solidFill>
              </a:rPr>
              <a:t>oxidačně-redukčních reakcí</a:t>
            </a:r>
            <a:r>
              <a:rPr lang="cs-CZ" sz="3600" dirty="0"/>
              <a:t> ve všech formách živé hmoty, ale mechanismus jeho působení není přesně znám.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Účinnou složkou molekuly koenzymu Q je </a:t>
            </a:r>
            <a:r>
              <a:rPr lang="cs-CZ" sz="3600" b="1" i="1" dirty="0">
                <a:solidFill>
                  <a:srgbClr val="FFFF00"/>
                </a:solidFill>
                <a:sym typeface="Symbol" panose="05050102010706020507" pitchFamily="18" charset="2"/>
              </a:rPr>
              <a:t>p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-chinonové jádro</a:t>
            </a:r>
            <a:r>
              <a:rPr lang="cs-CZ" sz="3600" dirty="0">
                <a:sym typeface="Symbol" panose="05050102010706020507" pitchFamily="18" charset="2"/>
              </a:rPr>
              <a:t>, které se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vazbou vodíku ze substrátu </a:t>
            </a:r>
            <a:r>
              <a:rPr lang="cs-CZ" sz="3600" dirty="0">
                <a:sym typeface="Symbol" panose="05050102010706020507" pitchFamily="18" charset="2"/>
              </a:rPr>
              <a:t>(redukcí) mění na </a:t>
            </a:r>
            <a:r>
              <a:rPr lang="cs-CZ" sz="3600" b="1" i="1" dirty="0">
                <a:solidFill>
                  <a:srgbClr val="FFFF00"/>
                </a:solidFill>
                <a:sym typeface="Symbol" panose="05050102010706020507" pitchFamily="18" charset="2"/>
              </a:rPr>
              <a:t>p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-</a:t>
            </a:r>
            <a:r>
              <a:rPr lang="cs-CZ" sz="3600" b="1" dirty="0" err="1">
                <a:solidFill>
                  <a:srgbClr val="FFFF00"/>
                </a:solidFill>
                <a:sym typeface="Symbol" panose="05050102010706020507" pitchFamily="18" charset="2"/>
              </a:rPr>
              <a:t>difenolové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 jádro</a:t>
            </a:r>
            <a:r>
              <a:rPr lang="cs-CZ" sz="3600" dirty="0">
                <a:sym typeface="Symbol" panose="05050102010706020507" pitchFamily="18" charset="2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Navíc toto jádro obsahuje navázaný vedlejší řetězec izoprenového charakteru, který se u různých organismů liší počtem uhlíkových atomů.</a:t>
            </a: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1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Většina enzymů se v buňkách vyskytuje </a:t>
            </a:r>
            <a:r>
              <a:rPr lang="cs-CZ" sz="3600" b="1" dirty="0">
                <a:solidFill>
                  <a:srgbClr val="FFFF00"/>
                </a:solidFill>
              </a:rPr>
              <a:t>vázaná na buněčné struktury.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hydrolytické enzymy </a:t>
            </a:r>
            <a:r>
              <a:rPr lang="cs-CZ" sz="3200" dirty="0">
                <a:sym typeface="Symbol" panose="05050102010706020507" pitchFamily="18" charset="2"/>
              </a:rPr>
              <a:t> lysozomy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enzymy energetického </a:t>
            </a:r>
            <a:r>
              <a:rPr lang="cs-CZ" sz="3200" dirty="0" err="1">
                <a:sym typeface="Symbol" panose="05050102010706020507" pitchFamily="18" charset="2"/>
              </a:rPr>
              <a:t>metbolismu</a:t>
            </a:r>
            <a:r>
              <a:rPr lang="cs-CZ" sz="3200" dirty="0">
                <a:sym typeface="Symbol" panose="05050102010706020507" pitchFamily="18" charset="2"/>
              </a:rPr>
              <a:t>  mitochondrie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+ membrány dalších organel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32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Určité enzymy jsou umístěny v blízko sebe a jeden enzym může bezprostředně působit na produkt druhého enzymu.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Takto vznikají celé cykly enzymatických reakcí </a:t>
            </a:r>
            <a:r>
              <a:rPr lang="cs-CZ" sz="3600" dirty="0">
                <a:sym typeface="Symbol" panose="05050102010706020507" pitchFamily="18" charset="2"/>
              </a:rPr>
              <a:t>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metabolické dráhy </a:t>
            </a:r>
            <a:r>
              <a:rPr lang="cs-CZ" sz="3600" dirty="0">
                <a:sym typeface="Symbol" panose="05050102010706020507" pitchFamily="18" charset="2"/>
              </a:rPr>
              <a:t>(např. glykolýza, cyklus </a:t>
            </a:r>
            <a:r>
              <a:rPr lang="cs-CZ" sz="3600" dirty="0" err="1">
                <a:sym typeface="Symbol" panose="05050102010706020507" pitchFamily="18" charset="2"/>
              </a:rPr>
              <a:t>trikarboxylových</a:t>
            </a:r>
            <a:r>
              <a:rPr lang="cs-CZ" sz="3600" dirty="0">
                <a:sym typeface="Symbol" panose="05050102010706020507" pitchFamily="18" charset="2"/>
              </a:rPr>
              <a:t> kyselin, pentózový </a:t>
            </a:r>
            <a:r>
              <a:rPr lang="cs-CZ" sz="3600" dirty="0" err="1">
                <a:sym typeface="Symbol" panose="05050102010706020507" pitchFamily="18" charset="2"/>
              </a:rPr>
              <a:t>cykus</a:t>
            </a:r>
            <a:r>
              <a:rPr lang="cs-CZ" sz="3600" dirty="0">
                <a:sym typeface="Symbol" panose="05050102010706020507" pitchFamily="18" charset="2"/>
              </a:rPr>
              <a:t>…).</a:t>
            </a:r>
            <a:endParaRPr lang="cs-CZ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0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UBICHINONU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8194" name="Picture 2" descr="koenzym Q (1).png">
            <a:extLst>
              <a:ext uri="{FF2B5EF4-FFF2-40B4-BE49-F238E27FC236}">
                <a16:creationId xmlns:a16="http://schemas.microsoft.com/office/drawing/2014/main" id="{3249F9C8-78D7-4478-BC9C-7AFD7A407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71" y="995321"/>
            <a:ext cx="11136536" cy="566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754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Deriváty porfyrinu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Tvoří spolu se železem </a:t>
            </a:r>
            <a:r>
              <a:rPr lang="cs-CZ" sz="3600" dirty="0" err="1"/>
              <a:t>prosthetické</a:t>
            </a:r>
            <a:r>
              <a:rPr lang="cs-CZ" sz="3600" dirty="0"/>
              <a:t> skupiny vícero enzymů, které se účastní na </a:t>
            </a:r>
            <a:r>
              <a:rPr lang="cs-CZ" sz="3600" b="1" dirty="0">
                <a:solidFill>
                  <a:srgbClr val="FFFF00"/>
                </a:solidFill>
              </a:rPr>
              <a:t>přenosu elektronů (zejména cytochromový systém).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Taková </a:t>
            </a:r>
            <a:r>
              <a:rPr lang="cs-CZ" sz="3600" dirty="0" err="1"/>
              <a:t>prosthetická</a:t>
            </a:r>
            <a:r>
              <a:rPr lang="cs-CZ" sz="3600" dirty="0"/>
              <a:t> skupina se nazývá </a:t>
            </a:r>
            <a:r>
              <a:rPr lang="cs-CZ" sz="3600" b="1" dirty="0">
                <a:solidFill>
                  <a:srgbClr val="FFFF00"/>
                </a:solidFill>
              </a:rPr>
              <a:t>hem.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Účinné enzymy se vyskytují v oxidované formě (obsahují trojmocné železo – Fe</a:t>
            </a:r>
            <a:r>
              <a:rPr lang="cs-CZ" sz="3600" baseline="30000" dirty="0"/>
              <a:t>3+</a:t>
            </a:r>
            <a:r>
              <a:rPr lang="cs-CZ" sz="3600" dirty="0"/>
              <a:t>), která se po přijetí elektronu od vhodného donoru (obvykle flavoproteinu) mění na redukovanou formu (obsahující dvoumocné – </a:t>
            </a:r>
            <a:r>
              <a:rPr lang="cs-CZ" sz="3600" dirty="0" err="1"/>
              <a:t>Fe</a:t>
            </a:r>
            <a:r>
              <a:rPr lang="cs-CZ" sz="3600" dirty="0"/>
              <a:t> </a:t>
            </a:r>
            <a:r>
              <a:rPr lang="cs-CZ" sz="3600" baseline="30000" dirty="0"/>
              <a:t>2+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154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STRUKTURA MOLEKULY HEMU b</a:t>
            </a:r>
          </a:p>
        </p:txBody>
      </p:sp>
      <p:pic>
        <p:nvPicPr>
          <p:cNvPr id="9218" name="Picture 2" descr="undefined">
            <a:extLst>
              <a:ext uri="{FF2B5EF4-FFF2-40B4-BE49-F238E27FC236}">
                <a16:creationId xmlns:a16="http://schemas.microsoft.com/office/drawing/2014/main" id="{35692787-9ED9-4287-87D2-8831A430D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929" y="1081548"/>
            <a:ext cx="8082115" cy="557489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5491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Adenosinfosfáty</a:t>
            </a:r>
            <a:endParaRPr lang="cs-CZ" sz="3900" b="1" dirty="0">
              <a:solidFill>
                <a:srgbClr val="00CC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Jsou základními </a:t>
            </a:r>
            <a:r>
              <a:rPr lang="cs-CZ" sz="3600" b="1" dirty="0">
                <a:solidFill>
                  <a:srgbClr val="FFFF00"/>
                </a:solidFill>
              </a:rPr>
              <a:t>donory a akceptory fosfátových zbytků </a:t>
            </a:r>
            <a:r>
              <a:rPr lang="cs-CZ" sz="3600" dirty="0"/>
              <a:t>(HPO</a:t>
            </a:r>
            <a:r>
              <a:rPr lang="cs-CZ" sz="3600" baseline="-25000" dirty="0"/>
              <a:t>3</a:t>
            </a:r>
            <a:r>
              <a:rPr lang="cs-CZ" sz="3600" dirty="0"/>
              <a:t>)</a:t>
            </a:r>
            <a:r>
              <a:rPr lang="cs-CZ" sz="3600" baseline="30000" dirty="0"/>
              <a:t>- </a:t>
            </a:r>
            <a:r>
              <a:rPr lang="cs-CZ" sz="3600" dirty="0"/>
              <a:t> ve všech živých systémech.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adenosinmonofosfát AMP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err="1"/>
              <a:t>adenosindifosfát</a:t>
            </a:r>
            <a:r>
              <a:rPr lang="cs-CZ" sz="3200" dirty="0"/>
              <a:t> ADP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adenosintrifosfát ATP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Molekula </a:t>
            </a:r>
            <a:r>
              <a:rPr lang="cs-CZ" sz="3600" b="1" dirty="0">
                <a:solidFill>
                  <a:srgbClr val="FFFF00"/>
                </a:solidFill>
              </a:rPr>
              <a:t>ATP</a:t>
            </a:r>
            <a:r>
              <a:rPr lang="cs-CZ" sz="3600" dirty="0"/>
              <a:t> se skládá </a:t>
            </a:r>
            <a:r>
              <a:rPr lang="cs-CZ" sz="3600" b="1" dirty="0">
                <a:solidFill>
                  <a:srgbClr val="FFFF00"/>
                </a:solidFill>
              </a:rPr>
              <a:t>z adeninu, ribózy a třech fosfátových zbytků</a:t>
            </a:r>
            <a:r>
              <a:rPr lang="cs-CZ" sz="3600" dirty="0"/>
              <a:t>, z nichž </a:t>
            </a:r>
            <a:r>
              <a:rPr lang="cs-CZ" sz="3600" b="1" dirty="0">
                <a:solidFill>
                  <a:srgbClr val="FF0000"/>
                </a:solidFill>
              </a:rPr>
              <a:t>dva jsou vázány </a:t>
            </a:r>
            <a:r>
              <a:rPr lang="cs-CZ" sz="3600" b="1" dirty="0" err="1">
                <a:solidFill>
                  <a:srgbClr val="FF0000"/>
                </a:solidFill>
              </a:rPr>
              <a:t>makroergickou</a:t>
            </a:r>
            <a:r>
              <a:rPr lang="cs-CZ" sz="3600" b="1" dirty="0">
                <a:solidFill>
                  <a:srgbClr val="FF0000"/>
                </a:solidFill>
              </a:rPr>
              <a:t> vazbou.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Význam ATP spočívá v tom, že z jeho molekuly se mohou přenášet rozličné části a </a:t>
            </a:r>
            <a:r>
              <a:rPr lang="cs-CZ" sz="3600" b="1" dirty="0">
                <a:solidFill>
                  <a:srgbClr val="FF0000"/>
                </a:solidFill>
              </a:rPr>
              <a:t>aktivovat tak molekuly substrátu </a:t>
            </a:r>
            <a:r>
              <a:rPr lang="cs-CZ" sz="3600" dirty="0"/>
              <a:t>pro vstup do potřebných reakcí.</a:t>
            </a:r>
          </a:p>
        </p:txBody>
      </p:sp>
    </p:spTree>
    <p:extLst>
      <p:ext uri="{BB962C8B-B14F-4D97-AF65-F5344CB8AC3E}">
        <p14:creationId xmlns:p14="http://schemas.microsoft.com/office/powerpoint/2010/main" val="975350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STRUKTURA ADENOSINFOSFÁTŮ (AMP, ADP, ATP)</a:t>
            </a:r>
          </a:p>
        </p:txBody>
      </p:sp>
      <p:pic>
        <p:nvPicPr>
          <p:cNvPr id="10242" name="Picture 2" descr="image.png">
            <a:extLst>
              <a:ext uri="{FF2B5EF4-FFF2-40B4-BE49-F238E27FC236}">
                <a16:creationId xmlns:a16="http://schemas.microsoft.com/office/drawing/2014/main" id="{E64AE54B-788F-46F3-8848-7C5A0133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2" y="995323"/>
            <a:ext cx="11021961" cy="575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60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chemické podstaty enzymů (proteolytické, hydrolytické, aj.) vyplývá, že se musí vyskytovat </a:t>
            </a:r>
            <a:r>
              <a:rPr lang="cs-CZ" sz="3600" b="1" dirty="0">
                <a:solidFill>
                  <a:srgbClr val="FFFF00"/>
                </a:solidFill>
              </a:rPr>
              <a:t>v inaktivovaných formách</a:t>
            </a:r>
            <a:r>
              <a:rPr lang="cs-CZ" sz="3600" dirty="0"/>
              <a:t>, anebo musí být od svých substrátů izolovány membránami, které umožňují </a:t>
            </a:r>
            <a:r>
              <a:rPr lang="cs-CZ" sz="3600" b="1" dirty="0">
                <a:solidFill>
                  <a:srgbClr val="FFFF00"/>
                </a:solidFill>
              </a:rPr>
              <a:t>pouze jejich omezený kontakt.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zymogeny (proenzymy), které se na aktivní formu štěpí pomocí specifických proteolytických enzymů (limitovaná proteolýza).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Systém </a:t>
            </a:r>
            <a:r>
              <a:rPr lang="cs-CZ" sz="3600" b="1" dirty="0"/>
              <a:t>PREZYMOGEN </a:t>
            </a:r>
            <a:r>
              <a:rPr lang="cs-CZ" sz="3600" b="1" dirty="0">
                <a:sym typeface="Symbol" panose="05050102010706020507" pitchFamily="18" charset="2"/>
              </a:rPr>
              <a:t> ZYMOGEN  AKTIVNÍ FORMA</a:t>
            </a:r>
            <a:r>
              <a:rPr lang="cs-CZ" sz="3600" dirty="0">
                <a:sym typeface="Symbol" panose="05050102010706020507" pitchFamily="18" charset="2"/>
              </a:rPr>
              <a:t>, pomocí limitované proteolýzy, představuje účinný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mechanismus regulace aktivity enzymů</a:t>
            </a:r>
            <a:r>
              <a:rPr lang="cs-CZ" sz="3600" dirty="0">
                <a:sym typeface="Symbol" panose="05050102010706020507" pitchFamily="18" charset="2"/>
              </a:rPr>
              <a:t>, dle aktuálních fyziologických potřeb buňky a celého organismu.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CC00"/>
                </a:solidFill>
              </a:rPr>
              <a:t>ENZYMOVÉ VYBAVENÍ BUNĚK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POTENCIÁLNÍ SOUBOR ENZYMŮ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všechny enzymy, které je buňka schopná produkovat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pro každou buňku je stálý a typický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využívá se pro typizaci biologického druhu mikroorganismů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AKTUÁLNÍ SOUBOR ENZYMŮ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enzymy, kterými buňka disponuje v určitých konkrétních podmínkách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je proměnlivý a určovaný vlivy vnějšího prostředí</a:t>
            </a:r>
          </a:p>
          <a:p>
            <a:pPr marL="0" indent="0">
              <a:buNone/>
            </a:pPr>
            <a:endParaRPr lang="cs-CZ" sz="36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KONSTITUTIVNÍ 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jsou tvořeny za všech podmínek, za kterých je buňka schopná růst, bez ohledu na složení růstového média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musí se v buňce vyskytovat vždy  buňka bez nich nemůže existovat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INDUKTIVNÍ (ADAPTIVNÍ) 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syntetizují se jako výsledek stimulace určitým faktorem vnějšího prostředí (zpravidla specifický substrát)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pro buňku nejsou nevyhnutně nutné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08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CC00"/>
                </a:solidFill>
              </a:rPr>
              <a:t>KOENZYMY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(</a:t>
            </a:r>
            <a:r>
              <a:rPr lang="cs-CZ" sz="3600" dirty="0" err="1"/>
              <a:t>kofaktor</a:t>
            </a:r>
            <a:r>
              <a:rPr lang="cs-CZ" sz="3600" dirty="0"/>
              <a:t>) je nízkomolekulární </a:t>
            </a:r>
            <a:r>
              <a:rPr lang="cs-CZ" sz="3600" b="1" dirty="0">
                <a:solidFill>
                  <a:srgbClr val="FFFF00"/>
                </a:solidFill>
              </a:rPr>
              <a:t>neproteinová struktura </a:t>
            </a:r>
            <a:r>
              <a:rPr lang="cs-CZ" sz="3600" dirty="0"/>
              <a:t>připojená k proteinovému řetězci enzymu.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Koenzymy mají důležitou roli v </a:t>
            </a:r>
            <a:r>
              <a:rPr lang="cs-CZ" sz="3600" b="1" dirty="0">
                <a:solidFill>
                  <a:srgbClr val="FFFF00"/>
                </a:solidFill>
              </a:rPr>
              <a:t>přenosu atomů vodíku, elektronů nebo skupin atomů</a:t>
            </a:r>
            <a:r>
              <a:rPr lang="cs-CZ" sz="3600" dirty="0"/>
              <a:t> v průběhu enzymově katalyzované reakce.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Podle způsobu vazby k bílkovinné části enzymu rozlišujeme: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b="1" dirty="0" err="1">
                <a:solidFill>
                  <a:srgbClr val="FFFF00"/>
                </a:solidFill>
              </a:rPr>
              <a:t>disociovatelné</a:t>
            </a:r>
            <a:r>
              <a:rPr lang="cs-CZ" sz="3200" b="1" dirty="0">
                <a:solidFill>
                  <a:srgbClr val="FFFF00"/>
                </a:solidFill>
              </a:rPr>
              <a:t> koenzymy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dirty="0" err="1">
                <a:solidFill>
                  <a:srgbClr val="FFFF00"/>
                </a:solidFill>
              </a:rPr>
              <a:t>prosthetické</a:t>
            </a:r>
            <a:r>
              <a:rPr lang="cs-CZ" sz="3200" b="1" dirty="0">
                <a:solidFill>
                  <a:srgbClr val="FFFF00"/>
                </a:solidFill>
              </a:rPr>
              <a:t> skupiny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8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Disociovatelné</a:t>
            </a:r>
            <a:r>
              <a:rPr lang="cs-CZ" sz="3900" b="1" dirty="0">
                <a:solidFill>
                  <a:srgbClr val="00CC00"/>
                </a:solidFill>
              </a:rPr>
              <a:t> koenzymy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600" dirty="0"/>
              <a:t>Jsou udržované v kontaktu s enzymem </a:t>
            </a:r>
            <a:r>
              <a:rPr lang="cs-CZ" sz="3600" b="1" dirty="0">
                <a:solidFill>
                  <a:srgbClr val="FFFF00"/>
                </a:solidFill>
              </a:rPr>
              <a:t>nekovalentní interakcí.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Mohou se snadno oddělit od molekuly původního enzymu a navázat se i na jiný.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Patří sem např. </a:t>
            </a:r>
            <a:r>
              <a:rPr lang="cs-CZ" sz="3600" b="1" dirty="0">
                <a:solidFill>
                  <a:srgbClr val="FFFF00"/>
                </a:solidFill>
              </a:rPr>
              <a:t>NAD</a:t>
            </a:r>
            <a:r>
              <a:rPr lang="cs-CZ" sz="3600" b="1" baseline="30000" dirty="0">
                <a:solidFill>
                  <a:srgbClr val="FFFF00"/>
                </a:solidFill>
              </a:rPr>
              <a:t>+</a:t>
            </a:r>
            <a:r>
              <a:rPr lang="cs-CZ" sz="3600" dirty="0"/>
              <a:t> nebo </a:t>
            </a:r>
            <a:r>
              <a:rPr lang="cs-CZ" sz="3600" b="1" dirty="0">
                <a:solidFill>
                  <a:srgbClr val="FFFF00"/>
                </a:solidFill>
              </a:rPr>
              <a:t>NADP</a:t>
            </a:r>
            <a:r>
              <a:rPr lang="cs-CZ" sz="3600" b="1" baseline="30000" dirty="0">
                <a:solidFill>
                  <a:srgbClr val="FFFF00"/>
                </a:solidFill>
              </a:rPr>
              <a:t>+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Prostetické</a:t>
            </a:r>
            <a:r>
              <a:rPr lang="cs-CZ" sz="3900" b="1" dirty="0">
                <a:solidFill>
                  <a:srgbClr val="00CC00"/>
                </a:solidFill>
              </a:rPr>
              <a:t> skupiny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600" dirty="0"/>
              <a:t>Jsou struktury pevně vázané k enzymu převážně </a:t>
            </a:r>
            <a:r>
              <a:rPr lang="cs-CZ" sz="3600" b="1" dirty="0">
                <a:solidFill>
                  <a:srgbClr val="FFFF00"/>
                </a:solidFill>
              </a:rPr>
              <a:t>kovalentními vazbami</a:t>
            </a:r>
            <a:r>
              <a:rPr lang="cs-CZ" sz="3600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Charakter této vazby dělá z </a:t>
            </a:r>
            <a:r>
              <a:rPr lang="cs-CZ" sz="3600" dirty="0" err="1"/>
              <a:t>prostetické</a:t>
            </a:r>
            <a:r>
              <a:rPr lang="cs-CZ" sz="3600" dirty="0"/>
              <a:t> skupiny stabilní součást enzymu.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Patří sem např. </a:t>
            </a:r>
            <a:r>
              <a:rPr lang="cs-CZ" sz="3600" b="1" dirty="0">
                <a:solidFill>
                  <a:srgbClr val="FFFF00"/>
                </a:solidFill>
              </a:rPr>
              <a:t>FMN, FAD a kyselina </a:t>
            </a:r>
            <a:r>
              <a:rPr lang="cs-CZ" sz="3600" b="1" dirty="0" err="1">
                <a:solidFill>
                  <a:srgbClr val="FFFF00"/>
                </a:solidFill>
              </a:rPr>
              <a:t>lipoová</a:t>
            </a:r>
            <a:r>
              <a:rPr lang="cs-CZ" sz="3600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3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Řada koenzymů jsou </a:t>
            </a:r>
            <a:r>
              <a:rPr lang="cs-CZ" sz="3600" b="1" dirty="0">
                <a:solidFill>
                  <a:srgbClr val="FFFF00"/>
                </a:solidFill>
              </a:rPr>
              <a:t>vitaminy</a:t>
            </a:r>
            <a:r>
              <a:rPr lang="cs-CZ" sz="3600" dirty="0"/>
              <a:t> (nebo vitamin tvoří část molekuly koenzymu).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 Některé koenzymy jsou tvořené nukleotidem (</a:t>
            </a:r>
            <a:r>
              <a:rPr lang="cs-CZ" sz="3600" dirty="0" err="1"/>
              <a:t>fosfát+ribóza+dusíkatá</a:t>
            </a:r>
            <a:r>
              <a:rPr lang="cs-CZ" sz="3600" dirty="0"/>
              <a:t> báze).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Koenzymy rozdělujeme nejčastěji </a:t>
            </a:r>
            <a:r>
              <a:rPr lang="cs-CZ" sz="3600" b="1" dirty="0">
                <a:solidFill>
                  <a:srgbClr val="FFFF00"/>
                </a:solidFill>
              </a:rPr>
              <a:t>podle typů reakcí, na jejichž katalýze se podílejí: </a:t>
            </a:r>
          </a:p>
          <a:p>
            <a:pPr marL="0" indent="0">
              <a:buNone/>
            </a:pPr>
            <a:endParaRPr lang="cs-CZ" sz="3600" dirty="0"/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35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67C2318-C4BB-4311-B03C-AA7712908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16640"/>
              </p:ext>
            </p:extLst>
          </p:nvPr>
        </p:nvGraphicFramePr>
        <p:xfrm>
          <a:off x="216309" y="137652"/>
          <a:ext cx="11621729" cy="6408847"/>
        </p:xfrm>
        <a:graphic>
          <a:graphicData uri="http://schemas.openxmlformats.org/drawingml/2006/table">
            <a:tbl>
              <a:tblPr/>
              <a:tblGrid>
                <a:gridCol w="3033538">
                  <a:extLst>
                    <a:ext uri="{9D8B030D-6E8A-4147-A177-3AD203B41FA5}">
                      <a16:colId xmlns:a16="http://schemas.microsoft.com/office/drawing/2014/main" val="1241915951"/>
                    </a:ext>
                  </a:extLst>
                </a:gridCol>
                <a:gridCol w="8588191">
                  <a:extLst>
                    <a:ext uri="{9D8B030D-6E8A-4147-A177-3AD203B41FA5}">
                      <a16:colId xmlns:a16="http://schemas.microsoft.com/office/drawing/2014/main" val="2599588684"/>
                    </a:ext>
                  </a:extLst>
                </a:gridCol>
              </a:tblGrid>
              <a:tr h="567295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0B050"/>
                          </a:solidFill>
                          <a:effectLst/>
                        </a:rPr>
                        <a:t>Koenzymy oxidoreduktáz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0B050"/>
                          </a:solidFill>
                          <a:effectLst/>
                        </a:rPr>
                        <a:t>Funkce - t</a:t>
                      </a:r>
                      <a:r>
                        <a:rPr lang="cs-CZ" sz="1800" b="1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yto koenzymy se podílejí na přenosu atomu vodíku nebo elektronů</a:t>
                      </a:r>
                      <a:endParaRPr lang="cs-CZ" sz="1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38504"/>
                  </a:ext>
                </a:extLst>
              </a:tr>
              <a:tr h="674771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2" tooltip="Nikotinamidadenindinukleoti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NAD</a:t>
                      </a:r>
                      <a:r>
                        <a:rPr lang="cs-CZ" sz="1600" b="1" u="none" strike="noStrike" baseline="30000" dirty="0">
                          <a:solidFill>
                            <a:schemeClr val="bg1"/>
                          </a:solidFill>
                          <a:effectLst/>
                          <a:hlinkClick r:id="rId2" tooltip="Nikotinamidadenindinukleoti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+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(hydridových iontů: 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1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z katabolických dějů do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dýchacího řetězce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18570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3" tooltip="NADH, NADPH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NADPH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redukční činidlo biosyntetických procesů, vzniká především v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pentózovém cyklu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10363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4" tooltip="FMN (stránka neexistuje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FMN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2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pomocí dusíkových atomů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23605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5" tooltip="FA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FAD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2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pomocí dusíkových atomů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37987"/>
                  </a:ext>
                </a:extLst>
              </a:tr>
              <a:tr h="363242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6" tooltip="Koenzym Q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Koenzym Q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ubichinon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součást mitochondriálního dýchacího řetězce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66731"/>
                  </a:ext>
                </a:extLst>
              </a:tr>
              <a:tr h="729897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7" tooltip="Kyselina lipoová (stránka neexistuje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Kyselina </a:t>
                      </a:r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7" tooltip="Kyselina lipoová (stránka neexistuje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lipoová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vázána amidovou vazbou na postranní řetězec lysinu (označuje se pak jako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liponamid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), obsahuje intramolekulární disulfidovou vazbu, která působí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oxidoredukčně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a při redukci přechází na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dithiol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01859"/>
                  </a:ext>
                </a:extLst>
              </a:tr>
              <a:tr h="481328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8" tooltip="Hem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Hem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přenáší jen elektrony, např. mitochondriální cytochromy dýchacího řetězce,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cytochrom P450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11527"/>
                  </a:ext>
                </a:extLst>
              </a:tr>
              <a:tr h="715218">
                <a:tc>
                  <a:txBody>
                    <a:bodyPr/>
                    <a:lstStyle/>
                    <a:p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9" tooltip="Glutath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Glutathion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antioxidant v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erytrocytech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obsahuje redoxně aktivní intramolekulární disulfidovou vazbu – obdobně jako kyselina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lipoová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71405"/>
                  </a:ext>
                </a:extLst>
              </a:tr>
              <a:tr h="916484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10" tooltip="Vitamin C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Kyselina L-askorbová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koenzym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monoxygenáz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dioxygenáz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podíl na hydroxylaci prolinových 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lysinových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zbytků při syntéze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kolagenu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syntéze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katecholaminů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a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žlučových kyselin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56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11" tooltip="Tetrahydrobiopterin (stránka neexistuje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Tetrahydrobiopterin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(BH</a:t>
                      </a:r>
                      <a:r>
                        <a:rPr lang="cs-CZ" sz="1600" b="1" baseline="-25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THB)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koenzym účastnící se hydroxylace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tyrosinu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fenylalaninu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tryptofanu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atd.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3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15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7611</TotalTime>
  <Words>1326</Words>
  <Application>Microsoft Office PowerPoint</Application>
  <PresentationFormat>Širokoúhlá obrazovka</PresentationFormat>
  <Paragraphs>132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Wingdings</vt:lpstr>
      <vt:lpstr>Office Theme</vt:lpstr>
      <vt:lpstr>ENZYMY V ŽIVÉ BUŇCE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138</cp:revision>
  <dcterms:created xsi:type="dcterms:W3CDTF">2020-10-19T17:25:05Z</dcterms:created>
  <dcterms:modified xsi:type="dcterms:W3CDTF">2023-10-02T20:43:05Z</dcterms:modified>
</cp:coreProperties>
</file>