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1087" r:id="rId4"/>
    <p:sldId id="1204" r:id="rId5"/>
    <p:sldId id="1020" r:id="rId6"/>
    <p:sldId id="1126" r:id="rId7"/>
    <p:sldId id="1088" r:id="rId8"/>
    <p:sldId id="1069" r:id="rId9"/>
    <p:sldId id="262" r:id="rId10"/>
    <p:sldId id="263" r:id="rId11"/>
    <p:sldId id="258" r:id="rId12"/>
    <p:sldId id="259" r:id="rId13"/>
    <p:sldId id="257" r:id="rId14"/>
    <p:sldId id="1096" r:id="rId15"/>
    <p:sldId id="1097" r:id="rId16"/>
    <p:sldId id="266" r:id="rId17"/>
    <p:sldId id="267" r:id="rId18"/>
    <p:sldId id="268" r:id="rId19"/>
    <p:sldId id="269" r:id="rId20"/>
    <p:sldId id="270" r:id="rId21"/>
    <p:sldId id="260" r:id="rId22"/>
    <p:sldId id="271" r:id="rId23"/>
    <p:sldId id="272" r:id="rId24"/>
    <p:sldId id="273" r:id="rId25"/>
    <p:sldId id="274" r:id="rId26"/>
    <p:sldId id="275" r:id="rId27"/>
    <p:sldId id="276" r:id="rId28"/>
    <p:sldId id="280" r:id="rId29"/>
    <p:sldId id="281" r:id="rId30"/>
    <p:sldId id="279" r:id="rId31"/>
    <p:sldId id="1200" r:id="rId32"/>
    <p:sldId id="1201" r:id="rId33"/>
    <p:sldId id="1202" r:id="rId34"/>
    <p:sldId id="1203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40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367968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7679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927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0403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3326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610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05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676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2882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8759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2212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9EFAD-ED3A-4A51-B64B-79B547037C61}" type="datetimeFigureOut">
              <a:rPr lang="cs-CZ" smtClean="0"/>
              <a:t>17.11.2024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99AA8-12A1-43A3-8ADC-F6DC43C0D78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9779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gif"/><Relationship Id="rId2" Type="http://schemas.openxmlformats.org/officeDocument/2006/relationships/image" Target="../media/image2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svg"/><Relationship Id="rId7" Type="http://schemas.openxmlformats.org/officeDocument/2006/relationships/image" Target="../media/image36.svg"/><Relationship Id="rId12" Type="http://schemas.openxmlformats.org/officeDocument/2006/relationships/image" Target="../media/image41.gif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11" Type="http://schemas.openxmlformats.org/officeDocument/2006/relationships/image" Target="../media/image40.svg"/><Relationship Id="rId5" Type="http://schemas.openxmlformats.org/officeDocument/2006/relationships/image" Target="../media/image34.svg"/><Relationship Id="rId10" Type="http://schemas.openxmlformats.org/officeDocument/2006/relationships/image" Target="../media/image39.png"/><Relationship Id="rId4" Type="http://schemas.openxmlformats.org/officeDocument/2006/relationships/image" Target="../media/image33.png"/><Relationship Id="rId9" Type="http://schemas.openxmlformats.org/officeDocument/2006/relationships/image" Target="../media/image38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sv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svg"/><Relationship Id="rId4" Type="http://schemas.openxmlformats.org/officeDocument/2006/relationships/image" Target="../media/image4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gi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gif"/><Relationship Id="rId2" Type="http://schemas.openxmlformats.org/officeDocument/2006/relationships/image" Target="../media/image5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gi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7.gi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9.png"/><Relationship Id="rId2" Type="http://schemas.openxmlformats.org/officeDocument/2006/relationships/image" Target="../media/image5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gi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gi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gi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6.gi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gi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sv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svg"/><Relationship Id="rId9" Type="http://schemas.openxmlformats.org/officeDocument/2006/relationships/image" Target="../media/image24.sv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8D11E05-4DA7-4AE7-971C-820B272AC746}"/>
              </a:ext>
            </a:extLst>
          </p:cNvPr>
          <p:cNvSpPr txBox="1"/>
          <p:nvPr/>
        </p:nvSpPr>
        <p:spPr>
          <a:xfrm>
            <a:off x="219075" y="195560"/>
            <a:ext cx="869632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Dvě kuličky zanedbatelného objemu s elektrickým nábojem stejné velikosti 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-8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se navzájem přitahují ve vakuu silou. Určete tuto sílu, pokud náboje jsou ve vzdálenosti 30 cm.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(k = 9.10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</a:rPr>
              <a:t>9 </a:t>
            </a:r>
            <a:r>
              <a:rPr lang="cs-CZ" dirty="0" err="1">
                <a:solidFill>
                  <a:srgbClr val="4F4F4F"/>
                </a:solidFill>
                <a:latin typeface="Segoe UI" panose="020B0502040204020203" pitchFamily="34" charset="0"/>
              </a:rPr>
              <a:t>N.m</a:t>
            </a:r>
            <a:r>
              <a:rPr lang="cs-CZ" baseline="30000" dirty="0" err="1">
                <a:solidFill>
                  <a:srgbClr val="4F4F4F"/>
                </a:solidFill>
                <a:latin typeface="Segoe UI" panose="020B0502040204020203" pitchFamily="34" charset="0"/>
              </a:rPr>
              <a:t>2</a:t>
            </a:r>
            <a:r>
              <a:rPr lang="en-US" dirty="0">
                <a:solidFill>
                  <a:srgbClr val="4F4F4F"/>
                </a:solidFill>
                <a:latin typeface="Segoe UI" panose="020B0502040204020203" pitchFamily="34" charset="0"/>
              </a:rPr>
              <a:t>.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C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</a:rPr>
              <a:t>-2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</a:rPr>
              <a:t>) 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9CBC8AC-B243-4642-8D48-C56178362A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6" y="1251181"/>
            <a:ext cx="5457825" cy="2152650"/>
          </a:xfrm>
          <a:prstGeom prst="rect">
            <a:avLst/>
          </a:prstGeom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1DE021F4-105D-4FD0-B92E-1135734AE67B}"/>
              </a:ext>
            </a:extLst>
          </p:cNvPr>
          <p:cNvSpPr txBox="1"/>
          <p:nvPr/>
        </p:nvSpPr>
        <p:spPr>
          <a:xfrm>
            <a:off x="185737" y="3756867"/>
            <a:ext cx="86296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Dva stejné elektrické náboje ve vzdálenosti 6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cm se přitahují silou 5,6 N. Určete velikost těchto nábojů ve vakuu.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77BC6F8-BAA0-40BD-811D-902EE84232A8}"/>
              </a:ext>
            </a:extLst>
          </p:cNvPr>
          <p:cNvSpPr txBox="1"/>
          <p:nvPr/>
        </p:nvSpPr>
        <p:spPr>
          <a:xfrm>
            <a:off x="185737" y="5143410"/>
            <a:ext cx="86963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 velká elektrická síla působí na proton (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Q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1,602.10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C. m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1,672.10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-27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kg), který se nachází v elektrickém poli s intenzitou elektrického pole 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5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N.C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? Jaké bude zrychlení protonu v daném místě elektrického pole?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4EE4F27-F383-41BA-92C6-4610FC0A4012}"/>
              </a:ext>
            </a:extLst>
          </p:cNvPr>
          <p:cNvSpPr txBox="1"/>
          <p:nvPr/>
        </p:nvSpPr>
        <p:spPr>
          <a:xfrm>
            <a:off x="319086" y="43869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1,5.10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F027862F-8E38-45E7-B803-B244B7DCF6C8}"/>
              </a:ext>
            </a:extLst>
          </p:cNvPr>
          <p:cNvSpPr txBox="1"/>
          <p:nvPr/>
        </p:nvSpPr>
        <p:spPr>
          <a:xfrm>
            <a:off x="319086" y="6179834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pl-PL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3,204.10</a:t>
            </a:r>
            <a:r>
              <a:rPr lang="pl-PL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-14</a:t>
            </a:r>
            <a:r>
              <a:rPr lang="pl-PL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N, 1,92.10</a:t>
            </a:r>
            <a:r>
              <a:rPr lang="pl-PL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13</a:t>
            </a:r>
            <a:r>
              <a:rPr lang="pl-PL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m.s</a:t>
            </a:r>
            <a:r>
              <a:rPr lang="pl-PL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019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51301F5-9DFF-49C2-8608-293A30243AF7}"/>
              </a:ext>
            </a:extLst>
          </p:cNvPr>
          <p:cNvSpPr txBox="1"/>
          <p:nvPr/>
        </p:nvSpPr>
        <p:spPr>
          <a:xfrm>
            <a:off x="114300" y="174963"/>
            <a:ext cx="89439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Částice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α (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α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= 6,7.10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-27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kg,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α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= 3,2.10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-19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C) vletěla do homogenního elektrického pole rychlostí 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6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ms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. Částice se zastavila po překonání dráhy 2 m. Jak velký potenciální rozdíl částice překonala? Jakou velikost má intenzita elektrického pole?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FBC63F4B-E70E-4428-A6DD-4275116B9F9E}"/>
              </a:ext>
            </a:extLst>
          </p:cNvPr>
          <p:cNvSpPr txBox="1"/>
          <p:nvPr/>
        </p:nvSpPr>
        <p:spPr>
          <a:xfrm>
            <a:off x="114300" y="1630700"/>
            <a:ext cx="887729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Jaký elektrický náboj má mikroskopická olejová kulička hmotnosti 6,4.10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kg, která se vznáší mezi deskami nabitého kondenzátoru? Desky kondenzátoru mají vzdálenost 1cm a napětí mezi nimi je 400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V. 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2456D0A3-A340-49FD-B30D-9C9AE23564C5}"/>
              </a:ext>
            </a:extLst>
          </p:cNvPr>
          <p:cNvSpPr txBox="1"/>
          <p:nvPr/>
        </p:nvSpPr>
        <p:spPr>
          <a:xfrm>
            <a:off x="166685" y="3086437"/>
            <a:ext cx="88249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Určete intenzitu elektrického pole mezi dvěma rovnoběžnými vodivými deskami ve vzájemné vzdálenosti 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cm, pokud je mezi nimi napětí 150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V. Jakou práci vykonají síly pole při přenesení náboje 1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μ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z jedné desky na druhou</a:t>
            </a:r>
            <a:r>
              <a:rPr lang="en-US" dirty="0">
                <a:solidFill>
                  <a:srgbClr val="4F4F4F"/>
                </a:solidFill>
                <a:latin typeface="Segoe UI" panose="020B0502040204020203" pitchFamily="34" charset="0"/>
              </a:rPr>
              <a:t>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176ADB9D-73B2-481E-868D-F7EE1388B3E3}"/>
              </a:ext>
            </a:extLst>
          </p:cNvPr>
          <p:cNvSpPr txBox="1"/>
          <p:nvPr/>
        </p:nvSpPr>
        <p:spPr>
          <a:xfrm>
            <a:off x="166685" y="4481653"/>
            <a:ext cx="882491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Jakou rychlost dosáhne elektron (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Q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 1,602.10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C,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9,1.10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-31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kg) při průchodu potenciálním rozdílem 100 V?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B796C23-FC37-4AD5-AFE5-59CC9BC9D755}"/>
              </a:ext>
            </a:extLst>
          </p:cNvPr>
          <p:cNvSpPr txBox="1"/>
          <p:nvPr/>
        </p:nvSpPr>
        <p:spPr>
          <a:xfrm>
            <a:off x="200024" y="5599870"/>
            <a:ext cx="870584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potenciál má vodič, když na přenesení náboje 50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μ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z místa nulového potenciálu na jeho povrch se provedla práce 0,2 J?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E762670-ED12-4C86-B732-C5797E00FB8A}"/>
              </a:ext>
            </a:extLst>
          </p:cNvPr>
          <p:cNvSpPr txBox="1"/>
          <p:nvPr/>
        </p:nvSpPr>
        <p:spPr>
          <a:xfrm>
            <a:off x="219072" y="112983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4,19.10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V</a:t>
            </a:r>
            <a:r>
              <a:rPr lang="cs-CZ" sz="1800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2,1.10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V.m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b="0" i="0" baseline="30000" dirty="0"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37F82C5-7B61-4E49-8A97-7873946B5A61}"/>
              </a:ext>
            </a:extLst>
          </p:cNvPr>
          <p:cNvSpPr txBox="1"/>
          <p:nvPr/>
        </p:nvSpPr>
        <p:spPr>
          <a:xfrm>
            <a:off x="219072" y="2564455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1,6.10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-19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b="0" i="0" dirty="0">
              <a:solidFill>
                <a:srgbClr val="FF0000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1B0C7FA9-E9F5-407D-B6F6-29EA143396FA}"/>
              </a:ext>
            </a:extLst>
          </p:cNvPr>
          <p:cNvSpPr txBox="1"/>
          <p:nvPr/>
        </p:nvSpPr>
        <p:spPr>
          <a:xfrm>
            <a:off x="219072" y="397775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3 kV.m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, 1,5.10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-4</a:t>
            </a:r>
            <a:r>
              <a:rPr lang="en-US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J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b="0" i="0" dirty="0">
              <a:solidFill>
                <a:srgbClr val="FF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94B6B727-B7E6-4583-963C-0B4C440100A8}"/>
              </a:ext>
            </a:extLst>
          </p:cNvPr>
          <p:cNvSpPr txBox="1"/>
          <p:nvPr/>
        </p:nvSpPr>
        <p:spPr>
          <a:xfrm>
            <a:off x="219072" y="507788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6.10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6 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m.s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b="0" i="0" dirty="0">
              <a:solidFill>
                <a:srgbClr val="FF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17ABF005-BA88-49C5-916B-3C0FEA3D3D08}"/>
              </a:ext>
            </a:extLst>
          </p:cNvPr>
          <p:cNvSpPr txBox="1"/>
          <p:nvPr/>
        </p:nvSpPr>
        <p:spPr>
          <a:xfrm>
            <a:off x="219072" y="62638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4000 V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6411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2" grpId="0"/>
      <p:bldP spid="14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4DDD804-A6D2-421F-9246-E452DDA06759}"/>
              </a:ext>
            </a:extLst>
          </p:cNvPr>
          <p:cNvSpPr txBox="1"/>
          <p:nvPr/>
        </p:nvSpPr>
        <p:spPr>
          <a:xfrm>
            <a:off x="228599" y="227737"/>
            <a:ext cx="87344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Vypočítejte kapacitu deskového kondenzátoru, který je složen z 11 ploten o rozměrech 3 cm x 2cm, pokud vzdálenost desek od sebe je 0,2 mm. Izolátor mezi deskami je slída, jejíž </a:t>
            </a:r>
            <a:r>
              <a:rPr lang="el-G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cs-CZ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= 6. Mezi 11 plotnami je 10 mezer.</a:t>
            </a:r>
            <a:endParaRPr lang="cs-CZ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70466667-DEB4-4169-9C36-BCD164805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2202" y="1243400"/>
            <a:ext cx="4530822" cy="218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CB7FA876-F118-4FAC-A5EF-430C59B73D78}"/>
              </a:ext>
            </a:extLst>
          </p:cNvPr>
          <p:cNvSpPr txBox="1"/>
          <p:nvPr/>
        </p:nvSpPr>
        <p:spPr>
          <a:xfrm>
            <a:off x="228599" y="1658898"/>
            <a:ext cx="457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S = a.b = 3cm.2cm = 6cm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6.10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-4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l = 2.10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-4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6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0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C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.N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.m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endParaRPr lang="cs-CZ" sz="20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AF2AFA2-8CE8-42CE-A14A-134CB712200C}"/>
              </a:ext>
            </a:extLst>
          </p:cNvPr>
          <p:cNvSpPr txBox="1"/>
          <p:nvPr/>
        </p:nvSpPr>
        <p:spPr>
          <a:xfrm>
            <a:off x="157163" y="4022781"/>
            <a:ext cx="882967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Jaké je napětí mezi deskami vzduchového kondenzátoru se dvěma čtvercovými deskami o straně 10</a:t>
            </a:r>
            <a:r>
              <a:rPr lang="en-US" sz="2000" b="0" i="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cm, vzdálenými od sebe 2</a:t>
            </a:r>
            <a:r>
              <a:rPr lang="en-US" sz="2000" b="0" i="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cm, pokud jeho náboj je 8,854.10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–3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el-GR" sz="2000" b="0" i="0" dirty="0">
                <a:solidFill>
                  <a:srgbClr val="4F4F4F"/>
                </a:solidFill>
                <a:effectLst/>
              </a:rPr>
              <a:t>μ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</a:t>
            </a:r>
            <a:endParaRPr lang="cs-CZ" sz="2000" dirty="0"/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761433A-7051-45A5-A02F-5EE91A353DFB}"/>
              </a:ext>
            </a:extLst>
          </p:cNvPr>
          <p:cNvSpPr txBox="1"/>
          <p:nvPr/>
        </p:nvSpPr>
        <p:spPr>
          <a:xfrm>
            <a:off x="157163" y="5016673"/>
            <a:ext cx="511100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S = a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(10cm)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-2</a:t>
            </a:r>
            <a:r>
              <a:rPr lang="cs-CZ" sz="2000" baseline="30000" dirty="0">
                <a:solidFill>
                  <a:srgbClr val="4F4F4F"/>
                </a:solidFill>
              </a:rPr>
              <a:t> 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, 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l = 2.10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–2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m, 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Q 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–9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C, 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pPr algn="l"/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0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–12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F.m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</a:t>
            </a:r>
            <a:endParaRPr lang="pt-BR" sz="2000" b="0" i="0" dirty="0">
              <a:solidFill>
                <a:srgbClr val="4F4F4F"/>
              </a:solidFill>
              <a:effectLst/>
            </a:endParaRPr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ECC8B125-10CC-484F-94EB-A57412F558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08263" y="4734814"/>
            <a:ext cx="1392336" cy="1895449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6F2E470D-E17A-43F2-9B42-ED8F648FA6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7780" y="5016673"/>
            <a:ext cx="3386465" cy="1451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553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17F5CAD-8516-4576-93A1-BCA9DEC6F101}"/>
              </a:ext>
            </a:extLst>
          </p:cNvPr>
          <p:cNvSpPr txBox="1"/>
          <p:nvPr/>
        </p:nvSpPr>
        <p:spPr>
          <a:xfrm>
            <a:off x="266700" y="329684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0" i="0" dirty="0">
                <a:solidFill>
                  <a:srgbClr val="4F4F4F"/>
                </a:solidFill>
                <a:effectLst/>
              </a:rPr>
              <a:t>Jakou kapacitu má Země? 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1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793C18C-1F6F-4A50-B419-6A2ACCA425E0}"/>
              </a:ext>
            </a:extLst>
          </p:cNvPr>
          <p:cNvSpPr txBox="1"/>
          <p:nvPr/>
        </p:nvSpPr>
        <p:spPr>
          <a:xfrm>
            <a:off x="266700" y="838885"/>
            <a:ext cx="2971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R = 6378 km = 6,378.10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6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m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0 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= 8,854.10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-12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F.m</a:t>
            </a:r>
            <a:r>
              <a:rPr lang="pt-BR" sz="2000" b="0" i="0" baseline="30000" dirty="0">
                <a:solidFill>
                  <a:srgbClr val="4F4F4F"/>
                </a:solidFill>
                <a:effectLst/>
              </a:rPr>
              <a:t>-1</a:t>
            </a:r>
            <a:endParaRPr lang="cs-CZ" sz="2000" b="0" i="0" dirty="0">
              <a:solidFill>
                <a:srgbClr val="4F4F4F"/>
              </a:solidFill>
              <a:effectLst/>
            </a:endParaRPr>
          </a:p>
          <a:p>
            <a:r>
              <a:rPr lang="pt-BR" sz="2000" b="0" i="0" dirty="0">
                <a:solidFill>
                  <a:srgbClr val="4F4F4F"/>
                </a:solidFill>
                <a:effectLst/>
              </a:rPr>
              <a:t>ε</a:t>
            </a:r>
            <a:r>
              <a:rPr lang="pt-BR" sz="2000" b="0" i="0" baseline="-25000" dirty="0">
                <a:solidFill>
                  <a:srgbClr val="4F4F4F"/>
                </a:solidFill>
                <a:effectLst/>
              </a:rPr>
              <a:t>r</a:t>
            </a:r>
            <a:r>
              <a:rPr lang="pt-BR" sz="2000" b="0" i="0" dirty="0">
                <a:solidFill>
                  <a:srgbClr val="4F4F4F"/>
                </a:solidFill>
                <a:effectLst/>
              </a:rPr>
              <a:t> = 1</a:t>
            </a:r>
            <a:endParaRPr lang="cs-CZ" sz="2000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DF6EB4C-F175-48A0-A1A6-EC0F9A1BC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0463" y="615494"/>
            <a:ext cx="4127301" cy="26134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ovéPole 9">
            <a:extLst>
              <a:ext uri="{FF2B5EF4-FFF2-40B4-BE49-F238E27FC236}">
                <a16:creationId xmlns:a16="http://schemas.microsoft.com/office/drawing/2014/main" id="{7F9F4602-2AE3-4614-A02E-5B3352E9BE26}"/>
              </a:ext>
            </a:extLst>
          </p:cNvPr>
          <p:cNvSpPr txBox="1"/>
          <p:nvPr/>
        </p:nvSpPr>
        <p:spPr>
          <a:xfrm>
            <a:off x="157162" y="3629086"/>
            <a:ext cx="88296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Kapacita Země je 709,26.10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F. Napětí mezi blízkým mrakem a Zemí dosáhlo v okamžiku zablesknutí hodnotu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9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V. Kolik elektrické energie se uvolnilo při blesku?</a:t>
            </a:r>
            <a:endParaRPr lang="cs-CZ" sz="2000" dirty="0"/>
          </a:p>
        </p:txBody>
      </p:sp>
      <p:pic>
        <p:nvPicPr>
          <p:cNvPr id="2052" name="Picture 4">
            <a:extLst>
              <a:ext uri="{FF2B5EF4-FFF2-40B4-BE49-F238E27FC236}">
                <a16:creationId xmlns:a16="http://schemas.microsoft.com/office/drawing/2014/main" id="{664A1A3B-25F2-4909-8E58-92D8F6D46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9338" y="4336972"/>
            <a:ext cx="5028585" cy="23686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87022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353F424-7045-40B3-8221-3800E64C9A56}"/>
              </a:ext>
            </a:extLst>
          </p:cNvPr>
          <p:cNvSpPr txBox="1"/>
          <p:nvPr/>
        </p:nvSpPr>
        <p:spPr>
          <a:xfrm>
            <a:off x="171450" y="367590"/>
            <a:ext cx="8763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altLang="cs-CZ" sz="2000" dirty="0"/>
              <a:t>Jakou </a:t>
            </a:r>
            <a:r>
              <a:rPr lang="cs-CZ" altLang="cs-CZ" sz="2000" dirty="0">
                <a:latin typeface="Segoe UI" panose="020B0502040204020203" pitchFamily="34" charset="0"/>
                <a:cs typeface="Segoe UI" panose="020B0502040204020203" pitchFamily="34" charset="0"/>
              </a:rPr>
              <a:t>energii</a:t>
            </a:r>
            <a:r>
              <a:rPr lang="cs-CZ" altLang="cs-CZ" sz="2000" dirty="0"/>
              <a:t> </a:t>
            </a:r>
            <a:r>
              <a:rPr lang="cs-CZ" altLang="cs-CZ" dirty="0"/>
              <a:t>má</a:t>
            </a:r>
            <a:r>
              <a:rPr lang="cs-CZ" altLang="cs-CZ" sz="2000" dirty="0"/>
              <a:t> kondenzátor s kapacitou 50 </a:t>
            </a:r>
            <a:r>
              <a:rPr lang="cs-CZ" altLang="cs-CZ" sz="2000" dirty="0" err="1"/>
              <a:t>mF</a:t>
            </a:r>
            <a:r>
              <a:rPr lang="cs-CZ" altLang="cs-CZ" sz="2000" dirty="0"/>
              <a:t>, který nabijeme na napětí 400 V?</a:t>
            </a:r>
          </a:p>
        </p:txBody>
      </p:sp>
      <p:sp>
        <p:nvSpPr>
          <p:cNvPr id="3" name="Text Box 2">
            <a:extLst>
              <a:ext uri="{FF2B5EF4-FFF2-40B4-BE49-F238E27FC236}">
                <a16:creationId xmlns:a16="http://schemas.microsoft.com/office/drawing/2014/main" id="{1CCD7A2C-E95A-4E4C-9E1B-D7DD0202F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1346964"/>
            <a:ext cx="8801100" cy="699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72000" tIns="72000" rIns="72000" bIns="72000">
            <a:spAutoFit/>
          </a:bodyPr>
          <a:lstStyle>
            <a:lvl1pPr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1pPr>
            <a:lvl2pPr marL="742950" indent="-28575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2pPr>
            <a:lvl3pPr marL="1143000" indent="-22860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3pPr>
            <a:lvl4pPr marL="1600200" indent="-22860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4pPr>
            <a:lvl5pPr marL="2057400" indent="-228600" defTabSz="762000"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5pPr>
            <a:lvl6pPr marL="25146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6pPr>
            <a:lvl7pPr marL="29718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7pPr>
            <a:lvl8pPr marL="34290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8pPr>
            <a:lvl9pPr marL="3886200" indent="-228600" defTabSz="762000" eaLnBrk="0" fontAlgn="base" hangingPunct="0">
              <a:spcBef>
                <a:spcPct val="0"/>
              </a:spcBef>
              <a:spcAft>
                <a:spcPct val="0"/>
              </a:spcAft>
              <a:defRPr sz="7200">
                <a:solidFill>
                  <a:schemeClr val="tx1"/>
                </a:solidFill>
                <a:latin typeface="Times New Roman CE" panose="02020603050405020304" pitchFamily="18" charset="0"/>
              </a:defRPr>
            </a:lvl9pPr>
          </a:lstStyle>
          <a:p>
            <a:pPr algn="just"/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Jaká je kapacita deskového kondenzátoru, který  má obdélníkové desky s rozměry 30 cm a 20 cm ve vzdálenosti 6 mm? Permitivita vakua je e</a:t>
            </a:r>
            <a:r>
              <a:rPr lang="cs-CZ" altLang="cs-CZ" sz="1800" baseline="-25000" dirty="0"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 = 8,85.10</a:t>
            </a:r>
            <a:r>
              <a:rPr lang="cs-CZ" altLang="cs-CZ" sz="18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-12</a:t>
            </a:r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 F.m</a:t>
            </a:r>
            <a:r>
              <a:rPr lang="cs-CZ" altLang="cs-CZ" sz="1800" baseline="30000" dirty="0">
                <a:latin typeface="Segoe UI" panose="020B0502040204020203" pitchFamily="34" charset="0"/>
                <a:cs typeface="Segoe UI" panose="020B0502040204020203" pitchFamily="34" charset="0"/>
              </a:rPr>
              <a:t>-1</a:t>
            </a:r>
            <a:r>
              <a:rPr lang="cs-CZ" altLang="cs-CZ" sz="18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32D1276C-F819-43AB-A95F-DE613CE0969B}"/>
              </a:ext>
            </a:extLst>
          </p:cNvPr>
          <p:cNvSpPr txBox="1"/>
          <p:nvPr/>
        </p:nvSpPr>
        <p:spPr>
          <a:xfrm>
            <a:off x="133350" y="2544140"/>
            <a:ext cx="86487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Kondenzátory s kapacitami 6.10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 a 4.10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 jsou spojeny sériově a paralelně k nim je připojen kondenzátor s kapacitou 2.10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F. Jaká je jejich výsledná kapacita?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B75552B-F7B8-494A-81FB-A67C297D3EEC}"/>
              </a:ext>
            </a:extLst>
          </p:cNvPr>
          <p:cNvSpPr txBox="1"/>
          <p:nvPr/>
        </p:nvSpPr>
        <p:spPr>
          <a:xfrm>
            <a:off x="171450" y="3909416"/>
            <a:ext cx="86487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Dva kondenzátory stejné kapacity spojíme a.) Sériově b.) Paralelně. Rozdíl výsledných kapacit obou zapojení je 3.10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F. Určitě kapacitu jednoho i druhého kondenzátoru.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6DE683A9-5D0E-4B61-9E1A-5D0C23C550E1}"/>
              </a:ext>
            </a:extLst>
          </p:cNvPr>
          <p:cNvSpPr txBox="1"/>
          <p:nvPr/>
        </p:nvSpPr>
        <p:spPr>
          <a:xfrm>
            <a:off x="171450" y="5490136"/>
            <a:ext cx="88011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Vzdálenost desek rovinného kondenzátoru je 8,854 mm, plošná hustota náboje na deskách je 10 nC.m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. Mezi deskami je vzduch. Jaké je napětí mezi deskami?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B117E070-5B0E-4D51-B553-4AF9745E4B95}"/>
              </a:ext>
            </a:extLst>
          </p:cNvPr>
          <p:cNvSpPr txBox="1"/>
          <p:nvPr/>
        </p:nvSpPr>
        <p:spPr>
          <a:xfrm>
            <a:off x="247650" y="77569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sk-SK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 J</a:t>
            </a:r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altLang="cs-CZ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0C21527B-2953-4AED-A40A-A4BFF3E8C65C}"/>
              </a:ext>
            </a:extLst>
          </p:cNvPr>
          <p:cNvSpPr txBox="1"/>
          <p:nvPr/>
        </p:nvSpPr>
        <p:spPr>
          <a:xfrm>
            <a:off x="247650" y="2014802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sk-SK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88,5 </a:t>
            </a:r>
            <a:r>
              <a:rPr lang="sk-SK" altLang="cs-CZ" dirty="0" err="1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pF</a:t>
            </a:r>
            <a:r>
              <a:rPr lang="en-US" altLang="cs-CZ" dirty="0">
                <a:solidFill>
                  <a:srgbClr val="FF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altLang="cs-CZ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A38E5865-7AB4-45F0-B108-81E6F3D091B3}"/>
              </a:ext>
            </a:extLst>
          </p:cNvPr>
          <p:cNvSpPr txBox="1"/>
          <p:nvPr/>
        </p:nvSpPr>
        <p:spPr>
          <a:xfrm>
            <a:off x="247650" y="328853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4,4.10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-6</a:t>
            </a:r>
            <a:r>
              <a:rPr lang="en-US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E94A512F-D0E5-4B2B-9708-CA8AFC28573D}"/>
              </a:ext>
            </a:extLst>
          </p:cNvPr>
          <p:cNvSpPr txBox="1"/>
          <p:nvPr/>
        </p:nvSpPr>
        <p:spPr>
          <a:xfrm>
            <a:off x="247650" y="483274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[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cs-CZ" sz="1800" b="0" i="0" baseline="-25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= C</a:t>
            </a:r>
            <a:r>
              <a:rPr lang="cs-CZ" sz="1800" b="0" i="0" baseline="-25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= 2.10</a:t>
            </a:r>
            <a:r>
              <a:rPr lang="cs-CZ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–6</a:t>
            </a:r>
            <a:r>
              <a:rPr lang="en-US" sz="1800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F</a:t>
            </a:r>
            <a:r>
              <a:rPr lang="en-US" sz="1800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]</a:t>
            </a:r>
            <a:endParaRPr lang="cs-CZ" sz="1800" dirty="0">
              <a:solidFill>
                <a:srgbClr val="FF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CB2DE1A3-647A-4F67-A728-ADE7D3EBBE40}"/>
              </a:ext>
            </a:extLst>
          </p:cNvPr>
          <p:cNvSpPr txBox="1"/>
          <p:nvPr/>
        </p:nvSpPr>
        <p:spPr>
          <a:xfrm>
            <a:off x="323850" y="617087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10 V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7440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  <p:bldP spid="14" grpId="0"/>
      <p:bldP spid="1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0D5C3F27-DF79-4713-8150-6BCB1DF22F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103578" y="1908785"/>
            <a:ext cx="802458" cy="552804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4479E650-8495-4575-82B5-925A12714FF7}"/>
              </a:ext>
            </a:extLst>
          </p:cNvPr>
          <p:cNvSpPr txBox="1"/>
          <p:nvPr/>
        </p:nvSpPr>
        <p:spPr>
          <a:xfrm>
            <a:off x="4276725" y="877351"/>
            <a:ext cx="15840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[R] = </a:t>
            </a:r>
            <a:r>
              <a:rPr lang="el-GR" sz="2000" dirty="0"/>
              <a:t>Ω</a:t>
            </a:r>
            <a:r>
              <a:rPr lang="en-US" sz="2000" dirty="0"/>
              <a:t> (ohm)</a:t>
            </a:r>
            <a:endParaRPr lang="cs-CZ" sz="2000" dirty="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7CB189E8-1154-4078-BE6E-AD78054C715D}"/>
              </a:ext>
            </a:extLst>
          </p:cNvPr>
          <p:cNvSpPr txBox="1"/>
          <p:nvPr/>
        </p:nvSpPr>
        <p:spPr>
          <a:xfrm>
            <a:off x="142872" y="336426"/>
            <a:ext cx="677227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rgbClr val="202122"/>
                </a:solidFill>
                <a:effectLst/>
              </a:rPr>
              <a:t>Elektrický odpor </a:t>
            </a:r>
            <a:r>
              <a:rPr lang="cs-CZ" sz="2000" b="0" i="0" dirty="0">
                <a:solidFill>
                  <a:srgbClr val="202122"/>
                </a:solidFill>
                <a:effectLst/>
              </a:rPr>
              <a:t>lze určit z vlastností vodiče pomocí vztahu</a:t>
            </a:r>
            <a:endParaRPr lang="cs-CZ" sz="2000" dirty="0"/>
          </a:p>
        </p:txBody>
      </p:sp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B96CD725-1867-4788-A821-66A8A65C6F3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595911" y="742708"/>
            <a:ext cx="933099" cy="669397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CF163288-A55B-4064-8065-3413EDF427E1}"/>
              </a:ext>
            </a:extLst>
          </p:cNvPr>
          <p:cNvSpPr txBox="1"/>
          <p:nvPr/>
        </p:nvSpPr>
        <p:spPr>
          <a:xfrm>
            <a:off x="200024" y="1401878"/>
            <a:ext cx="87705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kde </a:t>
            </a:r>
            <a:r>
              <a:rPr lang="el-GR" i="1" dirty="0"/>
              <a:t>ρ</a:t>
            </a:r>
            <a:r>
              <a:rPr lang="cs-CZ" dirty="0"/>
              <a:t>  je měrný el. odpor (rezistivita) materiálu, </a:t>
            </a:r>
            <a:r>
              <a:rPr lang="cs-CZ" i="1" dirty="0"/>
              <a:t>l</a:t>
            </a:r>
            <a:r>
              <a:rPr lang="cs-CZ" dirty="0"/>
              <a:t> je délka vodiče a </a:t>
            </a:r>
            <a:r>
              <a:rPr lang="cs-CZ" i="1" dirty="0"/>
              <a:t>S</a:t>
            </a:r>
            <a:r>
              <a:rPr lang="cs-CZ" dirty="0"/>
              <a:t> obsah příčného průřezu vodiče.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9458622B-3D04-456E-9411-17801E5E7A2C}"/>
              </a:ext>
            </a:extLst>
          </p:cNvPr>
          <p:cNvSpPr txBox="1"/>
          <p:nvPr/>
        </p:nvSpPr>
        <p:spPr>
          <a:xfrm>
            <a:off x="256586" y="2065331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dirty="0"/>
              <a:t>K výpočtu lze také použít Ohmova zákona</a:t>
            </a:r>
          </a:p>
        </p:txBody>
      </p:sp>
      <p:sp>
        <p:nvSpPr>
          <p:cNvPr id="24" name="TextovéPole 23">
            <a:extLst>
              <a:ext uri="{FF2B5EF4-FFF2-40B4-BE49-F238E27FC236}">
                <a16:creationId xmlns:a16="http://schemas.microsoft.com/office/drawing/2014/main" id="{D6AFAB1F-C734-4FFC-9B07-7A6C064281F1}"/>
              </a:ext>
            </a:extLst>
          </p:cNvPr>
          <p:cNvSpPr txBox="1"/>
          <p:nvPr/>
        </p:nvSpPr>
        <p:spPr>
          <a:xfrm>
            <a:off x="256586" y="6285059"/>
            <a:ext cx="699576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kde </a:t>
            </a:r>
            <a:r>
              <a:rPr lang="cs-CZ" i="1" dirty="0"/>
              <a:t>R</a:t>
            </a:r>
            <a:r>
              <a:rPr lang="cs-CZ" dirty="0"/>
              <a:t> je odpor vodiče, </a:t>
            </a:r>
            <a:r>
              <a:rPr lang="cs-CZ" i="1" dirty="0"/>
              <a:t>S</a:t>
            </a:r>
            <a:r>
              <a:rPr lang="cs-CZ" dirty="0"/>
              <a:t> je obsah kolmého průřezu a </a:t>
            </a:r>
            <a:r>
              <a:rPr lang="cs-CZ" i="1" dirty="0"/>
              <a:t>l</a:t>
            </a:r>
            <a:r>
              <a:rPr lang="cs-CZ" dirty="0"/>
              <a:t> je délka vodiče.</a:t>
            </a:r>
          </a:p>
        </p:txBody>
      </p:sp>
      <p:pic>
        <p:nvPicPr>
          <p:cNvPr id="25" name="Grafický objekt 24">
            <a:extLst>
              <a:ext uri="{FF2B5EF4-FFF2-40B4-BE49-F238E27FC236}">
                <a16:creationId xmlns:a16="http://schemas.microsoft.com/office/drawing/2014/main" id="{9987A256-2069-4570-B348-D3EB0F859E4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124369" y="5664458"/>
            <a:ext cx="1000225" cy="660149"/>
          </a:xfrm>
          <a:prstGeom prst="rect">
            <a:avLst/>
          </a:prstGeom>
        </p:spPr>
      </p:pic>
      <p:sp>
        <p:nvSpPr>
          <p:cNvPr id="26" name="TextovéPole 25">
            <a:extLst>
              <a:ext uri="{FF2B5EF4-FFF2-40B4-BE49-F238E27FC236}">
                <a16:creationId xmlns:a16="http://schemas.microsoft.com/office/drawing/2014/main" id="{09A41F5B-9F00-42D6-8C12-FB59AC29690C}"/>
              </a:ext>
            </a:extLst>
          </p:cNvPr>
          <p:cNvSpPr txBox="1"/>
          <p:nvPr/>
        </p:nvSpPr>
        <p:spPr>
          <a:xfrm>
            <a:off x="355071" y="5324096"/>
            <a:ext cx="874395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Měrný odpor </a:t>
            </a:r>
            <a:r>
              <a:rPr lang="cs-CZ" sz="2000" dirty="0"/>
              <a:t>homogenního vodiče stálého průřezu lze určit ze vztahu</a:t>
            </a:r>
          </a:p>
        </p:txBody>
      </p:sp>
      <p:sp>
        <p:nvSpPr>
          <p:cNvPr id="28" name="TextovéPole 27">
            <a:extLst>
              <a:ext uri="{FF2B5EF4-FFF2-40B4-BE49-F238E27FC236}">
                <a16:creationId xmlns:a16="http://schemas.microsoft.com/office/drawing/2014/main" id="{174F3883-5152-48C7-984C-C546A9282578}"/>
              </a:ext>
            </a:extLst>
          </p:cNvPr>
          <p:cNvSpPr txBox="1"/>
          <p:nvPr/>
        </p:nvSpPr>
        <p:spPr>
          <a:xfrm>
            <a:off x="219073" y="2505480"/>
            <a:ext cx="5706012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1" i="0" dirty="0">
                <a:effectLst/>
              </a:rPr>
              <a:t>Ohmův zákon</a:t>
            </a:r>
            <a:r>
              <a:rPr lang="cs-CZ" sz="2000" b="0" i="0" dirty="0">
                <a:effectLst/>
              </a:rPr>
              <a:t> je jeden ze základních fyzikálních zákonů, který vyjadřuje závislost </a:t>
            </a:r>
            <a:r>
              <a:rPr lang="cs-CZ" sz="2000" b="0" i="0" u="none" strike="noStrike" dirty="0">
                <a:effectLst/>
              </a:rPr>
              <a:t>proudu</a:t>
            </a:r>
            <a:r>
              <a:rPr lang="cs-CZ" sz="2000" b="0" i="0" dirty="0">
                <a:effectLst/>
              </a:rPr>
              <a:t> mezi dvěma body na vodiči na přiloženém </a:t>
            </a:r>
            <a:r>
              <a:rPr lang="cs-CZ" sz="2000" b="0" i="0" u="none" strike="noStrike" dirty="0">
                <a:effectLst/>
              </a:rPr>
              <a:t>napětí</a:t>
            </a:r>
            <a:r>
              <a:rPr lang="cs-CZ" sz="2000" b="0" i="0" dirty="0">
                <a:effectLst/>
              </a:rPr>
              <a:t> a na odporu vodiče:</a:t>
            </a:r>
            <a:endParaRPr lang="cs-CZ" sz="2000" dirty="0"/>
          </a:p>
        </p:txBody>
      </p:sp>
      <p:pic>
        <p:nvPicPr>
          <p:cNvPr id="30" name="Grafický objekt 29">
            <a:extLst>
              <a:ext uri="{FF2B5EF4-FFF2-40B4-BE49-F238E27FC236}">
                <a16:creationId xmlns:a16="http://schemas.microsoft.com/office/drawing/2014/main" id="{5F501783-D699-4F55-A9CB-51E7CE5FD06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172233" y="3711222"/>
            <a:ext cx="1109628" cy="253073"/>
          </a:xfrm>
          <a:prstGeom prst="rect">
            <a:avLst/>
          </a:prstGeom>
        </p:spPr>
      </p:pic>
      <p:pic>
        <p:nvPicPr>
          <p:cNvPr id="32" name="Grafický objekt 31">
            <a:extLst>
              <a:ext uri="{FF2B5EF4-FFF2-40B4-BE49-F238E27FC236}">
                <a16:creationId xmlns:a16="http://schemas.microsoft.com/office/drawing/2014/main" id="{4DE6443C-28AA-4DE2-AA26-3619CAE2D51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750341" y="3516914"/>
            <a:ext cx="778668" cy="607741"/>
          </a:xfrm>
          <a:prstGeom prst="rect">
            <a:avLst/>
          </a:prstGeom>
        </p:spPr>
      </p:pic>
      <p:sp>
        <p:nvSpPr>
          <p:cNvPr id="34" name="TextovéPole 33">
            <a:extLst>
              <a:ext uri="{FF2B5EF4-FFF2-40B4-BE49-F238E27FC236}">
                <a16:creationId xmlns:a16="http://schemas.microsoft.com/office/drawing/2014/main" id="{40C69E27-3BA4-455F-B6A4-BAE9737D7AB4}"/>
              </a:ext>
            </a:extLst>
          </p:cNvPr>
          <p:cNvSpPr txBox="1"/>
          <p:nvPr/>
        </p:nvSpPr>
        <p:spPr>
          <a:xfrm>
            <a:off x="256586" y="4253471"/>
            <a:ext cx="8724904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dirty="0"/>
              <a:t>Zá</a:t>
            </a:r>
            <a:r>
              <a:rPr lang="en-US" sz="2000" dirty="0" err="1"/>
              <a:t>kon</a:t>
            </a:r>
            <a:r>
              <a:rPr lang="en-US" sz="2000" dirty="0"/>
              <a:t> p</a:t>
            </a:r>
            <a:r>
              <a:rPr lang="cs-CZ" sz="2000" dirty="0"/>
              <a:t>latí pro stejnosměrný i střídavý proud s tou výhradou, že U a I jsou komplexní čísla a místo R se užívá označení Z, které znamená impedanci (včetně imaginárních složek).</a:t>
            </a:r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2201D725-5776-49A8-8FE2-3971DB9D6B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8213" y="1908785"/>
            <a:ext cx="2128432" cy="1851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TextovéPole 34">
            <a:extLst>
              <a:ext uri="{FF2B5EF4-FFF2-40B4-BE49-F238E27FC236}">
                <a16:creationId xmlns:a16="http://schemas.microsoft.com/office/drawing/2014/main" id="{01C2E6C1-CCCB-4EA1-8EFF-7C4C054B06DD}"/>
              </a:ext>
            </a:extLst>
          </p:cNvPr>
          <p:cNvSpPr txBox="1"/>
          <p:nvPr/>
        </p:nvSpPr>
        <p:spPr>
          <a:xfrm>
            <a:off x="6568309" y="3751272"/>
            <a:ext cx="23195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dirty="0"/>
              <a:t>Voltampérová charakteristika</a:t>
            </a:r>
          </a:p>
        </p:txBody>
      </p:sp>
    </p:spTree>
    <p:extLst>
      <p:ext uri="{BB962C8B-B14F-4D97-AF65-F5344CB8AC3E}">
        <p14:creationId xmlns:p14="http://schemas.microsoft.com/office/powerpoint/2010/main" val="8155095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>
            <a:extLst>
              <a:ext uri="{FF2B5EF4-FFF2-40B4-BE49-F238E27FC236}">
                <a16:creationId xmlns:a16="http://schemas.microsoft.com/office/drawing/2014/main" id="{00556435-DA34-4B26-8998-664737746820}"/>
              </a:ext>
            </a:extLst>
          </p:cNvPr>
          <p:cNvSpPr txBox="1"/>
          <p:nvPr/>
        </p:nvSpPr>
        <p:spPr>
          <a:xfrm>
            <a:off x="180974" y="341033"/>
            <a:ext cx="86534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Závislost elektrického odporu vodiče na teplotě </a:t>
            </a:r>
            <a:r>
              <a:rPr lang="cs-CZ" sz="2000" dirty="0"/>
              <a:t>lze vyjádřit lineárním vztahem</a:t>
            </a: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F65EBE76-4D27-4526-9191-CD39E272F292}"/>
              </a:ext>
            </a:extLst>
          </p:cNvPr>
          <p:cNvSpPr txBox="1"/>
          <p:nvPr/>
        </p:nvSpPr>
        <p:spPr>
          <a:xfrm>
            <a:off x="135748" y="1240828"/>
            <a:ext cx="87820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/>
              <a:t>kde R</a:t>
            </a:r>
            <a:r>
              <a:rPr lang="cs-CZ" baseline="-25000" dirty="0"/>
              <a:t>0</a:t>
            </a:r>
            <a:r>
              <a:rPr lang="cs-CZ" dirty="0"/>
              <a:t> je odpor vodiče při normální teplotě, </a:t>
            </a:r>
            <a:r>
              <a:rPr lang="el-GR" dirty="0"/>
              <a:t>α</a:t>
            </a:r>
            <a:r>
              <a:rPr lang="cs-CZ" dirty="0"/>
              <a:t>  je teplotní součinitel elektrického odporu a </a:t>
            </a:r>
            <a:r>
              <a:rPr lang="el-GR" dirty="0"/>
              <a:t>Δ</a:t>
            </a:r>
            <a:r>
              <a:rPr lang="cs-CZ" dirty="0"/>
              <a:t>t je teplotní rozdíl.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A421CA5D-FFD8-443D-B4F4-3BB90520A217}"/>
              </a:ext>
            </a:extLst>
          </p:cNvPr>
          <p:cNvSpPr txBox="1"/>
          <p:nvPr/>
        </p:nvSpPr>
        <p:spPr>
          <a:xfrm>
            <a:off x="189991" y="3612862"/>
            <a:ext cx="869632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dirty="0"/>
              <a:t>Za nízkých teplot může elektrický odpor i rezistivita u některých látek klesnout na nulu. Takovým látkám se říká </a:t>
            </a:r>
            <a:r>
              <a:rPr lang="cs-CZ" sz="2000" b="1" dirty="0"/>
              <a:t>supravodiče</a:t>
            </a:r>
            <a:r>
              <a:rPr lang="cs-CZ" sz="2000" dirty="0"/>
              <a:t>.</a:t>
            </a:r>
          </a:p>
        </p:txBody>
      </p:sp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A954617E-20DD-403E-827D-C6190085CE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998448" y="903971"/>
            <a:ext cx="1916452" cy="296179"/>
          </a:xfrm>
          <a:prstGeom prst="rect">
            <a:avLst/>
          </a:prstGeom>
        </p:spPr>
      </p:pic>
      <p:sp>
        <p:nvSpPr>
          <p:cNvPr id="14" name="TextovéPole 13">
            <a:extLst>
              <a:ext uri="{FF2B5EF4-FFF2-40B4-BE49-F238E27FC236}">
                <a16:creationId xmlns:a16="http://schemas.microsoft.com/office/drawing/2014/main" id="{9988CD8C-C9AF-4452-B5C2-E3FA25A34015}"/>
              </a:ext>
            </a:extLst>
          </p:cNvPr>
          <p:cNvSpPr txBox="1"/>
          <p:nvPr/>
        </p:nvSpPr>
        <p:spPr>
          <a:xfrm>
            <a:off x="205242" y="2032901"/>
            <a:ext cx="869348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1" dirty="0"/>
              <a:t>Závislost rezistivity na teplotě </a:t>
            </a:r>
            <a:r>
              <a:rPr lang="cs-CZ" sz="2000" dirty="0"/>
              <a:t>lze v technicky běžném rozsahu teplot přibližně vyjádřit lineární závislostí:</a:t>
            </a:r>
          </a:p>
        </p:txBody>
      </p:sp>
      <p:pic>
        <p:nvPicPr>
          <p:cNvPr id="16" name="Grafický objekt 15">
            <a:extLst>
              <a:ext uri="{FF2B5EF4-FFF2-40B4-BE49-F238E27FC236}">
                <a16:creationId xmlns:a16="http://schemas.microsoft.com/office/drawing/2014/main" id="{1DBD20A1-3798-45BE-BBB4-C66981780E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214729" y="2571592"/>
            <a:ext cx="1852571" cy="314937"/>
          </a:xfrm>
          <a:prstGeom prst="rect">
            <a:avLst/>
          </a:prstGeom>
        </p:spPr>
      </p:pic>
      <p:sp>
        <p:nvSpPr>
          <p:cNvPr id="18" name="TextovéPole 17">
            <a:extLst>
              <a:ext uri="{FF2B5EF4-FFF2-40B4-BE49-F238E27FC236}">
                <a16:creationId xmlns:a16="http://schemas.microsoft.com/office/drawing/2014/main" id="{1805B0A6-5681-40B1-907A-75D7BF970921}"/>
              </a:ext>
            </a:extLst>
          </p:cNvPr>
          <p:cNvSpPr txBox="1"/>
          <p:nvPr/>
        </p:nvSpPr>
        <p:spPr>
          <a:xfrm>
            <a:off x="180974" y="2967435"/>
            <a:ext cx="873918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dirty="0"/>
              <a:t>kde ρ</a:t>
            </a:r>
            <a:r>
              <a:rPr lang="cs-CZ" baseline="-25000" dirty="0"/>
              <a:t>0</a:t>
            </a:r>
            <a:r>
              <a:rPr lang="cs-CZ" dirty="0"/>
              <a:t> je počáteční rezistivita, </a:t>
            </a:r>
            <a:r>
              <a:rPr lang="cs-CZ" dirty="0" err="1"/>
              <a:t>Δt</a:t>
            </a:r>
            <a:r>
              <a:rPr lang="cs-CZ" dirty="0"/>
              <a:t> je rozdíl teplot a α je teplotní součinitel elektrického odporu.</a:t>
            </a:r>
          </a:p>
        </p:txBody>
      </p:sp>
    </p:spTree>
    <p:extLst>
      <p:ext uri="{BB962C8B-B14F-4D97-AF65-F5344CB8AC3E}">
        <p14:creationId xmlns:p14="http://schemas.microsoft.com/office/powerpoint/2010/main" val="92715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2A310FF1-C365-412B-9094-DC693922ABB1}"/>
              </a:ext>
            </a:extLst>
          </p:cNvPr>
          <p:cNvSpPr txBox="1"/>
          <p:nvPr/>
        </p:nvSpPr>
        <p:spPr>
          <a:xfrm>
            <a:off x="190500" y="232886"/>
            <a:ext cx="8763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Nikelinový drát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0,4.10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má délku l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1,25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m. Jakou délku by měl konstantanový drát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0,5.10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se stejným průřezem a stejným ohmickým odporem?</a:t>
            </a:r>
            <a:endParaRPr lang="cs-CZ" dirty="0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62147F6-5640-4315-B1F5-D014A22FCDA4}"/>
              </a:ext>
            </a:extLst>
          </p:cNvPr>
          <p:cNvSpPr txBox="1"/>
          <p:nvPr/>
        </p:nvSpPr>
        <p:spPr>
          <a:xfrm>
            <a:off x="190500" y="1343710"/>
            <a:ext cx="4572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l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1,25m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0,4.10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0,5.10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l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?</a:t>
            </a:r>
            <a:endParaRPr lang="cs-CZ" dirty="0"/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0A6731D0-3EDD-4C0E-9EB0-B223BC403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4262" y="837584"/>
            <a:ext cx="2226088" cy="2609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ADA6707-F444-4283-A15C-D46571D29685}"/>
              </a:ext>
            </a:extLst>
          </p:cNvPr>
          <p:cNvSpPr txBox="1"/>
          <p:nvPr/>
        </p:nvSpPr>
        <p:spPr>
          <a:xfrm>
            <a:off x="190501" y="3590146"/>
            <a:ext cx="87629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Při rozjíždění elektrické soupravy se odebírá z vedení proud 500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A. Určitě celkový elektrický náboj, který přenesou volné elektrony za 1 minutu. Kolik elektronů přešlo vodičem? e = 1,602.10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C.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DD4A02EE-F23C-4CE8-94EC-611D5315C9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6266" y="4575280"/>
            <a:ext cx="3532319" cy="1968605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9F5D2D88-E06E-4C72-B80B-593338DA1A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7168" y="4780255"/>
            <a:ext cx="2896332" cy="1841842"/>
          </a:xfrm>
          <a:prstGeom prst="rect">
            <a:avLst/>
          </a:prstGeom>
        </p:spPr>
      </p:pic>
      <p:sp>
        <p:nvSpPr>
          <p:cNvPr id="15" name="TextovéPole 14">
            <a:extLst>
              <a:ext uri="{FF2B5EF4-FFF2-40B4-BE49-F238E27FC236}">
                <a16:creationId xmlns:a16="http://schemas.microsoft.com/office/drawing/2014/main" id="{D0819F7E-825A-4CAB-A488-4A4B660F8F5A}"/>
              </a:ext>
            </a:extLst>
          </p:cNvPr>
          <p:cNvSpPr txBox="1"/>
          <p:nvPr/>
        </p:nvSpPr>
        <p:spPr>
          <a:xfrm>
            <a:off x="190500" y="4654803"/>
            <a:ext cx="4572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500ª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 = 60s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 = 1,602.10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-19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  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Q = 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 = 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3758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89DB95DA-5AE2-4D0F-84E2-AE42E548B955}"/>
              </a:ext>
            </a:extLst>
          </p:cNvPr>
          <p:cNvSpPr txBox="1"/>
          <p:nvPr/>
        </p:nvSpPr>
        <p:spPr>
          <a:xfrm>
            <a:off x="180975" y="238036"/>
            <a:ext cx="88392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Platinový odporový teploměr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α = 3,9.10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má při teplotě 20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baseline="30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odpor 500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Odpor teploměru v rozpálené peci je 2500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Jaká je teplota pece?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0553C09-0A5D-4BC2-BCB9-D13DA6F37C42}"/>
              </a:ext>
            </a:extLst>
          </p:cNvPr>
          <p:cNvSpPr txBox="1"/>
          <p:nvPr/>
        </p:nvSpPr>
        <p:spPr>
          <a:xfrm>
            <a:off x="180975" y="972235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500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2500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α = 3,9.10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20 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</a:p>
          <a:p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Δ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 = ?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?</a:t>
            </a:r>
            <a:endParaRPr lang="cs-CZ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525E97EA-1402-4D79-A01D-69D0DFE075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7488" y="972235"/>
            <a:ext cx="4795837" cy="382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3924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4CC4B057-0B20-4AB3-BE3B-667833E8DC8E}"/>
              </a:ext>
            </a:extLst>
          </p:cNvPr>
          <p:cNvSpPr txBox="1"/>
          <p:nvPr/>
        </p:nvSpPr>
        <p:spPr>
          <a:xfrm>
            <a:off x="252413" y="290810"/>
            <a:ext cx="8639174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Rezistor s odporem R = 3,8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je zapojen na elektromotorické napětí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12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V. Obvodem prochází proud I = 3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A. Určitě vnitřní odpor, svorkové napětí a maximální proud.</a:t>
            </a:r>
          </a:p>
          <a:p>
            <a:endParaRPr lang="cs-CZ" dirty="0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D41DCD75-C4F0-4606-9400-C81252E40D50}"/>
              </a:ext>
            </a:extLst>
          </p:cNvPr>
          <p:cNvSpPr txBox="1"/>
          <p:nvPr/>
        </p:nvSpPr>
        <p:spPr>
          <a:xfrm>
            <a:off x="347663" y="1319689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 = 3,8 Ώ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pt-B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12 V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3 A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pt-B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?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pt-B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max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=?</a:t>
            </a:r>
            <a:endParaRPr lang="cs-CZ" dirty="0"/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D7414376-459D-4C22-9B57-1925025CF5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4263" y="1081268"/>
            <a:ext cx="3281362" cy="5634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3323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4972F94-9AB7-4049-A3BB-3BA41262F5E2}"/>
              </a:ext>
            </a:extLst>
          </p:cNvPr>
          <p:cNvSpPr txBox="1"/>
          <p:nvPr/>
        </p:nvSpPr>
        <p:spPr>
          <a:xfrm>
            <a:off x="238125" y="308313"/>
            <a:ext cx="862012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Přímým vodičem délky </a:t>
            </a:r>
            <a:r>
              <a:rPr lang="cs-CZ" b="0" i="1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a elektrickým odporem </a:t>
            </a:r>
            <a:r>
              <a:rPr lang="cs-CZ" b="0" i="1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prochází konstantní proud I. Vypočítejte velikost intenzity elektrického pole v tomto vodiči pokud platí:</a:t>
            </a:r>
            <a:endParaRPr lang="en-US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pPr algn="just"/>
            <a:b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</a:b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br>
              <a:rPr lang="cs-CZ" dirty="0"/>
            </a:br>
            <a:endParaRPr lang="cs-CZ" dirty="0"/>
          </a:p>
        </p:txBody>
      </p:sp>
      <p:pic>
        <p:nvPicPr>
          <p:cNvPr id="8194" name="Picture 2" descr="elektricky-prud-v-vkovoch-11z">
            <a:extLst>
              <a:ext uri="{FF2B5EF4-FFF2-40B4-BE49-F238E27FC236}">
                <a16:creationId xmlns:a16="http://schemas.microsoft.com/office/drawing/2014/main" id="{B46AA2DA-5BCE-4C24-BB53-D27A977EA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966207"/>
            <a:ext cx="7076289" cy="448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elektricky-prud-v-vkovoch-11">
            <a:extLst>
              <a:ext uri="{FF2B5EF4-FFF2-40B4-BE49-F238E27FC236}">
                <a16:creationId xmlns:a16="http://schemas.microsoft.com/office/drawing/2014/main" id="{C35FB2F8-44A6-45C0-8405-FC7B0BC05D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" y="1647825"/>
            <a:ext cx="6653213" cy="3562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0534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5C36FAD7-B1FC-445C-8016-3DF4CE5E42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900" y="2392123"/>
            <a:ext cx="5595937" cy="4305522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7C5125C-1D22-46E0-97BC-68DD47AB9F96}"/>
              </a:ext>
            </a:extLst>
          </p:cNvPr>
          <p:cNvSpPr txBox="1"/>
          <p:nvPr/>
        </p:nvSpPr>
        <p:spPr>
          <a:xfrm>
            <a:off x="190500" y="1541591"/>
            <a:ext cx="88011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Sedmadvacet kapek vody (r) se slije do jedné větší kapky (R). Určete potenciál větší kapky, když každá menší kapka měla poloměr 1mm a náboj 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 = 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-10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C.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(k = 9.10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9 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N.m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</a:t>
            </a:r>
            <a:r>
              <a:rPr lang="cs-CZ" baseline="30000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-2</a:t>
            </a:r>
            <a:r>
              <a:rPr lang="cs-CZ" dirty="0">
                <a:solidFill>
                  <a:srgbClr val="4F4F4F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) 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63916CFC-0745-414B-A461-4695190B9A55}"/>
              </a:ext>
            </a:extLst>
          </p:cNvPr>
          <p:cNvSpPr txBox="1"/>
          <p:nvPr/>
        </p:nvSpPr>
        <p:spPr>
          <a:xfrm>
            <a:off x="190500" y="248929"/>
            <a:ext cx="8763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Dva stejné náboje 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Q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-8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se odpuzují ve vzduchu (k = 9.10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9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N.m</a:t>
            </a:r>
            <a:r>
              <a:rPr lang="cs-CZ" b="0" i="0" baseline="30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.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silou 2,5.10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-4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N. Jaká je mezi nimi vzdálenost?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1CBF9B14-E716-452F-A629-98848018FE08}"/>
              </a:ext>
            </a:extLst>
          </p:cNvPr>
          <p:cNvSpPr txBox="1"/>
          <p:nvPr/>
        </p:nvSpPr>
        <p:spPr>
          <a:xfrm>
            <a:off x="235744" y="895260"/>
            <a:ext cx="46148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30 cm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6335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CB016C47-8895-4274-AF97-20527901F7F5}"/>
              </a:ext>
            </a:extLst>
          </p:cNvPr>
          <p:cNvSpPr txBox="1"/>
          <p:nvPr/>
        </p:nvSpPr>
        <p:spPr>
          <a:xfrm>
            <a:off x="238125" y="265837"/>
            <a:ext cx="87058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 dlouhý železný drát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 = 0,1.10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 průřezem S = 0,2 mm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je třeba připojit na článek s elektromotorickým napětím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2 V a vnitřním odporem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</a:t>
            </a:r>
            <a:r>
              <a:rPr lang="cs-CZ" b="0" i="0" baseline="-25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1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Ώ,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aby obvodem procházel proud I = 0,25A.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9ADD54F4-7EDC-4BA4-B695-D602F09C34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10" y="1371601"/>
            <a:ext cx="6683526" cy="3609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900138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90AFB190-6907-4171-839D-45315B3E5381}"/>
              </a:ext>
            </a:extLst>
          </p:cNvPr>
          <p:cNvSpPr txBox="1"/>
          <p:nvPr/>
        </p:nvSpPr>
        <p:spPr>
          <a:xfrm>
            <a:off x="247648" y="213836"/>
            <a:ext cx="87058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Drát z mědi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ρ1 = 0,02.10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 průměrem d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4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mm je třeba nahradit hliníkovým drátem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</a:t>
            </a:r>
            <a:r>
              <a:rPr lang="el-GR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0,03.10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stejné délky. Jaký průměr musí mít hliníkový drát, aby se odpor nezměnil?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12F26B51-D7AF-4C64-85D1-BC300A2547F8}"/>
              </a:ext>
            </a:extLst>
          </p:cNvPr>
          <p:cNvSpPr txBox="1"/>
          <p:nvPr/>
        </p:nvSpPr>
        <p:spPr>
          <a:xfrm>
            <a:off x="219075" y="1668810"/>
            <a:ext cx="870584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Dva rezistory R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, R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při sériovém zapojení mají výsledný odpor 5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Ώ,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při paralelním 1,2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Jaké odpory mají jednotlivé rezistory?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DCA0CD10-2B4F-4FC7-80B7-C4CD0E9DCDF2}"/>
              </a:ext>
            </a:extLst>
          </p:cNvPr>
          <p:cNvSpPr txBox="1"/>
          <p:nvPr/>
        </p:nvSpPr>
        <p:spPr>
          <a:xfrm>
            <a:off x="247649" y="2973199"/>
            <a:ext cx="870584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Vláknem wolframové žárovky s teplotou 28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baseline="30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prochází při napětí 10 V proud 300 mA. Určete teplotu vlákna svítící žárovky, pokud vláknem prochází proud 0,5 A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napětí na koncích vlákna je 220 ​​V.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α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= 4,8.10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</a:p>
        </p:txBody>
      </p:sp>
      <p:sp>
        <p:nvSpPr>
          <p:cNvPr id="14" name="TextovéPole 13">
            <a:extLst>
              <a:ext uri="{FF2B5EF4-FFF2-40B4-BE49-F238E27FC236}">
                <a16:creationId xmlns:a16="http://schemas.microsoft.com/office/drawing/2014/main" id="{D32608DF-1335-442D-B2E3-8132C8739C28}"/>
              </a:ext>
            </a:extLst>
          </p:cNvPr>
          <p:cNvSpPr txBox="1"/>
          <p:nvPr/>
        </p:nvSpPr>
        <p:spPr>
          <a:xfrm>
            <a:off x="219074" y="4554587"/>
            <a:ext cx="87344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je odpor vnější části vedení, pokud vnitřní odpor vedení je 0,2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 elektromotorické napětí zdroje je 1,1 V. Voltmetr zapojen na svorky ukazuje 1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B08CA3F-F7A6-4EF4-BEC0-05C9468E74F0}"/>
              </a:ext>
            </a:extLst>
          </p:cNvPr>
          <p:cNvSpPr txBox="1"/>
          <p:nvPr/>
        </p:nvSpPr>
        <p:spPr>
          <a:xfrm>
            <a:off x="285749" y="110373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4,9 mm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3758264-A75F-4ABD-A4AD-E47C96441243}"/>
              </a:ext>
            </a:extLst>
          </p:cNvPr>
          <p:cNvSpPr txBox="1"/>
          <p:nvPr/>
        </p:nvSpPr>
        <p:spPr>
          <a:xfrm>
            <a:off x="247648" y="231514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[2 Ώ a 3 Ώ nebo 3 Ώ a 2 Ώ]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2575B9A5-CE12-40DC-827E-AD2881D96F3E}"/>
              </a:ext>
            </a:extLst>
          </p:cNvPr>
          <p:cNvSpPr txBox="1"/>
          <p:nvPr/>
        </p:nvSpPr>
        <p:spPr>
          <a:xfrm>
            <a:off x="247648" y="3896529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2544 </a:t>
            </a:r>
            <a:r>
              <a:rPr lang="cs-CZ" b="0" i="0" baseline="3000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5F28DAD2-201B-4681-A236-DECC4C23627E}"/>
              </a:ext>
            </a:extLst>
          </p:cNvPr>
          <p:cNvSpPr txBox="1"/>
          <p:nvPr/>
        </p:nvSpPr>
        <p:spPr>
          <a:xfrm>
            <a:off x="285749" y="520091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[</a:t>
            </a:r>
            <a:r>
              <a:rPr lang="el-GR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2 Ώ</a:t>
            </a:r>
            <a:r>
              <a:rPr lang="en-US" b="0" i="0" dirty="0">
                <a:solidFill>
                  <a:srgbClr val="FF0000"/>
                </a:solidFill>
                <a:effectLst/>
                <a:latin typeface="Segoe UI" panose="020B0502040204020203" pitchFamily="34" charset="0"/>
              </a:rPr>
              <a:t>]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299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1" grpId="0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4A512AC8-65CC-4F67-836D-7BD488EF9D99}"/>
              </a:ext>
            </a:extLst>
          </p:cNvPr>
          <p:cNvSpPr txBox="1"/>
          <p:nvPr/>
        </p:nvSpPr>
        <p:spPr>
          <a:xfrm>
            <a:off x="228600" y="252710"/>
            <a:ext cx="87249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Svíčka na vánoční stromek má příkon P = 8,9 W a odpor R = 20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Kolik svíček lze zapojit sériově na napětí U = 220 V.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9EB3E94-F48D-4C11-A921-C27FE27749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0078" y="1086154"/>
            <a:ext cx="4077871" cy="435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9376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5BFE3FA-B86B-411C-BE97-1C17FD1E7EB8}"/>
              </a:ext>
            </a:extLst>
          </p:cNvPr>
          <p:cNvSpPr txBox="1"/>
          <p:nvPr/>
        </p:nvSpPr>
        <p:spPr>
          <a:xfrm>
            <a:off x="190500" y="390436"/>
            <a:ext cx="8763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proud prochází malým ponorným vařičem s údaji 220V / 500W. Za jaký čas zahřeje tento vařič 1kg vody z 10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baseline="30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na 100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baseline="3000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?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FBA82456-A869-4FB5-AF10-4E44AAFEF6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" y="1200150"/>
            <a:ext cx="7372350" cy="5169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83712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4D2B9AC-24BB-4378-9103-B00092FE2DE3}"/>
              </a:ext>
            </a:extLst>
          </p:cNvPr>
          <p:cNvSpPr txBox="1"/>
          <p:nvPr/>
        </p:nvSpPr>
        <p:spPr>
          <a:xfrm>
            <a:off x="323849" y="337661"/>
            <a:ext cx="858202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Výtah o hmotnosti 1,2 tuny se za 0,5 min. dostal do výšky 15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m. Napětí na svorkách elektromotoru, který zvedal výtah je 230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%)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Určete proud procházející elektroměrem!</a:t>
            </a:r>
            <a:endParaRPr lang="cs-CZ" dirty="0"/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9DF582FD-08E4-4F70-81E4-58E761F2E5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1090488"/>
            <a:ext cx="3910012" cy="5429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1FD713D7-E6BC-48B2-B19B-A5888A9663C9}"/>
              </a:ext>
            </a:extLst>
          </p:cNvPr>
          <p:cNvSpPr txBox="1"/>
          <p:nvPr/>
        </p:nvSpPr>
        <p:spPr>
          <a:xfrm>
            <a:off x="323849" y="1690652"/>
            <a:ext cx="218122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1200kg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t = 30s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h = 15m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230V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90% = 0,9</a:t>
            </a:r>
          </a:p>
          <a:p>
            <a:r>
              <a:rPr lang="pl-P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18014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213E950-B891-49CD-B520-7692FAC6BB37}"/>
              </a:ext>
            </a:extLst>
          </p:cNvPr>
          <p:cNvSpPr txBox="1"/>
          <p:nvPr/>
        </p:nvSpPr>
        <p:spPr>
          <a:xfrm>
            <a:off x="276225" y="347186"/>
            <a:ext cx="8686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Z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nikelínového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drátu (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 = 0,44.10</a:t>
            </a:r>
            <a:r>
              <a:rPr lang="el-G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-6</a:t>
            </a:r>
            <a:r>
              <a:rPr lang="en-US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Ώ.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M) s průměrem d = 0,5 mm se má zhotovit topná spirála, v níž by při napětí 120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 vzniklo 1667 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kJ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tepla za 1 hodinu. Jak dlouhý drát je k tomu třeba?</a:t>
            </a:r>
            <a:endParaRPr lang="cs-CZ" dirty="0"/>
          </a:p>
        </p:txBody>
      </p:sp>
      <p:pic>
        <p:nvPicPr>
          <p:cNvPr id="12290" name="Picture 2">
            <a:extLst>
              <a:ext uri="{FF2B5EF4-FFF2-40B4-BE49-F238E27FC236}">
                <a16:creationId xmlns:a16="http://schemas.microsoft.com/office/drawing/2014/main" id="{0F11E251-A1AD-4820-ADEF-5BD65117A2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652" y="1430303"/>
            <a:ext cx="8236696" cy="444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1487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754E70C-0676-48D6-82E3-E259DAAF4E2A}"/>
              </a:ext>
            </a:extLst>
          </p:cNvPr>
          <p:cNvSpPr txBox="1"/>
          <p:nvPr/>
        </p:nvSpPr>
        <p:spPr>
          <a:xfrm>
            <a:off x="271462" y="290036"/>
            <a:ext cx="866298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Elektrický polštář připojen na nejvyšší stupeň vyhřívání má při napětí U = 220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 příkon P = 15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W. Jaký je odpor polštáře? Jaký proud jím prochází? Kolik elektrické energie spotřebuje za 10 hodin provozu?</a:t>
            </a:r>
            <a:endParaRPr lang="cs-CZ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5E57DF77-5466-41DE-BF1D-578E8CB33D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771" y="1359710"/>
            <a:ext cx="4143375" cy="4719606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ECDAE875-F5CF-4D9F-B9C9-F3BDE18895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1682" y="1474010"/>
            <a:ext cx="4098224" cy="24241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7555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5CB751BF-8B2F-491E-A365-56318B35EA89}"/>
              </a:ext>
            </a:extLst>
          </p:cNvPr>
          <p:cNvSpPr txBox="1"/>
          <p:nvPr/>
        </p:nvSpPr>
        <p:spPr>
          <a:xfrm>
            <a:off x="276225" y="280511"/>
            <a:ext cx="85915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Jaký proud prochází elektrickým vařičem, pokud se na něm 10 litrů vody ohřeje z 20 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na 100 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za 30 minut? Účinnost vařiče je 75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%, napětí v síti je 230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V. c = 4180 J.kg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CF99D1A9-BEF1-4092-B0F8-09553CB5A2DE}"/>
              </a:ext>
            </a:extLst>
          </p:cNvPr>
          <p:cNvSpPr txBox="1"/>
          <p:nvPr/>
        </p:nvSpPr>
        <p:spPr>
          <a:xfrm>
            <a:off x="276225" y="1471910"/>
            <a:ext cx="4572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10 kg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Δt = 80 </a:t>
            </a:r>
            <a:r>
              <a:rPr lang="nl-NL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0</a:t>
            </a:r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= 80 K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230 V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τ = 30min = 1800 s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0,75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 = 4180 J.kg</a:t>
            </a:r>
            <a:r>
              <a:rPr lang="nl-NL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r>
              <a:rPr lang="nl-NL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</a:t>
            </a:r>
            <a:r>
              <a:rPr lang="nl-NL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-1</a:t>
            </a:r>
            <a:endParaRPr lang="cs-CZ" dirty="0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58DFD8BE-1D4C-451F-92DA-24862E228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0038" y="1137166"/>
            <a:ext cx="4217822" cy="3291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1645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313B0B6-EB48-41FA-B424-C797D7048CA0}"/>
              </a:ext>
            </a:extLst>
          </p:cNvPr>
          <p:cNvSpPr txBox="1"/>
          <p:nvPr/>
        </p:nvSpPr>
        <p:spPr>
          <a:xfrm>
            <a:off x="257174" y="309473"/>
            <a:ext cx="87439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Koule, jejíž poloměr je r = 5 cm, má být poniklovaná vrstvou tloušťky h = 0,15 mm. Jak dlouho třeba kouli ponechat v elektrolytu při proudu I = 1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266C3B05-C36F-49DB-9B9A-AF4B50D1A8DB}"/>
              </a:ext>
            </a:extLst>
          </p:cNvPr>
          <p:cNvSpPr txBox="1"/>
          <p:nvPr/>
        </p:nvSpPr>
        <p:spPr>
          <a:xfrm>
            <a:off x="257174" y="1119485"/>
            <a:ext cx="3343275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r = 5 cm = 5.10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-2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h = 0,15.10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-3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I = 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A</a:t>
            </a: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A(Ni) = 0,304.10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kg.C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–1</a:t>
            </a:r>
            <a:endParaRPr lang="cs-CZ" b="0" i="0" dirty="0">
              <a:solidFill>
                <a:srgbClr val="4F4F4F"/>
              </a:solidFill>
              <a:effectLst/>
              <a:latin typeface="Segoe UI" panose="020B0502040204020203" pitchFamily="34" charset="0"/>
            </a:endParaRPr>
          </a:p>
          <a:p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ρ(Ni) = 8,8.10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3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pt-B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kg.m</a:t>
            </a:r>
            <a:r>
              <a:rPr lang="pt-BR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–3</a:t>
            </a:r>
            <a:endParaRPr lang="cs-CZ" dirty="0"/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96576BDA-35E7-42AC-B65E-98AB4C5039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50" y="2924175"/>
            <a:ext cx="6553200" cy="3209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3125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EF11688-08BD-43C1-B564-63100C195FD1}"/>
              </a:ext>
            </a:extLst>
          </p:cNvPr>
          <p:cNvSpPr txBox="1"/>
          <p:nvPr/>
        </p:nvSpPr>
        <p:spPr>
          <a:xfrm>
            <a:off x="133349" y="191184"/>
            <a:ext cx="865822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Jakou energii potřebujeme, abychom při elektrolýze síranu měďnatého CuSO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4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získali měď o hmotnosti 1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g, pokud elektrolýza probíhá při napětí 4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V?</a:t>
            </a:r>
            <a:endParaRPr lang="cs-CZ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77E38D68-0776-4AD4-B628-F5FF5330EF71}"/>
              </a:ext>
            </a:extLst>
          </p:cNvPr>
          <p:cNvSpPr txBox="1"/>
          <p:nvPr/>
        </p:nvSpPr>
        <p:spPr>
          <a:xfrm>
            <a:off x="266699" y="1134160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m = 1g = 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–3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U = 4V</a:t>
            </a:r>
          </a:p>
          <a:p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A(</a:t>
            </a:r>
            <a:r>
              <a:rPr lang="cs-CZ" b="0" i="0" dirty="0" err="1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Cu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) = 0,329.10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–6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kg.C</a:t>
            </a:r>
            <a:r>
              <a:rPr lang="cs-CZ" b="0" i="0" baseline="30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–1</a:t>
            </a:r>
            <a:endParaRPr lang="cs-CZ" dirty="0"/>
          </a:p>
        </p:txBody>
      </p:sp>
      <p:pic>
        <p:nvPicPr>
          <p:cNvPr id="16386" name="Picture 2">
            <a:extLst>
              <a:ext uri="{FF2B5EF4-FFF2-40B4-BE49-F238E27FC236}">
                <a16:creationId xmlns:a16="http://schemas.microsoft.com/office/drawing/2014/main" id="{D61CF392-6768-4B69-84FC-C726B9F532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2471738"/>
            <a:ext cx="4643722" cy="3871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34456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5981375E-4EB4-4BDC-A2F8-29010702EA6A}"/>
              </a:ext>
            </a:extLst>
          </p:cNvPr>
          <p:cNvSpPr txBox="1"/>
          <p:nvPr/>
        </p:nvSpPr>
        <p:spPr>
          <a:xfrm>
            <a:off x="309583" y="3853384"/>
            <a:ext cx="869632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1" dirty="0"/>
              <a:t>Elektrický potenciál </a:t>
            </a:r>
            <a:r>
              <a:rPr lang="el-GR" sz="2000" dirty="0"/>
              <a:t>ϕ</a:t>
            </a:r>
            <a:r>
              <a:rPr lang="cs-CZ" sz="2000" b="1" dirty="0"/>
              <a:t> </a:t>
            </a:r>
            <a:r>
              <a:rPr lang="cs-CZ" sz="2000" dirty="0"/>
              <a:t>je skalární fyzikální veličina, která popisuje potenciální energii jednotkového elektrického náboje v neměnném elektrickém poli</a:t>
            </a:r>
            <a:r>
              <a:rPr lang="en-US" sz="2000" dirty="0"/>
              <a:t> (</a:t>
            </a:r>
            <a:r>
              <a:rPr lang="cs-CZ" sz="2000" dirty="0"/>
              <a:t>potenciál elektrického pole</a:t>
            </a:r>
            <a:r>
              <a:rPr lang="en-US" sz="2000" dirty="0"/>
              <a:t>). </a:t>
            </a:r>
            <a:r>
              <a:rPr lang="cs-CZ" sz="2000" u="sng" dirty="0"/>
              <a:t>Je roven</a:t>
            </a:r>
            <a:r>
              <a:rPr lang="en-US" sz="2000" u="sng" dirty="0"/>
              <a:t> </a:t>
            </a:r>
            <a:r>
              <a:rPr lang="cs-CZ" sz="2000" u="sng" dirty="0"/>
              <a:t>práci </a:t>
            </a:r>
            <a:r>
              <a:rPr lang="cs-CZ" sz="2000" i="1" u="sng" dirty="0"/>
              <a:t>W</a:t>
            </a:r>
            <a:r>
              <a:rPr lang="cs-CZ" sz="2000" u="sng" dirty="0"/>
              <a:t> potřebné pro přenesení jednotkového elektrického náboje </a:t>
            </a:r>
            <a:r>
              <a:rPr lang="cs-CZ" sz="2000" i="1" u="sng" dirty="0"/>
              <a:t>q</a:t>
            </a:r>
            <a:r>
              <a:rPr lang="cs-CZ" sz="2000" u="sng" dirty="0"/>
              <a:t> ze vztažného bodu s nulovým potenciálem </a:t>
            </a:r>
            <a:r>
              <a:rPr lang="el-GR" sz="2000" u="sng" dirty="0"/>
              <a:t>ϕ</a:t>
            </a:r>
            <a:r>
              <a:rPr lang="cs-CZ" sz="2000" u="sng" baseline="-25000" dirty="0"/>
              <a:t>0</a:t>
            </a:r>
            <a:r>
              <a:rPr lang="cs-CZ" sz="2000" u="sng" dirty="0"/>
              <a:t>, do daného místa</a:t>
            </a:r>
            <a:r>
              <a:rPr lang="cs-CZ" sz="2000" dirty="0"/>
              <a:t>. Za místo s nulovým potenciálem (tzn. vztažný bod) se obvykle bere povrch Země nebo uzemněný vodič. 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F4BAB620-4EE7-49D5-9D6C-6B909A85C4E9}"/>
              </a:ext>
            </a:extLst>
          </p:cNvPr>
          <p:cNvSpPr txBox="1"/>
          <p:nvPr/>
        </p:nvSpPr>
        <p:spPr>
          <a:xfrm>
            <a:off x="238125" y="310634"/>
            <a:ext cx="68008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Práce v elektrickém poli, elektrický potenciál </a:t>
            </a:r>
          </a:p>
        </p:txBody>
      </p:sp>
      <p:pic>
        <p:nvPicPr>
          <p:cNvPr id="10" name="Grafický objekt 9">
            <a:extLst>
              <a:ext uri="{FF2B5EF4-FFF2-40B4-BE49-F238E27FC236}">
                <a16:creationId xmlns:a16="http://schemas.microsoft.com/office/drawing/2014/main" id="{BBD28BA4-F31A-4E14-89AF-CE62B1E3B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208988" y="5792376"/>
            <a:ext cx="2091188" cy="570324"/>
          </a:xfrm>
          <a:prstGeom prst="rect">
            <a:avLst/>
          </a:prstGeom>
        </p:spPr>
      </p:pic>
      <p:pic>
        <p:nvPicPr>
          <p:cNvPr id="12" name="Grafický objekt 11">
            <a:extLst>
              <a:ext uri="{FF2B5EF4-FFF2-40B4-BE49-F238E27FC236}">
                <a16:creationId xmlns:a16="http://schemas.microsoft.com/office/drawing/2014/main" id="{7B68ADFD-9A34-48DB-B1E3-0EAC2FA0FFD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44731" y="5876546"/>
            <a:ext cx="788389" cy="570324"/>
          </a:xfrm>
          <a:prstGeom prst="rect">
            <a:avLst/>
          </a:prstGeom>
        </p:spPr>
      </p:pic>
      <p:sp>
        <p:nvSpPr>
          <p:cNvPr id="13" name="TextovéPole 12">
            <a:extLst>
              <a:ext uri="{FF2B5EF4-FFF2-40B4-BE49-F238E27FC236}">
                <a16:creationId xmlns:a16="http://schemas.microsoft.com/office/drawing/2014/main" id="{BB6C3C43-C83A-4975-8C32-45A9721D673A}"/>
              </a:ext>
            </a:extLst>
          </p:cNvPr>
          <p:cNvSpPr txBox="1"/>
          <p:nvPr/>
        </p:nvSpPr>
        <p:spPr>
          <a:xfrm>
            <a:off x="5922488" y="5876546"/>
            <a:ext cx="1376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[</a:t>
            </a:r>
            <a:r>
              <a:rPr lang="el-GR" sz="1800" dirty="0"/>
              <a:t>ϕ</a:t>
            </a:r>
            <a:r>
              <a:rPr lang="en-US" dirty="0"/>
              <a:t>] = V (volt)</a:t>
            </a:r>
            <a:endParaRPr lang="cs-CZ" dirty="0"/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E38036EB-B26C-4506-AFBF-F7CB1FA86D8C}"/>
              </a:ext>
            </a:extLst>
          </p:cNvPr>
          <p:cNvSpPr txBox="1"/>
          <p:nvPr/>
        </p:nvSpPr>
        <p:spPr>
          <a:xfrm>
            <a:off x="309583" y="1069509"/>
            <a:ext cx="8524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u="sng" dirty="0"/>
              <a:t>Práce</a:t>
            </a:r>
            <a:r>
              <a:rPr lang="cs-CZ" sz="2000" u="sng" dirty="0"/>
              <a:t> W </a:t>
            </a:r>
            <a:r>
              <a:rPr lang="cs-CZ" sz="2000" b="1" u="sng" dirty="0"/>
              <a:t>vykonaná elektrickou silou </a:t>
            </a:r>
            <a:r>
              <a:rPr lang="cs-CZ" sz="2000" u="sng" dirty="0"/>
              <a:t>při přemístění náboje </a:t>
            </a:r>
            <a:r>
              <a:rPr lang="cs-CZ" sz="2000" dirty="0"/>
              <a:t>z bodu A do bodu B </a:t>
            </a:r>
            <a:r>
              <a:rPr lang="cs-CZ" sz="2000" u="sng" dirty="0"/>
              <a:t>závisí pouze na poloze obou bodů, nikoliv na trajektorii</a:t>
            </a:r>
            <a:r>
              <a:rPr lang="cs-CZ" sz="2000" dirty="0"/>
              <a:t>.</a:t>
            </a:r>
          </a:p>
        </p:txBody>
      </p:sp>
      <p:pic>
        <p:nvPicPr>
          <p:cNvPr id="14338" name="Picture 2" descr="General Physics II">
            <a:extLst>
              <a:ext uri="{FF2B5EF4-FFF2-40B4-BE49-F238E27FC236}">
                <a16:creationId xmlns:a16="http://schemas.microsoft.com/office/drawing/2014/main" id="{98A5D55D-58C4-4CAF-9440-3C1F4A068F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3613" y="1672531"/>
            <a:ext cx="2657475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8FFEBD98-FA66-4881-AABB-7C554B209E36}"/>
              </a:ext>
            </a:extLst>
          </p:cNvPr>
          <p:cNvSpPr txBox="1"/>
          <p:nvPr/>
        </p:nvSpPr>
        <p:spPr>
          <a:xfrm flipH="1">
            <a:off x="1586795" y="1935346"/>
            <a:ext cx="29546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dirty="0"/>
              <a:t>W = </a:t>
            </a:r>
            <a:r>
              <a:rPr lang="cs-CZ" sz="2000" dirty="0" err="1"/>
              <a:t>F.s.cos</a:t>
            </a:r>
            <a:r>
              <a:rPr lang="el-GR" sz="2000" dirty="0"/>
              <a:t>α</a:t>
            </a:r>
            <a:r>
              <a:rPr lang="cs-CZ" sz="2000" dirty="0"/>
              <a:t> = </a:t>
            </a:r>
            <a:r>
              <a:rPr lang="cs-CZ" sz="2000" dirty="0" err="1"/>
              <a:t>E.Q.s.cos</a:t>
            </a:r>
            <a:r>
              <a:rPr lang="el-GR" sz="2000" dirty="0"/>
              <a:t>α</a:t>
            </a:r>
            <a:endParaRPr lang="cs-CZ" sz="2000" dirty="0"/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1F85AFDE-A4C9-4F3C-890C-0C6FBB37F59F}"/>
              </a:ext>
            </a:extLst>
          </p:cNvPr>
          <p:cNvSpPr txBox="1"/>
          <p:nvPr/>
        </p:nvSpPr>
        <p:spPr>
          <a:xfrm>
            <a:off x="6770131" y="3094431"/>
            <a:ext cx="31432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>
                <a:solidFill>
                  <a:srgbClr val="FF0000"/>
                </a:solidFill>
              </a:rPr>
              <a:t>α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23" name="TextovéPole 22">
            <a:extLst>
              <a:ext uri="{FF2B5EF4-FFF2-40B4-BE49-F238E27FC236}">
                <a16:creationId xmlns:a16="http://schemas.microsoft.com/office/drawing/2014/main" id="{7930BC08-A6AA-40A3-93C0-955F68B566D2}"/>
              </a:ext>
            </a:extLst>
          </p:cNvPr>
          <p:cNvSpPr txBox="1"/>
          <p:nvPr/>
        </p:nvSpPr>
        <p:spPr>
          <a:xfrm rot="20880099">
            <a:off x="6646571" y="3144015"/>
            <a:ext cx="24712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1800" dirty="0">
                <a:solidFill>
                  <a:srgbClr val="FF0000"/>
                </a:solidFill>
              </a:rPr>
              <a:t>)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614AB725-7FA7-4B23-95F6-5ADE175D9A6C}"/>
              </a:ext>
            </a:extLst>
          </p:cNvPr>
          <p:cNvSpPr txBox="1"/>
          <p:nvPr/>
        </p:nvSpPr>
        <p:spPr>
          <a:xfrm>
            <a:off x="309583" y="2505670"/>
            <a:ext cx="56843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dirty="0"/>
              <a:t>Při pohybu náboje ve směru působení síly (W </a:t>
            </a:r>
            <a:r>
              <a:rPr lang="en-US" dirty="0"/>
              <a:t>&gt;</a:t>
            </a:r>
            <a:r>
              <a:rPr lang="cs-CZ" dirty="0"/>
              <a:t> </a:t>
            </a:r>
            <a:r>
              <a:rPr lang="en-US" dirty="0"/>
              <a:t>0</a:t>
            </a:r>
            <a:r>
              <a:rPr lang="cs-CZ" dirty="0"/>
              <a:t>) se </a:t>
            </a:r>
            <a:r>
              <a:rPr lang="cs-CZ" dirty="0" err="1"/>
              <a:t>E</a:t>
            </a:r>
            <a:r>
              <a:rPr lang="cs-CZ" baseline="-25000" dirty="0" err="1"/>
              <a:t>p</a:t>
            </a:r>
            <a:r>
              <a:rPr lang="cs-CZ" dirty="0"/>
              <a:t> zmenšuje, </a:t>
            </a:r>
            <a:r>
              <a:rPr lang="en-US" dirty="0"/>
              <a:t>p</a:t>
            </a:r>
            <a:r>
              <a:rPr lang="cs-CZ" dirty="0" err="1"/>
              <a:t>ři</a:t>
            </a:r>
            <a:r>
              <a:rPr lang="cs-CZ" dirty="0"/>
              <a:t> pohybu náboje </a:t>
            </a:r>
            <a:r>
              <a:rPr lang="en-US" dirty="0" err="1"/>
              <a:t>proti</a:t>
            </a:r>
            <a:r>
              <a:rPr lang="cs-CZ" dirty="0"/>
              <a:t> směru působení síly (W </a:t>
            </a:r>
            <a:r>
              <a:rPr lang="en-US" dirty="0"/>
              <a:t>&lt;</a:t>
            </a:r>
            <a:r>
              <a:rPr lang="cs-CZ" dirty="0"/>
              <a:t> </a:t>
            </a:r>
            <a:r>
              <a:rPr lang="en-US" dirty="0"/>
              <a:t>0</a:t>
            </a:r>
            <a:r>
              <a:rPr lang="cs-CZ" dirty="0"/>
              <a:t>) se </a:t>
            </a:r>
            <a:r>
              <a:rPr lang="cs-CZ" dirty="0" err="1"/>
              <a:t>E</a:t>
            </a:r>
            <a:r>
              <a:rPr lang="cs-CZ" baseline="-25000" dirty="0" err="1"/>
              <a:t>p</a:t>
            </a:r>
            <a:r>
              <a:rPr lang="cs-CZ" dirty="0"/>
              <a:t> z</a:t>
            </a:r>
            <a:r>
              <a:rPr lang="en-US" dirty="0"/>
              <a:t>v</a:t>
            </a:r>
            <a:r>
              <a:rPr lang="cs-CZ" dirty="0" err="1"/>
              <a:t>ětšuje</a:t>
            </a:r>
            <a:r>
              <a:rPr lang="cs-CZ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8123848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0F855C64-4DFA-4FC7-9A74-DAEF753AF045}"/>
              </a:ext>
            </a:extLst>
          </p:cNvPr>
          <p:cNvSpPr txBox="1"/>
          <p:nvPr/>
        </p:nvSpPr>
        <p:spPr>
          <a:xfrm>
            <a:off x="285750" y="342037"/>
            <a:ext cx="86296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Akumulátor se nabíjel proudem I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5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A po dobu t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1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6 hodin. Jak dlouho se vybíjel, jestliže se při vybíjení odebíral z akumulátoru stálý proud I</a:t>
            </a:r>
            <a:r>
              <a:rPr lang="cs-CZ" b="0" i="0" baseline="-2500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2</a:t>
            </a:r>
            <a:r>
              <a:rPr lang="cs-CZ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 = 0,05 A. Nábojová účinnost akumulátoru je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η = 90</a:t>
            </a:r>
            <a:r>
              <a:rPr lang="en-US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 </a:t>
            </a:r>
            <a:r>
              <a:rPr lang="el-GR" b="0" i="0" dirty="0">
                <a:solidFill>
                  <a:srgbClr val="4F4F4F"/>
                </a:solidFill>
                <a:effectLst/>
                <a:latin typeface="Segoe UI" panose="020B0502040204020203" pitchFamily="34" charset="0"/>
              </a:rPr>
              <a:t>%.</a:t>
            </a:r>
            <a:endParaRPr lang="cs-CZ" dirty="0"/>
          </a:p>
        </p:txBody>
      </p:sp>
      <p:pic>
        <p:nvPicPr>
          <p:cNvPr id="17410" name="Picture 2" descr="elektricky-prud-v-elektrolytoch-20">
            <a:extLst>
              <a:ext uri="{FF2B5EF4-FFF2-40B4-BE49-F238E27FC236}">
                <a16:creationId xmlns:a16="http://schemas.microsoft.com/office/drawing/2014/main" id="{D8A24749-CE5A-4B31-95EA-D92EAC3E48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1666875"/>
            <a:ext cx="4743450" cy="3892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2452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7C1B0DA-DA86-4176-A208-C54D8823E555}"/>
              </a:ext>
            </a:extLst>
          </p:cNvPr>
          <p:cNvSpPr txBox="1"/>
          <p:nvPr/>
        </p:nvSpPr>
        <p:spPr>
          <a:xfrm>
            <a:off x="238124" y="290036"/>
            <a:ext cx="87725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Mezi zemí a mrakem vznikl výboj ve formě blesku, při kterém byl přenesen náboj 20 C. Rozdíl potenciálů mezi mrakem a zemí byl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6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V. Blesk trval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-3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s. Určete energii výboje a proud.</a:t>
            </a:r>
            <a:endParaRPr lang="cs-CZ" sz="20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BC93628-2D9B-48F3-9416-EED248175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1" y="1562099"/>
            <a:ext cx="5736078" cy="44196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9037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DA730E2B-1B39-4F6D-B65F-1BB7B4A2643F}"/>
              </a:ext>
            </a:extLst>
          </p:cNvPr>
          <p:cNvSpPr txBox="1"/>
          <p:nvPr/>
        </p:nvSpPr>
        <p:spPr>
          <a:xfrm>
            <a:off x="161924" y="199913"/>
            <a:ext cx="877252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Napětí mezi anodou a katodou, které jsou ve vzdálenosti 10 cm je 300 V. Určete velikost rychlosti elektronů při dopadu na anodu, jejich zrychlení a čas pohybu od katody na anodu.</a:t>
            </a:r>
            <a:endParaRPr lang="cs-CZ" sz="20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C9E5C1F-78DC-4E0D-8DFB-80B679121844}"/>
              </a:ext>
            </a:extLst>
          </p:cNvPr>
          <p:cNvSpPr txBox="1"/>
          <p:nvPr/>
        </p:nvSpPr>
        <p:spPr>
          <a:xfrm>
            <a:off x="161924" y="1458010"/>
            <a:ext cx="457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0" i="1" dirty="0">
                <a:solidFill>
                  <a:srgbClr val="4F4F4F"/>
                </a:solidFill>
                <a:effectLst/>
              </a:rPr>
              <a:t>l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= s =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–1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m</a:t>
            </a:r>
          </a:p>
          <a:p>
            <a:r>
              <a:rPr lang="cs-CZ" sz="2000" b="0" i="0" dirty="0">
                <a:solidFill>
                  <a:srgbClr val="4F4F4F"/>
                </a:solidFill>
                <a:effectLst/>
              </a:rPr>
              <a:t>U = 300 V,</a:t>
            </a:r>
          </a:p>
          <a:p>
            <a:r>
              <a:rPr lang="cs-CZ" sz="2000" b="0" i="0" dirty="0">
                <a:solidFill>
                  <a:srgbClr val="4F4F4F"/>
                </a:solidFill>
                <a:effectLst/>
              </a:rPr>
              <a:t>Q = e = 1,602.10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–19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</a:t>
            </a:r>
          </a:p>
          <a:p>
            <a:r>
              <a:rPr lang="cs-CZ" sz="2000" b="0" i="0" dirty="0" err="1">
                <a:solidFill>
                  <a:srgbClr val="4F4F4F"/>
                </a:solidFill>
                <a:effectLst/>
              </a:rPr>
              <a:t>m</a:t>
            </a:r>
            <a:r>
              <a:rPr lang="cs-CZ" sz="2000" b="0" i="0" baseline="-25000" dirty="0" err="1">
                <a:solidFill>
                  <a:srgbClr val="4F4F4F"/>
                </a:solidFill>
                <a:effectLst/>
              </a:rPr>
              <a:t>e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 = 9,1.10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–31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kg</a:t>
            </a:r>
            <a:endParaRPr lang="cs-CZ" sz="2000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533AA99-5C30-445C-BF9D-36BBABD9E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973142"/>
            <a:ext cx="5038727" cy="5706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Přímá spojnice 8">
            <a:extLst>
              <a:ext uri="{FF2B5EF4-FFF2-40B4-BE49-F238E27FC236}">
                <a16:creationId xmlns:a16="http://schemas.microsoft.com/office/drawing/2014/main" id="{7530F574-6CC9-45DA-B2B9-F0C7079808F3}"/>
              </a:ext>
            </a:extLst>
          </p:cNvPr>
          <p:cNvCxnSpPr/>
          <p:nvPr/>
        </p:nvCxnSpPr>
        <p:spPr>
          <a:xfrm>
            <a:off x="3467100" y="6600825"/>
            <a:ext cx="7143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62436364-1C4C-4FDE-8A5D-C1A426D7F6DE}"/>
              </a:ext>
            </a:extLst>
          </p:cNvPr>
          <p:cNvCxnSpPr/>
          <p:nvPr/>
        </p:nvCxnSpPr>
        <p:spPr>
          <a:xfrm>
            <a:off x="3576637" y="5295900"/>
            <a:ext cx="7143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11">
            <a:extLst>
              <a:ext uri="{FF2B5EF4-FFF2-40B4-BE49-F238E27FC236}">
                <a16:creationId xmlns:a16="http://schemas.microsoft.com/office/drawing/2014/main" id="{62418536-A935-4087-BA8E-9503B0F3B743}"/>
              </a:ext>
            </a:extLst>
          </p:cNvPr>
          <p:cNvCxnSpPr/>
          <p:nvPr/>
        </p:nvCxnSpPr>
        <p:spPr>
          <a:xfrm>
            <a:off x="3395662" y="3314700"/>
            <a:ext cx="71437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95279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18C46603-7EE9-4B99-A20A-2E984F54A9AC}"/>
              </a:ext>
            </a:extLst>
          </p:cNvPr>
          <p:cNvSpPr txBox="1"/>
          <p:nvPr/>
        </p:nvSpPr>
        <p:spPr>
          <a:xfrm>
            <a:off x="104775" y="180112"/>
            <a:ext cx="88773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Elektron vletěl mezi horizontální vychylovací destičky televizní obrazovky. Určete zrychlení elektronu v elektrickém poli </a:t>
            </a:r>
            <a:r>
              <a:rPr lang="cs-CZ" sz="2000" dirty="0">
                <a:solidFill>
                  <a:srgbClr val="4F4F4F"/>
                </a:solidFill>
              </a:rPr>
              <a:t>z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a předpokladu, že mezi nimi je homogenní elektrické pole s intenzitou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5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V.m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a že zanedbáme vliv tíhového pole.</a:t>
            </a:r>
            <a:endParaRPr lang="cs-CZ" sz="2000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C4132C93-A57E-4FDE-A85A-0A3D6BAEC3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950" y="1349547"/>
            <a:ext cx="6863239" cy="4946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9019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89A662B-48B5-4975-B82C-1122B5473550}"/>
              </a:ext>
            </a:extLst>
          </p:cNvPr>
          <p:cNvSpPr txBox="1"/>
          <p:nvPr/>
        </p:nvSpPr>
        <p:spPr>
          <a:xfrm>
            <a:off x="142875" y="304711"/>
            <a:ext cx="878205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Při napětí 800 V vzniká v katodové trubici proud 5 mA. Jaké teplo se uvolní na anodě za 1minutu, pokud předpokládáme, že celá kinetická energie se proměnila na teplo?</a:t>
            </a:r>
            <a:endParaRPr lang="cs-CZ" sz="20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7374E889-EA61-4734-BC6F-33FAF812D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0699" y="1067712"/>
            <a:ext cx="4348846" cy="2085063"/>
          </a:xfrm>
          <a:prstGeom prst="rect">
            <a:avLst/>
          </a:prstGeom>
        </p:spPr>
      </p:pic>
      <p:sp>
        <p:nvSpPr>
          <p:cNvPr id="9" name="TextovéPole 8">
            <a:extLst>
              <a:ext uri="{FF2B5EF4-FFF2-40B4-BE49-F238E27FC236}">
                <a16:creationId xmlns:a16="http://schemas.microsoft.com/office/drawing/2014/main" id="{2A74672C-01E1-497C-89D8-AED7CCAF0295}"/>
              </a:ext>
            </a:extLst>
          </p:cNvPr>
          <p:cNvSpPr txBox="1"/>
          <p:nvPr/>
        </p:nvSpPr>
        <p:spPr>
          <a:xfrm>
            <a:off x="95250" y="3429000"/>
            <a:ext cx="88773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Elektron, který v elektrickém poli přešel z bodu A do bodu B, zvětšil velikost své rychlosti z 800 km.s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 na 4000 km.s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. Určitě napětí mezi těmito body!</a:t>
            </a:r>
            <a:endParaRPr lang="cs-CZ" sz="2000" dirty="0"/>
          </a:p>
        </p:txBody>
      </p:sp>
      <p:pic>
        <p:nvPicPr>
          <p:cNvPr id="11" name="Obrázek 10">
            <a:extLst>
              <a:ext uri="{FF2B5EF4-FFF2-40B4-BE49-F238E27FC236}">
                <a16:creationId xmlns:a16="http://schemas.microsoft.com/office/drawing/2014/main" id="{3DBEB81D-1EFF-44E7-AB7D-FBF3FE27EE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87" y="4305300"/>
            <a:ext cx="5884442" cy="2247989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609B7EE4-D75E-4D52-AA41-60DB12C610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3799" y="4815449"/>
            <a:ext cx="4901733" cy="1949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455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4BAB620-4EE7-49D5-9D6C-6B909A85C4E9}"/>
              </a:ext>
            </a:extLst>
          </p:cNvPr>
          <p:cNvSpPr txBox="1"/>
          <p:nvPr/>
        </p:nvSpPr>
        <p:spPr>
          <a:xfrm>
            <a:off x="238125" y="310634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Elektrický potenciál </a:t>
            </a:r>
          </a:p>
        </p:txBody>
      </p:sp>
      <p:sp>
        <p:nvSpPr>
          <p:cNvPr id="16" name="TextovéPole 15">
            <a:extLst>
              <a:ext uri="{FF2B5EF4-FFF2-40B4-BE49-F238E27FC236}">
                <a16:creationId xmlns:a16="http://schemas.microsoft.com/office/drawing/2014/main" id="{0B7BE263-6D59-4DB6-9638-B8BA8097B05A}"/>
              </a:ext>
            </a:extLst>
          </p:cNvPr>
          <p:cNvSpPr txBox="1"/>
          <p:nvPr/>
        </p:nvSpPr>
        <p:spPr>
          <a:xfrm>
            <a:off x="238125" y="976572"/>
            <a:ext cx="8566828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dirty="0"/>
              <a:t>Množina všech bodů potenciálového pole, které se vyznačují stejným potenciálem, tvoří tzv. </a:t>
            </a:r>
            <a:r>
              <a:rPr lang="cs-CZ" sz="2000" b="1" dirty="0"/>
              <a:t>ekvipotenciální plochu </a:t>
            </a:r>
            <a:r>
              <a:rPr lang="cs-CZ" sz="2000" dirty="0"/>
              <a:t>(potenciálovou hladinu). Siločára je křivka, jejíž tečna v daném bodě představuje normálu ekvipotenciální plochy v tomto bodě.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049AED85-0FA9-4F8F-8A59-3137E67F4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537" y="2001183"/>
            <a:ext cx="1746212" cy="1719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ovéPole 17">
            <a:extLst>
              <a:ext uri="{FF2B5EF4-FFF2-40B4-BE49-F238E27FC236}">
                <a16:creationId xmlns:a16="http://schemas.microsoft.com/office/drawing/2014/main" id="{F2BE9613-762F-4B8C-B65A-2F49355F9C34}"/>
              </a:ext>
            </a:extLst>
          </p:cNvPr>
          <p:cNvSpPr txBox="1"/>
          <p:nvPr/>
        </p:nvSpPr>
        <p:spPr>
          <a:xfrm>
            <a:off x="5275774" y="3863992"/>
            <a:ext cx="228071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202122"/>
                </a:solidFill>
                <a:effectLst/>
              </a:rPr>
              <a:t>Ekvipotenciální plochy kladného elektrického náboje.</a:t>
            </a:r>
            <a:endParaRPr lang="cs-CZ" dirty="0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995CE787-3BCB-4A06-BF0F-82208FEA6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5033" y="2134097"/>
            <a:ext cx="2208341" cy="1516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CDA46E5A-DA29-40FC-8864-91DA3E3843F2}"/>
              </a:ext>
            </a:extLst>
          </p:cNvPr>
          <p:cNvSpPr txBox="1"/>
          <p:nvPr/>
        </p:nvSpPr>
        <p:spPr>
          <a:xfrm>
            <a:off x="1587516" y="3863992"/>
            <a:ext cx="268037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b="0" i="0" dirty="0">
                <a:solidFill>
                  <a:srgbClr val="202122"/>
                </a:solidFill>
                <a:effectLst/>
              </a:rPr>
              <a:t>Ekvipotenciální plochy homogenního elektrického pole.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3500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9663120C-E38C-447C-97D3-F786F7627E8E}"/>
              </a:ext>
            </a:extLst>
          </p:cNvPr>
          <p:cNvSpPr txBox="1"/>
          <p:nvPr/>
        </p:nvSpPr>
        <p:spPr>
          <a:xfrm>
            <a:off x="246580" y="257123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El</a:t>
            </a:r>
            <a:r>
              <a:rPr lang="en-US" sz="2400" b="1" dirty="0" err="1"/>
              <a:t>ektrick</a:t>
            </a:r>
            <a:r>
              <a:rPr lang="cs-CZ" sz="2400" b="1" dirty="0"/>
              <a:t>é napětí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FE2B05BC-B92D-472F-A7F8-353870BFB45D}"/>
              </a:ext>
            </a:extLst>
          </p:cNvPr>
          <p:cNvSpPr txBox="1"/>
          <p:nvPr/>
        </p:nvSpPr>
        <p:spPr>
          <a:xfrm>
            <a:off x="246580" y="817278"/>
            <a:ext cx="5404207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b="1" dirty="0"/>
              <a:t>El</a:t>
            </a:r>
            <a:r>
              <a:rPr lang="en-US" sz="2000" b="1" dirty="0" err="1"/>
              <a:t>ektrick</a:t>
            </a:r>
            <a:r>
              <a:rPr lang="cs-CZ" sz="2000" b="1" dirty="0"/>
              <a:t>é napětí </a:t>
            </a:r>
            <a:r>
              <a:rPr lang="cs-CZ" sz="2000" i="1" dirty="0"/>
              <a:t>U</a:t>
            </a:r>
            <a:r>
              <a:rPr lang="cs-CZ" sz="2000" b="1" dirty="0"/>
              <a:t> </a:t>
            </a:r>
            <a:r>
              <a:rPr lang="cs-CZ" sz="2000" dirty="0"/>
              <a:t>je definováno jako rozdíl elektrických potenciálů mezi dvěma body elektrického pole</a:t>
            </a:r>
          </a:p>
          <a:p>
            <a:pPr algn="just"/>
            <a:endParaRPr lang="cs-CZ" sz="2000" dirty="0"/>
          </a:p>
          <a:p>
            <a:pPr algn="just"/>
            <a:endParaRPr lang="cs-CZ" sz="2000" dirty="0"/>
          </a:p>
          <a:p>
            <a:pPr algn="just"/>
            <a:endParaRPr lang="cs-CZ" sz="800" dirty="0">
              <a:solidFill>
                <a:srgbClr val="202122"/>
              </a:solidFill>
            </a:endParaRPr>
          </a:p>
          <a:p>
            <a:pPr algn="just"/>
            <a:endParaRPr lang="cs-CZ" sz="800" dirty="0">
              <a:solidFill>
                <a:srgbClr val="202122"/>
              </a:solidFill>
            </a:endParaRPr>
          </a:p>
        </p:txBody>
      </p:sp>
      <p:pic>
        <p:nvPicPr>
          <p:cNvPr id="34818" name="Picture 2" descr="See the source image">
            <a:extLst>
              <a:ext uri="{FF2B5EF4-FFF2-40B4-BE49-F238E27FC236}">
                <a16:creationId xmlns:a16="http://schemas.microsoft.com/office/drawing/2014/main" id="{9D452252-EF24-440B-8DB1-C38F971A60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2626" y="138962"/>
            <a:ext cx="2919295" cy="1811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ovéPole 16">
            <a:extLst>
              <a:ext uri="{FF2B5EF4-FFF2-40B4-BE49-F238E27FC236}">
                <a16:creationId xmlns:a16="http://schemas.microsoft.com/office/drawing/2014/main" id="{385E6A7A-DD37-4AE2-A60C-118CF0FDAD77}"/>
              </a:ext>
            </a:extLst>
          </p:cNvPr>
          <p:cNvSpPr txBox="1"/>
          <p:nvPr/>
        </p:nvSpPr>
        <p:spPr>
          <a:xfrm>
            <a:off x="2450387" y="1725830"/>
            <a:ext cx="160790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U = ǀφ</a:t>
            </a:r>
            <a:r>
              <a:rPr kumimoji="0" lang="cs-CZ" altLang="cs-CZ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2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- φ</a:t>
            </a:r>
            <a:r>
              <a:rPr kumimoji="0" lang="cs-CZ" altLang="cs-CZ" sz="2000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1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ǀ </a:t>
            </a:r>
          </a:p>
        </p:txBody>
      </p:sp>
      <p:sp>
        <p:nvSpPr>
          <p:cNvPr id="19" name="TextovéPole 18">
            <a:extLst>
              <a:ext uri="{FF2B5EF4-FFF2-40B4-BE49-F238E27FC236}">
                <a16:creationId xmlns:a16="http://schemas.microsoft.com/office/drawing/2014/main" id="{B2990FDD-7D0F-447B-B5FA-E10CC4C8BDD5}"/>
              </a:ext>
            </a:extLst>
          </p:cNvPr>
          <p:cNvSpPr txBox="1"/>
          <p:nvPr/>
        </p:nvSpPr>
        <p:spPr>
          <a:xfrm>
            <a:off x="765992" y="308366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800" dirty="0">
                <a:solidFill>
                  <a:srgbClr val="20212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= W/Q</a:t>
            </a:r>
          </a:p>
        </p:txBody>
      </p:sp>
      <p:sp>
        <p:nvSpPr>
          <p:cNvPr id="21" name="TextovéPole 20">
            <a:extLst>
              <a:ext uri="{FF2B5EF4-FFF2-40B4-BE49-F238E27FC236}">
                <a16:creationId xmlns:a16="http://schemas.microsoft.com/office/drawing/2014/main" id="{A6FF8360-310C-4350-A0F9-00E6C7F8593F}"/>
              </a:ext>
            </a:extLst>
          </p:cNvPr>
          <p:cNvSpPr txBox="1"/>
          <p:nvPr/>
        </p:nvSpPr>
        <p:spPr>
          <a:xfrm>
            <a:off x="330208" y="2295863"/>
            <a:ext cx="61527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202122"/>
                </a:solidFill>
                <a:effectLst/>
              </a:rPr>
              <a:t>resp. jako práce W, potřebná k přenesení jednotkového náboje Q mezi těmito body.</a:t>
            </a:r>
          </a:p>
        </p:txBody>
      </p:sp>
      <p:pic>
        <p:nvPicPr>
          <p:cNvPr id="34823" name="Picture 7">
            <a:extLst>
              <a:ext uri="{FF2B5EF4-FFF2-40B4-BE49-F238E27FC236}">
                <a16:creationId xmlns:a16="http://schemas.microsoft.com/office/drawing/2014/main" id="{22DEE3BD-942E-4072-9447-85258BA45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833" y="1925885"/>
            <a:ext cx="1947104" cy="1799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ovéPole 22">
            <a:extLst>
              <a:ext uri="{FF2B5EF4-FFF2-40B4-BE49-F238E27FC236}">
                <a16:creationId xmlns:a16="http://schemas.microsoft.com/office/drawing/2014/main" id="{783A53CA-04E0-49BE-B275-589AA23E1BCF}"/>
              </a:ext>
            </a:extLst>
          </p:cNvPr>
          <p:cNvSpPr txBox="1"/>
          <p:nvPr/>
        </p:nvSpPr>
        <p:spPr>
          <a:xfrm>
            <a:off x="341334" y="4193953"/>
            <a:ext cx="855608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dirty="0">
                <a:solidFill>
                  <a:srgbClr val="202122"/>
                </a:solidFill>
              </a:rPr>
              <a:t>Z hodnoty elektrického napětí lze určit velikost intenzity elektrického pole</a:t>
            </a:r>
          </a:p>
        </p:txBody>
      </p:sp>
      <p:sp>
        <p:nvSpPr>
          <p:cNvPr id="24" name="Rectangle 5">
            <a:extLst>
              <a:ext uri="{FF2B5EF4-FFF2-40B4-BE49-F238E27FC236}">
                <a16:creationId xmlns:a16="http://schemas.microsoft.com/office/drawing/2014/main" id="{47FC9A31-6C80-49B6-869E-61C39CDF56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05144" y="4867581"/>
            <a:ext cx="3575407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U = ǀφ</a:t>
            </a:r>
            <a:r>
              <a:rPr kumimoji="0" lang="cs-CZ" altLang="cs-CZ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</a:rPr>
              <a:t>2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- φ</a:t>
            </a:r>
            <a:r>
              <a:rPr kumimoji="0" lang="cs-CZ" altLang="cs-CZ" b="0" i="0" u="none" strike="noStrike" cap="none" normalizeH="0" baseline="-25000" dirty="0">
                <a:ln>
                  <a:noFill/>
                </a:ln>
                <a:solidFill>
                  <a:schemeClr val="tx1"/>
                </a:solidFill>
                <a:effectLst/>
              </a:rPr>
              <a:t>1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ǀ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φ</a:t>
            </a:r>
            <a:r>
              <a:rPr kumimoji="0" lang="cs-CZ" altLang="cs-CZ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= </a:t>
            </a: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</a:t>
            </a:r>
            <a:r>
              <a:rPr kumimoji="0" lang="cs-CZ" altLang="cs-CZ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/ Q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E</a:t>
            </a:r>
            <a:r>
              <a:rPr kumimoji="0" lang="cs-CZ" altLang="cs-CZ" b="0" i="0" u="none" strike="noStrike" cap="none" normalizeH="0" baseline="-30000" dirty="0" err="1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p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= W = E . Q . 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φ</a:t>
            </a:r>
            <a:r>
              <a:rPr kumimoji="0" lang="cs-CZ" altLang="cs-CZ" b="0" i="0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0</a:t>
            </a:r>
            <a:r>
              <a:rPr kumimoji="0" lang="cs-CZ" altLang="cs-CZ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cs typeface="Arial" panose="020B0604020202020204" pitchFamily="34" charset="0"/>
              </a:rPr>
              <a:t> = 0</a:t>
            </a:r>
          </a:p>
          <a:p>
            <a:pPr defTabSz="914400"/>
            <a:r>
              <a:rPr lang="cs-CZ" dirty="0">
                <a:solidFill>
                  <a:srgbClr val="202122"/>
                </a:solidFill>
              </a:rPr>
              <a:t>U = W/Q = E . Q . d/Q = E . d</a:t>
            </a:r>
            <a:endParaRPr lang="cs-CZ" dirty="0"/>
          </a:p>
        </p:txBody>
      </p:sp>
      <p:sp>
        <p:nvSpPr>
          <p:cNvPr id="25" name="TextovéPole 24">
            <a:extLst>
              <a:ext uri="{FF2B5EF4-FFF2-40B4-BE49-F238E27FC236}">
                <a16:creationId xmlns:a16="http://schemas.microsoft.com/office/drawing/2014/main" id="{433356EE-461E-4A17-BEAB-4D27B4ED873C}"/>
              </a:ext>
            </a:extLst>
          </p:cNvPr>
          <p:cNvSpPr txBox="1"/>
          <p:nvPr/>
        </p:nvSpPr>
        <p:spPr>
          <a:xfrm>
            <a:off x="341334" y="3838862"/>
            <a:ext cx="629660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Elektrické napětí mezi 2 vodivými izolovanými deskami:</a:t>
            </a:r>
            <a:endParaRPr lang="cs-CZ" dirty="0"/>
          </a:p>
        </p:txBody>
      </p:sp>
      <p:pic>
        <p:nvPicPr>
          <p:cNvPr id="26" name="Picture 4">
            <a:extLst>
              <a:ext uri="{FF2B5EF4-FFF2-40B4-BE49-F238E27FC236}">
                <a16:creationId xmlns:a16="http://schemas.microsoft.com/office/drawing/2014/main" id="{B37BC1F3-1248-4B6B-890F-DEDB463A47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411" y="4624407"/>
            <a:ext cx="2183082" cy="1963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2844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4A68CC25-E0C3-4419-A2AD-437A8797796F}"/>
              </a:ext>
            </a:extLst>
          </p:cNvPr>
          <p:cNvSpPr txBox="1"/>
          <p:nvPr/>
        </p:nvSpPr>
        <p:spPr>
          <a:xfrm>
            <a:off x="123825" y="945118"/>
            <a:ext cx="88011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Dva náboje 0,1.10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 a 0,2.10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-6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 jsou od sebe vzdáleny 20 cm. Jaká je intenzita elektrického pole ve středu mezi nimi?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67793F1-2514-4DA7-ADB1-1B5E311C39C8}"/>
              </a:ext>
            </a:extLst>
          </p:cNvPr>
          <p:cNvSpPr txBox="1"/>
          <p:nvPr/>
        </p:nvSpPr>
        <p:spPr>
          <a:xfrm>
            <a:off x="219075" y="283428"/>
            <a:ext cx="10727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/>
              <a:t>Příklad</a:t>
            </a: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CF0392E4-37D5-4E34-BA0C-1AE6FAF5B2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0749" y="1776829"/>
            <a:ext cx="6331953" cy="491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9570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>
            <a:extLst>
              <a:ext uri="{FF2B5EF4-FFF2-40B4-BE49-F238E27FC236}">
                <a16:creationId xmlns:a16="http://schemas.microsoft.com/office/drawing/2014/main" id="{BF6D70E6-A8AD-44E2-BC66-7265F7BFBA53}"/>
              </a:ext>
            </a:extLst>
          </p:cNvPr>
          <p:cNvSpPr txBox="1"/>
          <p:nvPr/>
        </p:nvSpPr>
        <p:spPr>
          <a:xfrm>
            <a:off x="171450" y="190500"/>
            <a:ext cx="6400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/>
              <a:t>Pohyb nabité částice v elektrickém poli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9201BA8C-1A25-4DAC-9872-66AE04A87D09}"/>
              </a:ext>
            </a:extLst>
          </p:cNvPr>
          <p:cNvSpPr txBox="1"/>
          <p:nvPr/>
        </p:nvSpPr>
        <p:spPr>
          <a:xfrm>
            <a:off x="266700" y="962025"/>
            <a:ext cx="87058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Na volnou částici s nábojem Q působí v elektrickém poli o intenzitě </a:t>
            </a:r>
            <a:r>
              <a:rPr lang="cs-CZ" sz="2000" b="1" dirty="0"/>
              <a:t>E</a:t>
            </a:r>
            <a:r>
              <a:rPr lang="cs-CZ" sz="2000" dirty="0"/>
              <a:t> síla </a:t>
            </a:r>
            <a:r>
              <a:rPr lang="cs-CZ" sz="2000" b="1" dirty="0" err="1"/>
              <a:t>F</a:t>
            </a:r>
            <a:r>
              <a:rPr lang="cs-CZ" sz="2000" b="1" baseline="-25000" dirty="0" err="1"/>
              <a:t>e</a:t>
            </a:r>
            <a:r>
              <a:rPr lang="cs-CZ" sz="2000" dirty="0"/>
              <a:t> = </a:t>
            </a:r>
            <a:r>
              <a:rPr lang="cs-CZ" sz="2000" b="1" dirty="0"/>
              <a:t>E</a:t>
            </a:r>
            <a:r>
              <a:rPr lang="cs-CZ" sz="2000" dirty="0"/>
              <a:t>.Q. Tato síla uděluje částici zrychlení </a:t>
            </a:r>
            <a:r>
              <a:rPr lang="cs-CZ" sz="2000" b="1" dirty="0"/>
              <a:t>a</a:t>
            </a:r>
            <a:r>
              <a:rPr lang="cs-CZ" sz="2000" dirty="0"/>
              <a:t> (dle 2. Newtonova zákona). </a:t>
            </a:r>
            <a:r>
              <a:rPr lang="cs-CZ" sz="2000" u="sng" dirty="0"/>
              <a:t>Částice je </a:t>
            </a:r>
            <a:r>
              <a:rPr lang="cs-CZ" sz="2000" dirty="0"/>
              <a:t>tedy </a:t>
            </a:r>
            <a:r>
              <a:rPr lang="cs-CZ" sz="2000" u="sng" dirty="0"/>
              <a:t>v elektrickém poli urychlována</a:t>
            </a:r>
            <a:r>
              <a:rPr lang="cs-CZ" sz="2000" dirty="0"/>
              <a:t> – roste její hybnost i kinetická energie. Toho se využívá v </a:t>
            </a:r>
            <a:r>
              <a:rPr lang="cs-CZ" sz="2000" b="1" dirty="0"/>
              <a:t>urychlovačích částic</a:t>
            </a:r>
            <a:r>
              <a:rPr lang="cs-CZ" sz="2000" dirty="0"/>
              <a:t>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0B934D4D-AF8B-4146-B928-98BC04994221}"/>
              </a:ext>
            </a:extLst>
          </p:cNvPr>
          <p:cNvSpPr txBox="1"/>
          <p:nvPr/>
        </p:nvSpPr>
        <p:spPr>
          <a:xfrm>
            <a:off x="295275" y="2413337"/>
            <a:ext cx="85534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000" dirty="0"/>
              <a:t>Pokud částice vlétne do homogenního elektrického pole ve směru </a:t>
            </a:r>
            <a:r>
              <a:rPr lang="cs-CZ" sz="2000" u="sng" dirty="0"/>
              <a:t>kolmém na siločáry</a:t>
            </a:r>
            <a:r>
              <a:rPr lang="cs-CZ" sz="2000" dirty="0"/>
              <a:t> pole rychlostí v</a:t>
            </a:r>
            <a:r>
              <a:rPr lang="cs-CZ" sz="2000" baseline="-25000" dirty="0"/>
              <a:t>0</a:t>
            </a:r>
            <a:r>
              <a:rPr lang="cs-CZ" sz="2000" dirty="0"/>
              <a:t>, pohybuje se po parabolické trajektorii (analogie s vrhem vodorovným v homogenním tíhovém poli). </a:t>
            </a:r>
          </a:p>
        </p:txBody>
      </p:sp>
      <p:pic>
        <p:nvPicPr>
          <p:cNvPr id="15362" name="Picture 2">
            <a:extLst>
              <a:ext uri="{FF2B5EF4-FFF2-40B4-BE49-F238E27FC236}">
                <a16:creationId xmlns:a16="http://schemas.microsoft.com/office/drawing/2014/main" id="{1483E5BC-7BD9-4B34-9700-371C20186B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975" y="3556873"/>
            <a:ext cx="3924300" cy="1253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64" name="Picture 4">
            <a:extLst>
              <a:ext uri="{FF2B5EF4-FFF2-40B4-BE49-F238E27FC236}">
                <a16:creationId xmlns:a16="http://schemas.microsoft.com/office/drawing/2014/main" id="{65996413-503A-467F-8F10-3F67C06384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275" y="5024437"/>
            <a:ext cx="4914900" cy="1495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370" name="Picture 10">
            <a:extLst>
              <a:ext uri="{FF2B5EF4-FFF2-40B4-BE49-F238E27FC236}">
                <a16:creationId xmlns:a16="http://schemas.microsoft.com/office/drawing/2014/main" id="{6F3EFBE8-F7C3-4E4D-8D50-C12ADE0EFF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931" y="5534026"/>
            <a:ext cx="3152919" cy="565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297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B12E6776-7CF2-4302-80E7-5EF66A940CBF}"/>
              </a:ext>
            </a:extLst>
          </p:cNvPr>
          <p:cNvSpPr txBox="1"/>
          <p:nvPr/>
        </p:nvSpPr>
        <p:spPr>
          <a:xfrm>
            <a:off x="209550" y="791766"/>
            <a:ext cx="87249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1" dirty="0"/>
              <a:t>Kondenzátor</a:t>
            </a:r>
            <a:r>
              <a:rPr lang="cs-CZ" sz="2000" dirty="0"/>
              <a:t> se skládá ze dvou vodivých desek (elektrod) oddělených dielektrikem. Na každou z desek se přivádí elektrické náboje opačné polarity, dielektrikum mezi deskami nedovolí, aby se částice s nábojem dostaly do kontaktu, a tím došlo k neutralizaci (vybití) elektrických nábojů a svojí polarizací zmenšuje sílu elektrického pole nábojů na deskách a umožňuje tak umístění většího množství náboje. Vzhledem k elektrostatické indukci je velikost náboje na obou deskách stejná.</a:t>
            </a:r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51F201F-C44A-4D66-B054-2EDB3A277A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3179" y="2755793"/>
            <a:ext cx="3466971" cy="1609665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F451E477-8D6B-45F3-AAB1-7110A4A2CC44}"/>
              </a:ext>
            </a:extLst>
          </p:cNvPr>
          <p:cNvSpPr txBox="1"/>
          <p:nvPr/>
        </p:nvSpPr>
        <p:spPr>
          <a:xfrm>
            <a:off x="209550" y="22532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400" b="1" dirty="0"/>
              <a:t>Kondenzátor</a:t>
            </a:r>
            <a:endParaRPr lang="cs-CZ" sz="2400" dirty="0"/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A0982913-C946-45C9-9CA3-1CF2E90C9701}"/>
              </a:ext>
            </a:extLst>
          </p:cNvPr>
          <p:cNvSpPr txBox="1"/>
          <p:nvPr/>
        </p:nvSpPr>
        <p:spPr>
          <a:xfrm>
            <a:off x="209550" y="4434428"/>
            <a:ext cx="883913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i="1" dirty="0"/>
              <a:t>S</a:t>
            </a:r>
            <a:r>
              <a:rPr lang="cs-CZ" dirty="0"/>
              <a:t> plocha desek, </a:t>
            </a:r>
            <a:r>
              <a:rPr lang="cs-CZ" i="1" dirty="0"/>
              <a:t>l</a:t>
            </a:r>
            <a:r>
              <a:rPr lang="cs-CZ" dirty="0"/>
              <a:t> vzájemná vzdálenost desek, </a:t>
            </a:r>
            <a:r>
              <a:rPr lang="cs-CZ" i="1" dirty="0"/>
              <a:t>ε</a:t>
            </a:r>
            <a:r>
              <a:rPr lang="cs-CZ" dirty="0"/>
              <a:t> permitivita dielektrika mezi deskami</a:t>
            </a: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CA08629-1253-421B-82BD-D93E1CFBABC9}"/>
              </a:ext>
            </a:extLst>
          </p:cNvPr>
          <p:cNvSpPr txBox="1"/>
          <p:nvPr/>
        </p:nvSpPr>
        <p:spPr>
          <a:xfrm>
            <a:off x="209550" y="3252757"/>
            <a:ext cx="26273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Kapacita kondenzátoru</a:t>
            </a:r>
          </a:p>
        </p:txBody>
      </p:sp>
      <p:pic>
        <p:nvPicPr>
          <p:cNvPr id="15" name="Grafický objekt 14">
            <a:extLst>
              <a:ext uri="{FF2B5EF4-FFF2-40B4-BE49-F238E27FC236}">
                <a16:creationId xmlns:a16="http://schemas.microsoft.com/office/drawing/2014/main" id="{5064BFEC-0BB6-4940-915F-1F6BDFF80D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979795" y="3771948"/>
            <a:ext cx="1184409" cy="574787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3E5100DB-1669-4AC2-B8C2-46EC212F88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54306" y="3742998"/>
            <a:ext cx="882001" cy="574787"/>
          </a:xfrm>
          <a:prstGeom prst="rect">
            <a:avLst/>
          </a:prstGeom>
        </p:spPr>
      </p:pic>
      <p:sp>
        <p:nvSpPr>
          <p:cNvPr id="20" name="TextovéPole 19">
            <a:extLst>
              <a:ext uri="{FF2B5EF4-FFF2-40B4-BE49-F238E27FC236}">
                <a16:creationId xmlns:a16="http://schemas.microsoft.com/office/drawing/2014/main" id="{FCED598A-988C-4166-8E6C-3109F9AB99DE}"/>
              </a:ext>
            </a:extLst>
          </p:cNvPr>
          <p:cNvSpPr txBox="1"/>
          <p:nvPr/>
        </p:nvSpPr>
        <p:spPr>
          <a:xfrm>
            <a:off x="209550" y="5045667"/>
            <a:ext cx="27499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/>
              <a:t>Napětí na kondenzátoru</a:t>
            </a:r>
          </a:p>
        </p:txBody>
      </p:sp>
      <p:pic>
        <p:nvPicPr>
          <p:cNvPr id="24" name="Grafický objekt 23">
            <a:extLst>
              <a:ext uri="{FF2B5EF4-FFF2-40B4-BE49-F238E27FC236}">
                <a16:creationId xmlns:a16="http://schemas.microsoft.com/office/drawing/2014/main" id="{73EE196F-7A88-462E-B7CB-C36ABBB3A90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571999" y="5245722"/>
            <a:ext cx="806517" cy="591446"/>
          </a:xfrm>
          <a:prstGeom prst="rect">
            <a:avLst/>
          </a:prstGeom>
        </p:spPr>
      </p:pic>
      <p:sp>
        <p:nvSpPr>
          <p:cNvPr id="26" name="TextovéPole 25">
            <a:extLst>
              <a:ext uri="{FF2B5EF4-FFF2-40B4-BE49-F238E27FC236}">
                <a16:creationId xmlns:a16="http://schemas.microsoft.com/office/drawing/2014/main" id="{1780123A-ECED-493D-8517-0A6AE0A6FBD3}"/>
              </a:ext>
            </a:extLst>
          </p:cNvPr>
          <p:cNvSpPr txBox="1"/>
          <p:nvPr/>
        </p:nvSpPr>
        <p:spPr>
          <a:xfrm>
            <a:off x="209550" y="6055587"/>
            <a:ext cx="45720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000" b="1" dirty="0"/>
              <a:t>Energie nabitého kondenzátoru</a:t>
            </a:r>
          </a:p>
        </p:txBody>
      </p:sp>
      <p:pic>
        <p:nvPicPr>
          <p:cNvPr id="28" name="Grafický objekt 27">
            <a:extLst>
              <a:ext uri="{FF2B5EF4-FFF2-40B4-BE49-F238E27FC236}">
                <a16:creationId xmlns:a16="http://schemas.microsoft.com/office/drawing/2014/main" id="{18161A01-ADB2-4D4C-9C9F-78C016F0971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4482292" y="6055587"/>
            <a:ext cx="1295084" cy="549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76572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33B635B7-5736-4791-98C9-0C02CD4DCDEF}"/>
              </a:ext>
            </a:extLst>
          </p:cNvPr>
          <p:cNvSpPr txBox="1"/>
          <p:nvPr/>
        </p:nvSpPr>
        <p:spPr>
          <a:xfrm>
            <a:off x="276225" y="318611"/>
            <a:ext cx="86868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cs-CZ" sz="2000" b="0" i="0" dirty="0">
                <a:solidFill>
                  <a:srgbClr val="4F4F4F"/>
                </a:solidFill>
                <a:effectLst/>
              </a:rPr>
              <a:t>Kulička s hmotností 40 mikrogramů nabitá kladným nábojem 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–9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 se pohybuje rychlostí 10 cm.s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-1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. Na jakou minimální vzdálenost se kulička může přiblížit ke kladnému bodovému náboji 1,33.10</a:t>
            </a:r>
            <a:r>
              <a:rPr lang="cs-CZ" sz="2000" b="0" i="0" baseline="30000" dirty="0">
                <a:solidFill>
                  <a:srgbClr val="4F4F4F"/>
                </a:solidFill>
                <a:effectLst/>
              </a:rPr>
              <a:t>–9</a:t>
            </a:r>
            <a:r>
              <a:rPr lang="en-US" sz="2000" b="0" i="0" baseline="30000" dirty="0">
                <a:solidFill>
                  <a:srgbClr val="4F4F4F"/>
                </a:solidFill>
                <a:effectLst/>
              </a:rPr>
              <a:t> </a:t>
            </a:r>
            <a:r>
              <a:rPr lang="cs-CZ" sz="2000" b="0" i="0" dirty="0">
                <a:solidFill>
                  <a:srgbClr val="4F4F4F"/>
                </a:solidFill>
                <a:effectLst/>
              </a:rPr>
              <a:t>C?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5839F78-474A-4996-BBF2-659A41A2C1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8675" y="1265134"/>
            <a:ext cx="7153275" cy="4327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47940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11904f23-f0db-4cdc-96f7-390bd55fcee8}" enabled="0" method="" siteId="{11904f23-f0db-4cdc-96f7-390bd55fcee8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2531</TotalTime>
  <Words>2587</Words>
  <Application>Microsoft Office PowerPoint</Application>
  <PresentationFormat>Předvádění na obrazovce (4:3)</PresentationFormat>
  <Paragraphs>170</Paragraphs>
  <Slides>34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34</vt:i4>
      </vt:variant>
    </vt:vector>
  </HeadingPairs>
  <TitlesOfParts>
    <vt:vector size="39" baseType="lpstr">
      <vt:lpstr>Arial</vt:lpstr>
      <vt:lpstr>Calibri</vt:lpstr>
      <vt:lpstr>Calibri Light</vt:lpstr>
      <vt:lpstr>Segoe UI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Lubomir Prokes</dc:creator>
  <cp:lastModifiedBy>Lubomír Prokeš</cp:lastModifiedBy>
  <cp:revision>51</cp:revision>
  <dcterms:created xsi:type="dcterms:W3CDTF">2020-12-13T22:43:31Z</dcterms:created>
  <dcterms:modified xsi:type="dcterms:W3CDTF">2024-11-18T08:14:14Z</dcterms:modified>
</cp:coreProperties>
</file>