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FC7503-D0D1-5BEB-DEB6-88FF3CDD8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5BEBA5D-D1D4-EBDC-2B29-FA3CBA8971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17AA2E-56E3-929A-3C15-3BFEE1CC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756662-2528-F492-27C6-CAB199AB4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AAA719-84F7-D311-C6E8-CEA3B92D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17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BAEC28-252D-C54F-4B9F-F5756393B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65941E-177C-EA63-2807-1BE5D67E5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07620A-E357-6D8A-E929-DD4107170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E5368E-6CA4-EBE3-795C-67FB40E6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3FAC4E-A560-E24C-A1F7-E102BE18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80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79F84B3-A2D4-402E-588D-16C0184EAD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5F63D0-1207-4FB0-39D2-509602C81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35A203-1383-9DD0-8C07-9D7357EB3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3A094A-0176-4B6A-D8FE-3621CE8B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22CA33-3512-2609-0675-5EAFDCB7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58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2D4198-CF8B-0409-D69B-3B4F7B304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5CDD40-9CE9-69E6-7481-EDB58C602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99C2CC-F984-3443-7B02-6A61BBFC5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94787D-8E90-BF38-F0C4-0080C24C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6F1ACB-3933-543D-1FDE-9724F9224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71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F67021-247C-A67E-D3C0-201936EC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63F0DA-11BB-B4F0-F7F2-D4C1965622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5B897C-3A58-20C4-2516-761D92F9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592ABC-B4E2-11B4-6FDA-D6E7CF7F2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7C33AC-E0C9-FB9C-6922-E79F1FA0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7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DD0C8-7BEC-D85B-795A-BF1EB3291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EF62D6-81E5-504F-323B-0597A5B30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B523584-B243-CED3-1DEA-E4140B24C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1D9C6B-7ECE-2548-A42E-E4B332B5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B118D5-3F49-6E7E-5C28-8001E32A6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0E77F7-471A-6A8E-720C-609833DA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12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9FD2F-96D6-D93A-A367-545E493A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FF1A2C-7E9B-A683-2DCB-41F7784B0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4E27B01-AB68-C43C-D9F6-FE328A333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5D00128-D3E3-5E88-7FA1-E335D309D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D548316-12F8-7AD7-4890-76DAAF370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BFBCA67-E2AF-13B5-9A84-288D0565E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FAFECC9-AB66-C147-3F83-32AFFFF7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3E4B135-EBD9-C8D2-9917-CA1606509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09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F3C101-128A-3450-F38B-1299A31C6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1512067-29C3-0AB4-6360-EF731E2A1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C1FBC1-0C8D-F8D0-8498-4FF277229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9F39F95-AEBD-E06F-DB8B-FD77DF5E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22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C19A676-19FC-BFB5-5B77-A5CC81EB7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254463F-43BF-F7F7-D470-8E827130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7D8AEFA-AFB5-3F02-47E2-8F6E79986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81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5E55E2-25B8-F34F-5790-ACE8123F9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E96E38-E8FA-8330-6FCB-53BF9670E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D81C875-9806-40FA-DB79-AE5EEE213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92FD25-B37B-5869-E115-93BA7F7A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140A60-557C-7AFB-C037-8EB6F388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5149B0-0438-0FC0-9450-F58FBCC8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8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536730-BC2F-B94E-C871-57117ED5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0C2A6B-535D-116C-AF02-41670C9DF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9FE161C-195C-AA6A-A609-FC86B13F0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AB3B497-72BD-F973-D7D0-95F58F8DF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05F37CF-F14A-96AE-673D-FEB48F1C3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D5A303D-5812-E0A0-2B06-DCD204985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83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63A78C5-CAD7-210C-DA33-6AEAF8A0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FE00665-F7DF-0687-3BEF-63FEDB77F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C9027C-767B-C6A1-3152-33A300911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C8EDD-A3A2-48CF-AA39-AEC8739210F4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B89B31-6B6E-2370-7C10-A786E3CDCD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106ADE-DA7A-532E-A4DA-707B716212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A5FD16-D7F3-4FBA-B4C1-7EB779210A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73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83253-316F-6863-2A27-218C845D7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Základy supervize v pomáhajících profesích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77AB31-7D38-BF43-4E32-425A0B660E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Jiří Šupa PhD.</a:t>
            </a:r>
          </a:p>
        </p:txBody>
      </p:sp>
    </p:spTree>
    <p:extLst>
      <p:ext uri="{BB962C8B-B14F-4D97-AF65-F5344CB8AC3E}">
        <p14:creationId xmlns:p14="http://schemas.microsoft.com/office/powerpoint/2010/main" val="2538270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934DBB-B215-1C51-1414-E6B66288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v supervizi, rizika, překážky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D28211-0CC5-84CE-4DE1-F6974887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Vztah, kumulace role</a:t>
            </a:r>
          </a:p>
          <a:p>
            <a:r>
              <a:rPr lang="cs-CZ" dirty="0"/>
              <a:t>Respekt vůči klientovi, jazyk</a:t>
            </a:r>
          </a:p>
          <a:p>
            <a:r>
              <a:rPr lang="cs-CZ" dirty="0"/>
              <a:t>Hry v supervizi</a:t>
            </a:r>
          </a:p>
          <a:p>
            <a:r>
              <a:rPr lang="cs-CZ" dirty="0"/>
              <a:t>Dlouhodobost vztahu s jedním supervizorem – potenciál i riziko</a:t>
            </a:r>
          </a:p>
          <a:p>
            <a:r>
              <a:rPr lang="cs-CZ" dirty="0"/>
              <a:t>Zadání supervize/překážky/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201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903A5-1E78-95E6-E61A-29CD4B1E0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Supervize v organizaci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B26287-5C50-C821-C78B-ABA1F2565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Reflexe práce účastníků</a:t>
            </a:r>
          </a:p>
        </p:txBody>
      </p:sp>
    </p:spTree>
    <p:extLst>
      <p:ext uri="{BB962C8B-B14F-4D97-AF65-F5344CB8AC3E}">
        <p14:creationId xmlns:p14="http://schemas.microsoft.com/office/powerpoint/2010/main" val="1341995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80F4EC-2359-0563-E347-0D7E416C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 z předmětu pro vyhodnocení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2418A0-7F71-36E5-DA3F-1FF72D5E9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Studenti zpracují seminární práce na základě svého výběru: </a:t>
            </a:r>
          </a:p>
          <a:p>
            <a:pPr marL="0" indent="0">
              <a:buNone/>
            </a:pPr>
            <a:r>
              <a:rPr lang="cs-CZ" dirty="0"/>
              <a:t>a) reflexe vlastní supervizní práce v roli </a:t>
            </a:r>
            <a:r>
              <a:rPr lang="cs-CZ" dirty="0" err="1"/>
              <a:t>supervidované</a:t>
            </a:r>
            <a:r>
              <a:rPr lang="cs-CZ" dirty="0"/>
              <a:t>/ho – popis procesu supervize, kterou student dostává včetně úvahy nad tím, proč pro něj supervize funguje a v čem a proč pro něj supervize nefunguje a co by bylo potřeba, aby pro něj supervize fungovala</a:t>
            </a:r>
          </a:p>
          <a:p>
            <a:pPr marL="0" indent="0">
              <a:buNone/>
            </a:pPr>
            <a:r>
              <a:rPr lang="cs-CZ" dirty="0"/>
              <a:t>b) reflexe vlastní práce s někým druhým („klientem“) např. s dítětem, dospívajícím, dospělým – co se aktuálně děje ve vztahu s „klientem“, co se daří, co se nedaří, co by bylo potřeba dál s klientem dělat</a:t>
            </a:r>
          </a:p>
          <a:p>
            <a:pPr marL="0" indent="0">
              <a:buNone/>
            </a:pPr>
            <a:r>
              <a:rPr lang="cs-CZ" dirty="0"/>
              <a:t>c) reflexe využití supervize v oboru, na který se student zaměřuje –proč a jak by supervizi využil, popis cíle, frekvence supervize, témata supervize</a:t>
            </a:r>
          </a:p>
          <a:p>
            <a:pPr marL="0" indent="0">
              <a:buNone/>
            </a:pPr>
            <a:r>
              <a:rPr lang="cs-CZ" dirty="0"/>
              <a:t>rozsah 1 – 2 strany </a:t>
            </a:r>
          </a:p>
          <a:p>
            <a:pPr marL="0" indent="0">
              <a:buNone/>
            </a:pPr>
            <a:r>
              <a:rPr lang="cs-CZ" dirty="0"/>
              <a:t>Ukončení předmětu - skupinová diskuse nad daným tématem, odevzdání seminární práce</a:t>
            </a:r>
          </a:p>
        </p:txBody>
      </p:sp>
    </p:spTree>
    <p:extLst>
      <p:ext uri="{BB962C8B-B14F-4D97-AF65-F5344CB8AC3E}">
        <p14:creationId xmlns:p14="http://schemas.microsoft.com/office/powerpoint/2010/main" val="2132607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ECC15-911A-E962-2E06-DB3118B81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404842-2332-203B-9866-C57679752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P. Hawkins, R. </a:t>
            </a:r>
            <a:r>
              <a:rPr lang="cs-CZ" dirty="0" err="1"/>
              <a:t>Shohet</a:t>
            </a:r>
            <a:r>
              <a:rPr lang="cs-CZ" dirty="0"/>
              <a:t> – Supervize v pomáhajících profesích, Portál 2004</a:t>
            </a:r>
          </a:p>
        </p:txBody>
      </p:sp>
    </p:spTree>
    <p:extLst>
      <p:ext uri="{BB962C8B-B14F-4D97-AF65-F5344CB8AC3E}">
        <p14:creationId xmlns:p14="http://schemas.microsoft.com/office/powerpoint/2010/main" val="15112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2B162C-11BD-6ED3-346B-68D2BFA6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zacházet se supervizí jako nástrojem kvality v pomáhajících profesích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ADD0A3-420E-2C14-E5CA-3B7281F3F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roli příjemce</a:t>
            </a:r>
          </a:p>
          <a:p>
            <a:r>
              <a:rPr lang="cs-CZ" dirty="0"/>
              <a:t>V roli zadavatele</a:t>
            </a:r>
          </a:p>
          <a:p>
            <a:r>
              <a:rPr lang="cs-CZ" dirty="0"/>
              <a:t>V rámci kolegiální podpory</a:t>
            </a:r>
          </a:p>
        </p:txBody>
      </p:sp>
    </p:spTree>
    <p:extLst>
      <p:ext uri="{BB962C8B-B14F-4D97-AF65-F5344CB8AC3E}">
        <p14:creationId xmlns:p14="http://schemas.microsoft.com/office/powerpoint/2010/main" val="429373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60724-E638-FBBE-AD98-DB01E9173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Zvyšování profesionální kompetence pracovníka v pomáhajících profesích a ochrana klienta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392D0B-0E1B-0074-D74A-E89AAD440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Porozumění zdrojům svého chování vůči klientům</a:t>
            </a:r>
          </a:p>
          <a:p>
            <a:r>
              <a:rPr lang="cs-CZ" dirty="0"/>
              <a:t>Porozumění svojí motivaci pro pomáhající profesi</a:t>
            </a:r>
          </a:p>
          <a:p>
            <a:r>
              <a:rPr lang="cs-CZ" dirty="0"/>
              <a:t>Porozumění jak chování pracovníka působí na klienty</a:t>
            </a:r>
          </a:p>
          <a:p>
            <a:r>
              <a:rPr lang="cs-CZ" dirty="0"/>
              <a:t>Porozumění chování klienta, jeho zdrojům chování a jak chování působí na pracovníka</a:t>
            </a:r>
          </a:p>
          <a:p>
            <a:r>
              <a:rPr lang="cs-CZ" dirty="0"/>
              <a:t>Podpora kompetencí, pracovních </a:t>
            </a:r>
            <a:r>
              <a:rPr lang="cs-CZ"/>
              <a:t>nástrojů pracovníka</a:t>
            </a:r>
            <a:endParaRPr lang="cs-CZ" dirty="0"/>
          </a:p>
          <a:p>
            <a:r>
              <a:rPr lang="cs-CZ" dirty="0"/>
              <a:t>Rozšiřování pole možností pro způsoby řešení situace klienta</a:t>
            </a:r>
          </a:p>
        </p:txBody>
      </p:sp>
    </p:spTree>
    <p:extLst>
      <p:ext uri="{BB962C8B-B14F-4D97-AF65-F5344CB8AC3E}">
        <p14:creationId xmlns:p14="http://schemas.microsoft.com/office/powerpoint/2010/main" val="187799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61B57-C5AE-7BDA-2772-5147785D9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Pomáhající profese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325172-FA65-9B22-F67D-21140107E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Motivace pro práci – hodnoty, smysl života, vnitřní, vnější motivace, vědomá, nevědomá motivace</a:t>
            </a:r>
          </a:p>
          <a:p>
            <a:r>
              <a:rPr lang="cs-CZ" dirty="0"/>
              <a:t>Etika v pomáhající profesi – postoje, předsudky, hranice</a:t>
            </a:r>
          </a:p>
          <a:p>
            <a:r>
              <a:rPr lang="cs-CZ" dirty="0"/>
              <a:t>Rizika profese –emoční a psychická zátěž, vyhoření, sekundární traumatizace</a:t>
            </a:r>
          </a:p>
        </p:txBody>
      </p:sp>
    </p:spTree>
    <p:extLst>
      <p:ext uri="{BB962C8B-B14F-4D97-AF65-F5344CB8AC3E}">
        <p14:creationId xmlns:p14="http://schemas.microsoft.com/office/powerpoint/2010/main" val="2288665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139193-B31D-1CF1-61BC-A87BEDC39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Supervize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361E29-FB81-74C7-83AB-1FCF9435E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Supervize</a:t>
            </a:r>
            <a:r>
              <a:rPr lang="cs-CZ" dirty="0"/>
              <a:t> je odborný proces podpory a rozvoje pracovníků (individuálně, týmově nebo skupinově) v tzv. „pomáhajících profesích“ (např. psychologie, sociální práce, pedagogika, zdravotnictví), při kterém supervizor – zkušený odborník se specializovaným výcvikem – pomáhá reflektovat vlastní práci, prožívání, vztahy, rozhodování a chování v kontextu práce s klienty či ve vztazích na pracovišti. </a:t>
            </a:r>
          </a:p>
          <a:p>
            <a:endParaRPr lang="cs-CZ" dirty="0"/>
          </a:p>
          <a:p>
            <a:r>
              <a:rPr lang="cs-CZ" dirty="0"/>
              <a:t>Ohraničení supervize – prostřednictvím kontraktu, prostředím organizace</a:t>
            </a:r>
          </a:p>
          <a:p>
            <a:endParaRPr lang="cs-CZ" dirty="0"/>
          </a:p>
          <a:p>
            <a:r>
              <a:rPr lang="cs-CZ" dirty="0"/>
              <a:t>Limity supervize – nevyřeší systémové procesy, osobnost supervizora, </a:t>
            </a:r>
          </a:p>
          <a:p>
            <a:endParaRPr lang="cs-CZ" dirty="0"/>
          </a:p>
          <a:p>
            <a:r>
              <a:rPr lang="cs-CZ" dirty="0"/>
              <a:t>Supervize/koučování/psychoterapie</a:t>
            </a:r>
          </a:p>
        </p:txBody>
      </p:sp>
    </p:spTree>
    <p:extLst>
      <p:ext uri="{BB962C8B-B14F-4D97-AF65-F5344CB8AC3E}">
        <p14:creationId xmlns:p14="http://schemas.microsoft.com/office/powerpoint/2010/main" val="32375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A32AFC-3346-29B9-97ED-5D7095342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Supervize - zadání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420420-EC36-0BB8-13B0-DBBE8E09D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Zakázka – jak vytvářet zakázku</a:t>
            </a:r>
          </a:p>
          <a:p>
            <a:r>
              <a:rPr lang="cs-CZ" dirty="0"/>
              <a:t>Vyjednávání – třístranná domluva (zaměstnavatel, supervizor, </a:t>
            </a:r>
            <a:r>
              <a:rPr lang="cs-CZ" dirty="0" err="1"/>
              <a:t>supervidovaný</a:t>
            </a:r>
            <a:r>
              <a:rPr lang="cs-CZ" dirty="0"/>
              <a:t>)</a:t>
            </a:r>
          </a:p>
          <a:p>
            <a:r>
              <a:rPr lang="cs-CZ" dirty="0"/>
              <a:t>Kontraktování – cíle, způsob práce, role, ukončení supervize, řešení problematických situací v supervizi, mlčenlivost, etický kodex</a:t>
            </a:r>
          </a:p>
          <a:p>
            <a:r>
              <a:rPr lang="cs-CZ" dirty="0"/>
              <a:t>Vývoj</a:t>
            </a:r>
          </a:p>
          <a:p>
            <a:endParaRPr lang="cs-CZ" dirty="0"/>
          </a:p>
          <a:p>
            <a:r>
              <a:rPr lang="cs-CZ" dirty="0"/>
              <a:t>Cyklický model supervize - fáze supervizního rozhovoru- otevření, domluvení cíle, prezentace tématu, analýza, propojení s plánem, stanovení dalšího postupu, rekapitulace. </a:t>
            </a:r>
          </a:p>
        </p:txBody>
      </p:sp>
    </p:spTree>
    <p:extLst>
      <p:ext uri="{BB962C8B-B14F-4D97-AF65-F5344CB8AC3E}">
        <p14:creationId xmlns:p14="http://schemas.microsoft.com/office/powerpoint/2010/main" val="70115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696178-0C7C-B3A3-566B-1F120264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supervize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4C7D2-DDD9-2E39-BEE1-D11F37F3E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Podpůrná</a:t>
            </a:r>
            <a:r>
              <a:rPr lang="cs-CZ" sz="3200" dirty="0"/>
              <a:t> – posiluje zdroje účastníků zvládat emoční zátěž </a:t>
            </a:r>
          </a:p>
          <a:p>
            <a:r>
              <a:rPr lang="cs-CZ" sz="3200" b="1" dirty="0"/>
              <a:t>Vzdělávací</a:t>
            </a:r>
            <a:r>
              <a:rPr lang="cs-CZ" sz="3200" dirty="0"/>
              <a:t> – dodává informace, růst kompetencí, reflektuje intervence a jejich dopady na klienty</a:t>
            </a:r>
          </a:p>
          <a:p>
            <a:r>
              <a:rPr lang="cs-CZ" sz="3200" b="1" dirty="0"/>
              <a:t>Řídící</a:t>
            </a:r>
            <a:r>
              <a:rPr lang="cs-CZ" sz="3200" dirty="0"/>
              <a:t> – vedení, normy, zodpovědnost za směr práce s klientem</a:t>
            </a:r>
          </a:p>
        </p:txBody>
      </p:sp>
    </p:spTree>
    <p:extLst>
      <p:ext uri="{BB962C8B-B14F-4D97-AF65-F5344CB8AC3E}">
        <p14:creationId xmlns:p14="http://schemas.microsoft.com/office/powerpoint/2010/main" val="2692490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CA0DB9-DB12-22C7-5AAE-FF274256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supervize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4D73F8-9AC4-AAFF-0B1D-64F3F614B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Aktuální stav supervize</a:t>
            </a:r>
          </a:p>
          <a:p>
            <a:r>
              <a:rPr lang="cs-CZ" dirty="0"/>
              <a:t>Legislativní uchopení supervize</a:t>
            </a:r>
          </a:p>
          <a:p>
            <a:r>
              <a:rPr lang="cs-CZ" dirty="0"/>
              <a:t>Vzdělávání v supervizi</a:t>
            </a:r>
          </a:p>
        </p:txBody>
      </p:sp>
    </p:spTree>
    <p:extLst>
      <p:ext uri="{BB962C8B-B14F-4D97-AF65-F5344CB8AC3E}">
        <p14:creationId xmlns:p14="http://schemas.microsoft.com/office/powerpoint/2010/main" val="202914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39FFE3-6BFD-842D-4948-CA164FED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Supervizní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AB6AF9-F93C-1F82-4B64-C2C17B082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Budování vztahu, bezpečí, společná perspektiva</a:t>
            </a:r>
          </a:p>
          <a:p>
            <a:r>
              <a:rPr lang="cs-CZ" dirty="0"/>
              <a:t>Domlouvání se na tématech</a:t>
            </a:r>
          </a:p>
          <a:p>
            <a:r>
              <a:rPr lang="cs-CZ" dirty="0"/>
              <a:t>Stanovování cílů</a:t>
            </a:r>
          </a:p>
          <a:p>
            <a:r>
              <a:rPr lang="cs-CZ" dirty="0"/>
              <a:t>Vyhodnocování supervize vždy během setkání</a:t>
            </a:r>
          </a:p>
          <a:p>
            <a:r>
              <a:rPr lang="cs-CZ" dirty="0"/>
              <a:t>Závěrečné vyhodnocování</a:t>
            </a:r>
          </a:p>
        </p:txBody>
      </p:sp>
    </p:spTree>
    <p:extLst>
      <p:ext uri="{BB962C8B-B14F-4D97-AF65-F5344CB8AC3E}">
        <p14:creationId xmlns:p14="http://schemas.microsoft.com/office/powerpoint/2010/main" val="32049883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569</Words>
  <Application>Microsoft Office PowerPoint</Application>
  <PresentationFormat>Širokoúhlá obrazovka</PresentationFormat>
  <Paragraphs>64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Motiv Office</vt:lpstr>
      <vt:lpstr>Základy supervize v pomáhajících profesích</vt:lpstr>
      <vt:lpstr>Jak zacházet se supervizí jako nástrojem kvality v pomáhajících profesích</vt:lpstr>
      <vt:lpstr>Zvyšování profesionální kompetence pracovníka v pomáhajících profesích a ochrana klienta</vt:lpstr>
      <vt:lpstr>Pomáhající profese</vt:lpstr>
      <vt:lpstr>Supervize</vt:lpstr>
      <vt:lpstr>Supervize - zadání</vt:lpstr>
      <vt:lpstr>Funkce supervize</vt:lpstr>
      <vt:lpstr>Vývoj supervize</vt:lpstr>
      <vt:lpstr>Supervizní proces</vt:lpstr>
      <vt:lpstr>Etika v supervizi, rizika, překážky</vt:lpstr>
      <vt:lpstr>Supervize v organizaci</vt:lpstr>
      <vt:lpstr>Výstup z předmětu pro vyhodnocení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Šupa</dc:creator>
  <cp:lastModifiedBy>Jiří Šupa</cp:lastModifiedBy>
  <cp:revision>16</cp:revision>
  <dcterms:created xsi:type="dcterms:W3CDTF">2025-09-16T19:17:48Z</dcterms:created>
  <dcterms:modified xsi:type="dcterms:W3CDTF">2025-09-21T18:58:43Z</dcterms:modified>
</cp:coreProperties>
</file>