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87" r:id="rId15"/>
    <p:sldId id="269" r:id="rId16"/>
    <p:sldId id="271" r:id="rId17"/>
    <p:sldId id="270" r:id="rId18"/>
    <p:sldId id="272" r:id="rId19"/>
    <p:sldId id="274" r:id="rId20"/>
    <p:sldId id="275" r:id="rId21"/>
    <p:sldId id="278" r:id="rId22"/>
    <p:sldId id="273" r:id="rId23"/>
    <p:sldId id="276" r:id="rId24"/>
    <p:sldId id="277" r:id="rId25"/>
    <p:sldId id="279" r:id="rId26"/>
    <p:sldId id="280" r:id="rId27"/>
    <p:sldId id="281" r:id="rId28"/>
    <p:sldId id="282" r:id="rId29"/>
    <p:sldId id="283" r:id="rId30"/>
    <p:sldId id="284" r:id="rId31"/>
    <p:sldId id="285" r:id="rId32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>
        <p:scale>
          <a:sx n="60" d="100"/>
          <a:sy n="60" d="100"/>
        </p:scale>
        <p:origin x="892" y="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8DA33AE-79C5-15DB-2234-7A2AB03817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4EB1FC2D-7F26-0130-16E5-A9F9826A51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4DDF1BC-1D50-38C5-E970-66BD225EB9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210F4-4FA8-4D29-85F0-0F83F3C4328B}" type="datetimeFigureOut">
              <a:rPr lang="cs-CZ" smtClean="0"/>
              <a:t>01.10.2025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F7AE5B6-BFC2-47DD-8AF4-CDDB473A6C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D16EFF8-FB35-AE41-F471-75EFB744B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A4E19-30AC-4E3D-80EF-451F2DC8A43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402260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2406416-46F2-D0AA-C07E-FE3E39CE83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9461C764-203D-849B-07A6-ED19808F13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D790542-22CD-FE2F-11D1-205D70008D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210F4-4FA8-4D29-85F0-0F83F3C4328B}" type="datetimeFigureOut">
              <a:rPr lang="cs-CZ" smtClean="0"/>
              <a:t>01.10.2025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6F30DFD-C47B-9FFD-60AA-B0A7386CC6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AB59393-AB11-FE92-8047-6501E2E07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A4E19-30AC-4E3D-80EF-451F2DC8A43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048331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610FD935-C9BC-5741-2FA1-9EB91E8962F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41C5D1C7-22B3-5941-B826-B2D19AAFAF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C8F635E-0387-E5C7-17E9-6644621F7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210F4-4FA8-4D29-85F0-0F83F3C4328B}" type="datetimeFigureOut">
              <a:rPr lang="cs-CZ" smtClean="0"/>
              <a:t>01.10.2025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F9A5CEA-878E-BFDD-9558-DEAE63A77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F699D1A-4F45-D234-2A9C-05BC1D332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A4E19-30AC-4E3D-80EF-451F2DC8A43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629655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7E34A12-11D5-96D9-D5A3-07CF303A8B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A2ABE93-B1EC-AEFA-C24E-BA6133FC8D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583B8CC-516A-E041-04CE-89963F053A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210F4-4FA8-4D29-85F0-0F83F3C4328B}" type="datetimeFigureOut">
              <a:rPr lang="cs-CZ" smtClean="0"/>
              <a:t>01.10.2025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4E40671-909F-3162-FACA-9356A1A19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7DCB50F-EC07-077F-97C6-9D015F248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A4E19-30AC-4E3D-80EF-451F2DC8A43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041062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B39879E-7C5C-0C1B-4D38-0B0396E1ED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C8960AA0-399E-BD9E-3FE8-7720BAA6C4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F12AF9D-A7E3-7CA4-8830-47A5DA54C7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210F4-4FA8-4D29-85F0-0F83F3C4328B}" type="datetimeFigureOut">
              <a:rPr lang="cs-CZ" smtClean="0"/>
              <a:t>01.10.2025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5680610-D173-20D1-596B-F36D2EF684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7206D2C-C8DE-9FD7-D5F1-15B847687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A4E19-30AC-4E3D-80EF-451F2DC8A43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533721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E235486-E94E-B920-2284-B37A0A97E3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2AD2F55-E58D-8EF0-DB4C-D848EFC284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87CFFFD5-4004-7904-19C9-5F1FAFC880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06E4E996-660E-1A79-69F9-8721509A03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210F4-4FA8-4D29-85F0-0F83F3C4328B}" type="datetimeFigureOut">
              <a:rPr lang="cs-CZ" smtClean="0"/>
              <a:t>01.10.2025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B9906446-6152-664B-F241-D2F346756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97E4A196-2EB0-DBDE-E076-40003E4E7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A4E19-30AC-4E3D-80EF-451F2DC8A43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069313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33C1082-5679-CA41-FC32-8882B9A229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2ADDA28A-78BA-0F84-C5F7-8E58A049A7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DF455C9F-24DE-AAE2-DD90-06A1EE6F28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2EB81F6A-461E-E137-5D85-7132E38DA8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F63CDAB6-D3C9-EB9A-DB60-1E08794459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EB695AC5-A7A5-152C-1232-7485DB73D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210F4-4FA8-4D29-85F0-0F83F3C4328B}" type="datetimeFigureOut">
              <a:rPr lang="cs-CZ" smtClean="0"/>
              <a:t>01.10.2025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1FF4FEA4-E0C5-63C9-91C8-E3E79FAF54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29181649-18DA-A6C9-F766-694BDD504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A4E19-30AC-4E3D-80EF-451F2DC8A43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55635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B5FA898-9948-F200-E397-1DFFB3045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97A115EE-14E7-C85C-0888-70B83193EA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210F4-4FA8-4D29-85F0-0F83F3C4328B}" type="datetimeFigureOut">
              <a:rPr lang="cs-CZ" smtClean="0"/>
              <a:t>01.10.2025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3931896A-A349-4A65-3485-104AD9251D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F333CF80-37A5-8C0D-9A8B-97C6B01E4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A4E19-30AC-4E3D-80EF-451F2DC8A43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731548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1457396B-8112-6858-81C8-BBE1D3AB78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210F4-4FA8-4D29-85F0-0F83F3C4328B}" type="datetimeFigureOut">
              <a:rPr lang="cs-CZ" smtClean="0"/>
              <a:t>01.10.2025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3C73D4A1-3EDB-4E89-4DDA-149800A40E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1C48F9C5-683F-62BA-2965-9C31E10E51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A4E19-30AC-4E3D-80EF-451F2DC8A43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207011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6BE6672-F8D2-AA3B-3AFC-2F0693D070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E52566A-238A-9999-CA9D-F7B55D7738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324F528D-F059-8362-E0BC-387E008453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E11A846-8306-556D-CAA6-3B81F2780C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210F4-4FA8-4D29-85F0-0F83F3C4328B}" type="datetimeFigureOut">
              <a:rPr lang="cs-CZ" smtClean="0"/>
              <a:t>01.10.2025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D245F1EA-7369-3D51-AD54-3549F21B67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E6DED1F6-E97E-56CA-698F-C2BFC369D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A4E19-30AC-4E3D-80EF-451F2DC8A43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577174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09798A1-3BF0-4947-A09A-F5E8D56583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08CACFCD-4A9A-CB15-A226-0988C4D041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6D0FE4A1-7D99-A288-E92F-37F907A769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67C5F205-C7FB-4A80-6BB5-0412BDEFC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210F4-4FA8-4D29-85F0-0F83F3C4328B}" type="datetimeFigureOut">
              <a:rPr lang="cs-CZ" smtClean="0"/>
              <a:t>01.10.2025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2CDD62B7-6E5F-EC9A-3B2F-B833A27F1B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F5055BCD-9AFA-8446-E4EA-135CCBB89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A4E19-30AC-4E3D-80EF-451F2DC8A43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436042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76ECE64F-D077-4E23-5DAB-E5FEFB6E26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86D8534D-73A8-2528-CB19-F33AA9127A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8D86650-BAF6-03B9-79B0-0756126FFE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9B210F4-4FA8-4D29-85F0-0F83F3C4328B}" type="datetimeFigureOut">
              <a:rPr lang="cs-CZ" smtClean="0"/>
              <a:t>01.10.2025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9D6DFFF-BE08-7C31-1CB2-42FCAA83D1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39B6720-0D97-649F-CE41-FDDEAFFF6D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6AA4E19-30AC-4E3D-80EF-451F2DC8A43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52667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15">
            <a:extLst>
              <a:ext uri="{FF2B5EF4-FFF2-40B4-BE49-F238E27FC236}">
                <a16:creationId xmlns:a16="http://schemas.microsoft.com/office/drawing/2014/main" id="{2151139A-886F-4B97-8815-729AD3831B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33" name="Rectangle 17">
            <a:extLst>
              <a:ext uri="{FF2B5EF4-FFF2-40B4-BE49-F238E27FC236}">
                <a16:creationId xmlns:a16="http://schemas.microsoft.com/office/drawing/2014/main" id="{AB5E08C4-8CDD-4623-A5B8-E998C6DEE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492"/>
            <a:ext cx="12191998" cy="1575955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5F33878-D502-4FFA-8ACE-F2AECDB2A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35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21">
            <a:extLst>
              <a:ext uri="{FF2B5EF4-FFF2-40B4-BE49-F238E27FC236}">
                <a16:creationId xmlns:a16="http://schemas.microsoft.com/office/drawing/2014/main" id="{D3539FEE-81D3-4406-802E-60B20B16F4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8" y="-5307777"/>
            <a:ext cx="1576446" cy="12192001"/>
          </a:xfrm>
          <a:prstGeom prst="rect">
            <a:avLst/>
          </a:prstGeom>
          <a:gradFill>
            <a:gsLst>
              <a:gs pos="16000">
                <a:srgbClr val="000000">
                  <a:alpha val="0"/>
                </a:srgbClr>
              </a:gs>
              <a:gs pos="99000">
                <a:srgbClr val="000000">
                  <a:alpha val="87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23">
            <a:extLst>
              <a:ext uri="{FF2B5EF4-FFF2-40B4-BE49-F238E27FC236}">
                <a16:creationId xmlns:a16="http://schemas.microsoft.com/office/drawing/2014/main" id="{DC701763-729E-462F-A5A8-E0DEFEB1E2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25434" y="986"/>
            <a:ext cx="4303422" cy="1575461"/>
          </a:xfrm>
          <a:prstGeom prst="rect">
            <a:avLst/>
          </a:prstGeom>
          <a:gradFill>
            <a:gsLst>
              <a:gs pos="0">
                <a:schemeClr val="accent1">
                  <a:alpha val="17000"/>
                </a:schemeClr>
              </a:gs>
              <a:gs pos="74000">
                <a:schemeClr val="accent1">
                  <a:lumMod val="5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4770DE2-11BD-9138-2171-E2F48B95F7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9714" y="353160"/>
            <a:ext cx="7091300" cy="898581"/>
          </a:xfrm>
        </p:spPr>
        <p:txBody>
          <a:bodyPr anchor="ctr">
            <a:normAutofit/>
          </a:bodyPr>
          <a:lstStyle/>
          <a:p>
            <a:pPr algn="l"/>
            <a:r>
              <a:rPr lang="cs-CZ" sz="4000">
                <a:solidFill>
                  <a:srgbClr val="FFFFFF"/>
                </a:solidFill>
              </a:rPr>
              <a:t>Já 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372469BB-90C8-5C2B-3E53-FEBE295AE6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71507" y="387224"/>
            <a:ext cx="3291839" cy="830453"/>
          </a:xfrm>
        </p:spPr>
        <p:txBody>
          <a:bodyPr anchor="ctr">
            <a:normAutofit/>
          </a:bodyPr>
          <a:lstStyle/>
          <a:p>
            <a:pPr algn="l"/>
            <a:r>
              <a:rPr lang="cs-CZ" sz="2000">
                <a:solidFill>
                  <a:srgbClr val="FFFFFF"/>
                </a:solidFill>
              </a:rPr>
              <a:t>Vědomí a duše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E5C66BE7-CF38-53D1-946A-35A5723531A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2616" t="14109" r="32413" b="6977"/>
          <a:stretch>
            <a:fillRect/>
          </a:stretch>
        </p:blipFill>
        <p:spPr>
          <a:xfrm>
            <a:off x="2697386" y="2181426"/>
            <a:ext cx="3149450" cy="3997637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48A97843-43A2-08A7-F0C0-96E54286FC7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2355" t="21086" r="37907" b="8020"/>
          <a:stretch>
            <a:fillRect/>
          </a:stretch>
        </p:blipFill>
        <p:spPr>
          <a:xfrm>
            <a:off x="6345165" y="2217815"/>
            <a:ext cx="2981290" cy="3997831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C2605540-3B32-FD17-3004-C5B96123456B}"/>
              </a:ext>
            </a:extLst>
          </p:cNvPr>
          <p:cNvSpPr txBox="1"/>
          <p:nvPr/>
        </p:nvSpPr>
        <p:spPr>
          <a:xfrm>
            <a:off x="2997053" y="6642659"/>
            <a:ext cx="744544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cs-CZ" sz="1000"/>
              <a:t>https://art.ceskatelevize.cz/360/kdyz-maluje-duse-tri-pripominky-medijniho-duchovniho-a-art-brut-umeni-t6vW9</a:t>
            </a:r>
          </a:p>
        </p:txBody>
      </p:sp>
    </p:spTree>
    <p:extLst>
      <p:ext uri="{BB962C8B-B14F-4D97-AF65-F5344CB8AC3E}">
        <p14:creationId xmlns:p14="http://schemas.microsoft.com/office/powerpoint/2010/main" val="34051775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2ACB250-5D2F-11D4-5CD7-BB5B87D604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Experiment: tělesný trest a mučení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9E19C53-25C6-9A92-A6AF-F27D67E805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od Bernarda </a:t>
            </a:r>
            <a:r>
              <a:rPr lang="cs-CZ" dirty="0" err="1"/>
              <a:t>Williamse</a:t>
            </a:r>
            <a:r>
              <a:rPr lang="cs-CZ" dirty="0"/>
              <a:t>: </a:t>
            </a:r>
          </a:p>
          <a:p>
            <a:r>
              <a:rPr lang="cs-CZ" dirty="0"/>
              <a:t>naše vědomí  a vzpomínky nahrají na PC a poté naše tělo mučí – poté vzpomínky a vědomí vrátí zpět</a:t>
            </a:r>
          </a:p>
          <a:p>
            <a:r>
              <a:rPr lang="cs-CZ" dirty="0"/>
              <a:t>Máme okno – nepamatujeme si – přistoupíme?</a:t>
            </a:r>
          </a:p>
          <a:p>
            <a:r>
              <a:rPr lang="cs-CZ" dirty="0"/>
              <a:t>Neidentifikujeme se jen se svými vzpomínkami – ale i s tělem</a:t>
            </a:r>
          </a:p>
          <a:p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 err="1"/>
              <a:t>Bossart</a:t>
            </a:r>
            <a:r>
              <a:rPr lang="cs-CZ" dirty="0"/>
              <a:t>, 2016.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632497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0F8B35F-364C-BAF6-30B5-1DAB1895A3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Experiment: výměna mozků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8F56ACF-A2BC-E3B9-4844-CFE43AD150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Odstranění a vložení do hlavy souseda a naopak</a:t>
            </a:r>
          </a:p>
          <a:p>
            <a:r>
              <a:rPr lang="cs-CZ" dirty="0"/>
              <a:t>Kde bydlíte?</a:t>
            </a:r>
          </a:p>
          <a:p>
            <a:endParaRPr lang="cs-CZ" dirty="0"/>
          </a:p>
          <a:p>
            <a:r>
              <a:rPr lang="cs-CZ" dirty="0"/>
              <a:t>Většina: stále na stejném místě (výměna bytů)</a:t>
            </a:r>
          </a:p>
          <a:p>
            <a:r>
              <a:rPr lang="cs-CZ" dirty="0"/>
              <a:t>Přátelé by si všimli…záleží na mozku – ne na celém těle… 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r>
              <a:rPr lang="cs-CZ" dirty="0" err="1"/>
              <a:t>Bossart</a:t>
            </a:r>
            <a:r>
              <a:rPr lang="cs-CZ" dirty="0"/>
              <a:t>, 2016.</a:t>
            </a:r>
          </a:p>
        </p:txBody>
      </p:sp>
    </p:spTree>
    <p:extLst>
      <p:ext uri="{BB962C8B-B14F-4D97-AF65-F5344CB8AC3E}">
        <p14:creationId xmlns:p14="http://schemas.microsoft.com/office/powerpoint/2010/main" val="542686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8362F2A-C680-BB4D-AD1D-3DFA4209F1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Experiment: teleport (Derek </a:t>
            </a:r>
            <a:r>
              <a:rPr lang="cs-CZ" dirty="0" err="1"/>
              <a:t>Parfit</a:t>
            </a:r>
            <a:r>
              <a:rPr lang="cs-CZ" dirty="0"/>
              <a:t>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4E6FDC6-E9D4-D2A6-68BF-EE96E5BC26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cs-CZ" dirty="0"/>
              <a:t>Stojíme před kabinou v Berlíně – dokáže nás odhmotnit a zase zhmotnit</a:t>
            </a:r>
          </a:p>
          <a:p>
            <a:r>
              <a:rPr lang="cs-CZ" dirty="0"/>
              <a:t>Když vstoupíme – skener si uloží naše data – každé buňky – potom naše tělo zničí…</a:t>
            </a:r>
          </a:p>
          <a:p>
            <a:r>
              <a:rPr lang="cs-CZ" dirty="0"/>
              <a:t>Na základě dat </a:t>
            </a:r>
            <a:r>
              <a:rPr lang="cs-CZ" dirty="0" err="1"/>
              <a:t>replikátor</a:t>
            </a:r>
            <a:r>
              <a:rPr lang="cs-CZ" dirty="0"/>
              <a:t> v Pekingu přesně zhmotní naše tělo (mikroskopicky přesně)</a:t>
            </a:r>
          </a:p>
          <a:p>
            <a:r>
              <a:rPr lang="cs-CZ" dirty="0"/>
              <a:t>Kopie v Číně má tytéž vzpomínky, myšlenky, pocity, přání</a:t>
            </a:r>
          </a:p>
          <a:p>
            <a:r>
              <a:rPr lang="cs-CZ" dirty="0"/>
              <a:t>Vstoupíte do kabiny? Je to cestování nebo smrt? Co když v Berlíně vaše tělo nezničí a máte dvě? Máte dvoje perspektiv (dvoje zkušeností), nebo kopii - dvojče? </a:t>
            </a:r>
          </a:p>
          <a:p>
            <a:r>
              <a:rPr lang="cs-CZ" dirty="0"/>
              <a:t>Kvalitativně stejná, numericky odlišná – dvě osoby</a:t>
            </a:r>
          </a:p>
          <a:p>
            <a:r>
              <a:rPr lang="cs-CZ" dirty="0"/>
              <a:t>Pokud jsou tyto osoby odlišné, nemůžete být oběma – buď v Pekingu nebo v Berlíně…</a:t>
            </a:r>
          </a:p>
          <a:p>
            <a:r>
              <a:rPr lang="cs-CZ" dirty="0" err="1"/>
              <a:t>Parfit</a:t>
            </a:r>
            <a:r>
              <a:rPr lang="cs-CZ" dirty="0"/>
              <a:t>: nejste totožný ani s jednou osobou – již neexistujete, identita vyžaduje jedinečnost…</a:t>
            </a:r>
          </a:p>
          <a:p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 err="1"/>
              <a:t>Bossart</a:t>
            </a:r>
            <a:r>
              <a:rPr lang="cs-CZ" dirty="0"/>
              <a:t>, 2016.</a:t>
            </a:r>
          </a:p>
        </p:txBody>
      </p:sp>
    </p:spTree>
    <p:extLst>
      <p:ext uri="{BB962C8B-B14F-4D97-AF65-F5344CB8AC3E}">
        <p14:creationId xmlns:p14="http://schemas.microsoft.com/office/powerpoint/2010/main" val="22965428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6BA108C-AE70-A090-37C7-EEA0C6E7C4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Když se dělí měňavky a prvoky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8212599-9BDA-8AF8-38EF-54194201F0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355771" cy="4351338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Která je nová a která původní?</a:t>
            </a:r>
          </a:p>
          <a:p>
            <a:r>
              <a:rPr lang="cs-CZ" dirty="0"/>
              <a:t>Která je identická s původní?</a:t>
            </a:r>
          </a:p>
          <a:p>
            <a:r>
              <a:rPr lang="cs-CZ" dirty="0"/>
              <a:t>Když náš mozek rozdělí na dvě  polovice – obě plně funkční části</a:t>
            </a:r>
          </a:p>
          <a:p>
            <a:r>
              <a:rPr lang="cs-CZ" dirty="0"/>
              <a:t>A vloží je do těl s prázdnými lebkami…</a:t>
            </a:r>
          </a:p>
          <a:p>
            <a:r>
              <a:rPr lang="cs-CZ" dirty="0"/>
              <a:t>Nejsme ani jedním – smrt</a:t>
            </a:r>
          </a:p>
          <a:p>
            <a:r>
              <a:rPr lang="cs-CZ" dirty="0"/>
              <a:t>Kdybychom si měli vybrat mezi smrtí plynem a tímto rozdělením _ tato smrt bezbolestná a taky žijeme dále..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A0030826-8339-D9BA-1AD6-28C2F94F43F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250" t="41270" r="34911" b="17937"/>
          <a:stretch>
            <a:fillRect/>
          </a:stretch>
        </p:blipFill>
        <p:spPr>
          <a:xfrm>
            <a:off x="6193971" y="2502172"/>
            <a:ext cx="5187042" cy="2437056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77B7649B-3A5D-BF87-C76C-E3C7D26DA41A}"/>
              </a:ext>
            </a:extLst>
          </p:cNvPr>
          <p:cNvSpPr txBox="1"/>
          <p:nvPr/>
        </p:nvSpPr>
        <p:spPr>
          <a:xfrm>
            <a:off x="6096000" y="5665569"/>
            <a:ext cx="5355771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900" dirty="0"/>
              <a:t>Obrázek: https://www.ucseonline.cz/skola/zakladni-skola/skolni-zapisky/prirodopis/prvoci/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17EEE7AA-6D16-F95D-5300-54AADABDD821}"/>
              </a:ext>
            </a:extLst>
          </p:cNvPr>
          <p:cNvSpPr txBox="1"/>
          <p:nvPr/>
        </p:nvSpPr>
        <p:spPr>
          <a:xfrm>
            <a:off x="838200" y="6253410"/>
            <a:ext cx="60977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 err="1"/>
              <a:t>Bossart</a:t>
            </a:r>
            <a:r>
              <a:rPr lang="cs-CZ" dirty="0"/>
              <a:t>, 2016. </a:t>
            </a:r>
          </a:p>
        </p:txBody>
      </p:sp>
    </p:spTree>
    <p:extLst>
      <p:ext uri="{BB962C8B-B14F-4D97-AF65-F5344CB8AC3E}">
        <p14:creationId xmlns:p14="http://schemas.microsoft.com/office/powerpoint/2010/main" val="38640281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Slide Background Fill">
            <a:extLst>
              <a:ext uri="{FF2B5EF4-FFF2-40B4-BE49-F238E27FC236}">
                <a16:creationId xmlns:a16="http://schemas.microsoft.com/office/drawing/2014/main" id="{C7D023E4-8DE1-436E-9847-ED6A4B4B04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1" y="0"/>
            <a:ext cx="121889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FEC590B-3306-47E9-BD67-97F3F76169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88952" cy="6858000"/>
            <a:chOff x="651279" y="598259"/>
            <a:chExt cx="10889442" cy="5680742"/>
          </a:xfrm>
        </p:grpSpPr>
        <p:sp>
          <p:nvSpPr>
            <p:cNvPr id="11" name="Color">
              <a:extLst>
                <a:ext uri="{FF2B5EF4-FFF2-40B4-BE49-F238E27FC236}">
                  <a16:creationId xmlns:a16="http://schemas.microsoft.com/office/drawing/2014/main" id="{54F87DBC-E43C-4CE4-A8C5-61E3D68194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Color">
              <a:extLst>
                <a:ext uri="{FF2B5EF4-FFF2-40B4-BE49-F238E27FC236}">
                  <a16:creationId xmlns:a16="http://schemas.microsoft.com/office/drawing/2014/main" id="{CD39A88A-7F84-4ACA-877B-E28BC26CD8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47AAF5E-1692-48C9-98FB-6432BF0BC4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24" y="0"/>
            <a:ext cx="12188952" cy="6858000"/>
            <a:chOff x="0" y="0"/>
            <a:chExt cx="12188952" cy="6858000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5F36A26D-E71D-4663-B197-8B7BFA37AD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8A821CEB-DA96-4952-93B9-81F9C42BAD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18C8EDE0-D69B-4F65-9AB7-DDE7EAD78E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546F0982-BF10-4BF6-842A-F631654FFD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2B313509-2128-42CA-81B6-C9EC23E44C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1589188C-E06E-4F8A-BDD1-02ADF1408F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6B4E610F-FCD0-483F-B9F2-6DF2C28FE8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9B417034-D8C9-DBD5-CBCF-4FC91EC568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9708" y="666351"/>
            <a:ext cx="10558405" cy="3044335"/>
          </a:xfrm>
        </p:spPr>
        <p:txBody>
          <a:bodyPr anchor="b">
            <a:normAutofit/>
          </a:bodyPr>
          <a:lstStyle/>
          <a:p>
            <a:r>
              <a:rPr lang="pl-PL" sz="4800" i="1">
                <a:solidFill>
                  <a:schemeClr val="bg1"/>
                </a:solidFill>
              </a:rPr>
              <a:t>Jak byste popsali duši, kdyby byla zvukem?</a:t>
            </a:r>
            <a:endParaRPr lang="cs-CZ" sz="4800">
              <a:solidFill>
                <a:schemeClr val="bg1"/>
              </a:solidFill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4D7E0C10-FB62-09AA-FF7A-F2AABC4260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9708" y="3866064"/>
            <a:ext cx="10558405" cy="2234485"/>
          </a:xfrm>
        </p:spPr>
        <p:txBody>
          <a:bodyPr anchor="t">
            <a:normAutofit/>
          </a:bodyPr>
          <a:lstStyle/>
          <a:p>
            <a:r>
              <a:rPr lang="cs-CZ">
                <a:solidFill>
                  <a:schemeClr val="bg1"/>
                </a:solidFill>
              </a:rPr>
              <a:t>Nebo: jedno slovo, které pro vás znamená „duše“</a:t>
            </a:r>
          </a:p>
          <a:p>
            <a:r>
              <a:rPr lang="cs-CZ">
                <a:solidFill>
                  <a:schemeClr val="bg1"/>
                </a:solidFill>
              </a:rPr>
              <a:t>(pocit, barva, místo, vzpomínka, cokoliv)</a:t>
            </a:r>
          </a:p>
        </p:txBody>
      </p:sp>
    </p:spTree>
    <p:extLst>
      <p:ext uri="{BB962C8B-B14F-4D97-AF65-F5344CB8AC3E}">
        <p14:creationId xmlns:p14="http://schemas.microsoft.com/office/powerpoint/2010/main" val="3464064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CA0EC39-1D0E-5189-6478-1D9C972EA4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Je duše/</a:t>
            </a:r>
            <a:r>
              <a:rPr lang="sk-SK" dirty="0" err="1"/>
              <a:t>mysl</a:t>
            </a:r>
            <a:r>
              <a:rPr lang="sk-SK" dirty="0"/>
              <a:t> </a:t>
            </a:r>
            <a:r>
              <a:rPr lang="sk-SK" dirty="0" err="1"/>
              <a:t>součástí</a:t>
            </a:r>
            <a:r>
              <a:rPr lang="sk-SK" dirty="0"/>
              <a:t> </a:t>
            </a:r>
            <a:r>
              <a:rPr lang="sk-SK" dirty="0" err="1"/>
              <a:t>mozku</a:t>
            </a:r>
            <a:r>
              <a:rPr lang="sk-SK" dirty="0"/>
              <a:t> nebo je mimo </a:t>
            </a:r>
            <a:r>
              <a:rPr lang="sk-SK" dirty="0" err="1"/>
              <a:t>něj</a:t>
            </a:r>
            <a:r>
              <a:rPr lang="sk-SK" dirty="0"/>
              <a:t>?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33D5C51-DFC9-0F08-306F-B7BD4BAC98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851399"/>
            <a:ext cx="10515600" cy="1325564"/>
          </a:xfrm>
        </p:spPr>
        <p:txBody>
          <a:bodyPr>
            <a:normAutofit lnSpcReduction="10000"/>
          </a:bodyPr>
          <a:lstStyle/>
          <a:p>
            <a:r>
              <a:rPr lang="sk-SK" dirty="0" err="1"/>
              <a:t>Co</a:t>
            </a:r>
            <a:r>
              <a:rPr lang="sk-SK" dirty="0"/>
              <a:t> </a:t>
            </a:r>
            <a:r>
              <a:rPr lang="sk-SK" dirty="0" err="1"/>
              <a:t>se</a:t>
            </a:r>
            <a:r>
              <a:rPr lang="sk-SK" dirty="0"/>
              <a:t> </a:t>
            </a:r>
            <a:r>
              <a:rPr lang="sk-SK" dirty="0" err="1"/>
              <a:t>odehrává</a:t>
            </a:r>
            <a:r>
              <a:rPr lang="sk-SK" dirty="0"/>
              <a:t> v </a:t>
            </a:r>
            <a:r>
              <a:rPr lang="sk-SK" dirty="0" err="1"/>
              <a:t>mozku</a:t>
            </a:r>
            <a:r>
              <a:rPr lang="sk-SK" dirty="0"/>
              <a:t> – pocity, </a:t>
            </a:r>
            <a:r>
              <a:rPr lang="sk-SK" dirty="0" err="1"/>
              <a:t>myšlenky</a:t>
            </a:r>
            <a:r>
              <a:rPr lang="sk-SK" dirty="0"/>
              <a:t>, </a:t>
            </a:r>
            <a:r>
              <a:rPr lang="sk-SK" dirty="0" err="1"/>
              <a:t>vzpomínky</a:t>
            </a:r>
            <a:r>
              <a:rPr lang="sk-SK" dirty="0"/>
              <a:t>: duše </a:t>
            </a:r>
            <a:r>
              <a:rPr lang="sk-SK" dirty="0" err="1"/>
              <a:t>součást</a:t>
            </a:r>
            <a:r>
              <a:rPr lang="sk-SK" dirty="0"/>
              <a:t> hmotného </a:t>
            </a:r>
            <a:r>
              <a:rPr lang="sk-SK" dirty="0" err="1"/>
              <a:t>světa</a:t>
            </a:r>
            <a:r>
              <a:rPr lang="sk-SK" dirty="0"/>
              <a:t>...</a:t>
            </a:r>
          </a:p>
          <a:p>
            <a:r>
              <a:rPr lang="sk-SK" dirty="0" err="1"/>
              <a:t>Myšlenky</a:t>
            </a:r>
            <a:r>
              <a:rPr lang="sk-SK" dirty="0"/>
              <a:t>, pocity, </a:t>
            </a:r>
            <a:r>
              <a:rPr lang="sk-SK" dirty="0" err="1"/>
              <a:t>emoce</a:t>
            </a:r>
            <a:r>
              <a:rPr lang="sk-SK" dirty="0"/>
              <a:t> – </a:t>
            </a:r>
            <a:r>
              <a:rPr lang="sk-SK" dirty="0" err="1"/>
              <a:t>jsou</a:t>
            </a:r>
            <a:r>
              <a:rPr lang="sk-SK" dirty="0"/>
              <a:t> </a:t>
            </a:r>
            <a:r>
              <a:rPr lang="sk-SK" dirty="0" err="1"/>
              <a:t>cosi</a:t>
            </a:r>
            <a:r>
              <a:rPr lang="sk-SK" dirty="0"/>
              <a:t> </a:t>
            </a:r>
            <a:r>
              <a:rPr lang="sk-SK" dirty="0" err="1"/>
              <a:t>navíc</a:t>
            </a:r>
            <a:r>
              <a:rPr lang="sk-SK" dirty="0"/>
              <a:t>... k </a:t>
            </a:r>
            <a:r>
              <a:rPr lang="sk-SK" dirty="0" err="1"/>
              <a:t>aktivitě</a:t>
            </a:r>
            <a:r>
              <a:rPr lang="sk-SK" dirty="0"/>
              <a:t> v </a:t>
            </a:r>
            <a:r>
              <a:rPr lang="sk-SK" dirty="0" err="1"/>
              <a:t>mozku</a:t>
            </a:r>
            <a:r>
              <a:rPr lang="sk-SK" dirty="0"/>
              <a:t> </a:t>
            </a:r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E32F59CA-2E4F-B80F-7224-76B245358AB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0000" t="66033" r="50714" b="20343"/>
          <a:stretch>
            <a:fillRect/>
          </a:stretch>
        </p:blipFill>
        <p:spPr>
          <a:xfrm>
            <a:off x="511629" y="2300374"/>
            <a:ext cx="5065447" cy="1325563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612D297E-7274-D580-BA77-B858BA6F4FC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4464" t="32063" r="21696" b="48413"/>
          <a:stretch>
            <a:fillRect/>
          </a:stretch>
        </p:blipFill>
        <p:spPr>
          <a:xfrm>
            <a:off x="6204856" y="2160272"/>
            <a:ext cx="4822371" cy="2221543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FC37BB7F-1945-E7E2-70F1-C20E9E0FC318}"/>
              </a:ext>
            </a:extLst>
          </p:cNvPr>
          <p:cNvSpPr txBox="1"/>
          <p:nvPr/>
        </p:nvSpPr>
        <p:spPr>
          <a:xfrm>
            <a:off x="838200" y="6308209"/>
            <a:ext cx="66692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 err="1"/>
              <a:t>Law</a:t>
            </a:r>
            <a:r>
              <a:rPr lang="cs-CZ" dirty="0"/>
              <a:t>, S. Akta F – Filosofie pro záškoláky. Argo, 2005, s.170-171. </a:t>
            </a:r>
          </a:p>
        </p:txBody>
      </p:sp>
    </p:spTree>
    <p:extLst>
      <p:ext uri="{BB962C8B-B14F-4D97-AF65-F5344CB8AC3E}">
        <p14:creationId xmlns:p14="http://schemas.microsoft.com/office/powerpoint/2010/main" val="35566327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4E500B-508F-3FB6-1A1F-D2C3183338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I. </a:t>
            </a:r>
            <a:r>
              <a:rPr lang="sk-SK" dirty="0" err="1"/>
              <a:t>Mysl</a:t>
            </a:r>
            <a:r>
              <a:rPr lang="sk-SK" dirty="0"/>
              <a:t>/duše</a:t>
            </a:r>
            <a:r>
              <a:rPr lang="en-US" dirty="0"/>
              <a:t> = </a:t>
            </a:r>
            <a:r>
              <a:rPr lang="en-US" dirty="0" err="1"/>
              <a:t>mozek</a:t>
            </a:r>
            <a:endParaRPr lang="cs-CZ" dirty="0"/>
          </a:p>
        </p:txBody>
      </p:sp>
      <p:pic>
        <p:nvPicPr>
          <p:cNvPr id="7" name="Zástupný obsah 6">
            <a:extLst>
              <a:ext uri="{FF2B5EF4-FFF2-40B4-BE49-F238E27FC236}">
                <a16:creationId xmlns:a16="http://schemas.microsoft.com/office/drawing/2014/main" id="{ADBA1ED2-B77D-1A13-21E2-C8018F3D61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53020" t="32345" r="36632" b="49643"/>
          <a:stretch>
            <a:fillRect/>
          </a:stretch>
        </p:blipFill>
        <p:spPr>
          <a:xfrm>
            <a:off x="9621201" y="2186452"/>
            <a:ext cx="2570799" cy="2516993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73033C65-7A9B-CEF2-2FDC-C92F3B623BB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1964" t="25759" r="19554" b="63919"/>
          <a:stretch>
            <a:fillRect/>
          </a:stretch>
        </p:blipFill>
        <p:spPr>
          <a:xfrm>
            <a:off x="6585240" y="2782166"/>
            <a:ext cx="1936604" cy="1325563"/>
          </a:xfrm>
          <a:prstGeom prst="rect">
            <a:avLst/>
          </a:prstGeom>
        </p:spPr>
      </p:pic>
      <p:sp>
        <p:nvSpPr>
          <p:cNvPr id="10" name="Šipka: doprava 9">
            <a:extLst>
              <a:ext uri="{FF2B5EF4-FFF2-40B4-BE49-F238E27FC236}">
                <a16:creationId xmlns:a16="http://schemas.microsoft.com/office/drawing/2014/main" id="{C7962602-3E09-5786-1453-0072AB305AD7}"/>
              </a:ext>
            </a:extLst>
          </p:cNvPr>
          <p:cNvSpPr/>
          <p:nvPr/>
        </p:nvSpPr>
        <p:spPr>
          <a:xfrm>
            <a:off x="5217782" y="3002902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Šipka: doprava 10">
            <a:extLst>
              <a:ext uri="{FF2B5EF4-FFF2-40B4-BE49-F238E27FC236}">
                <a16:creationId xmlns:a16="http://schemas.microsoft.com/office/drawing/2014/main" id="{D2C21680-CCAB-693B-FFBF-5CAB08E6CED7}"/>
              </a:ext>
            </a:extLst>
          </p:cNvPr>
          <p:cNvSpPr/>
          <p:nvPr/>
        </p:nvSpPr>
        <p:spPr>
          <a:xfrm>
            <a:off x="8776808" y="2944367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7F30C6FC-56C9-EB42-3ED1-FF26F574A964}"/>
              </a:ext>
            </a:extLst>
          </p:cNvPr>
          <p:cNvSpPr txBox="1"/>
          <p:nvPr/>
        </p:nvSpPr>
        <p:spPr>
          <a:xfrm>
            <a:off x="701749" y="5284381"/>
            <a:ext cx="934961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P</a:t>
            </a:r>
            <a:r>
              <a:rPr lang="sk-SK" sz="3200" dirty="0" err="1"/>
              <a:t>ocity</a:t>
            </a:r>
            <a:r>
              <a:rPr lang="sk-SK" sz="3200" dirty="0"/>
              <a:t> – </a:t>
            </a:r>
            <a:r>
              <a:rPr lang="sk-SK" sz="3200" dirty="0" err="1"/>
              <a:t>materiální</a:t>
            </a:r>
            <a:r>
              <a:rPr lang="sk-SK" sz="3200" dirty="0"/>
              <a:t> </a:t>
            </a:r>
            <a:r>
              <a:rPr lang="sk-SK" sz="3200" dirty="0" err="1"/>
              <a:t>vjem</a:t>
            </a:r>
            <a:endParaRPr lang="en-US" sz="3200" dirty="0"/>
          </a:p>
          <a:p>
            <a:r>
              <a:rPr lang="sk-SK" sz="3200" dirty="0" err="1"/>
              <a:t>Jsou</a:t>
            </a:r>
            <a:r>
              <a:rPr lang="sk-SK" sz="3200" dirty="0"/>
              <a:t> </a:t>
            </a:r>
            <a:r>
              <a:rPr lang="sk-SK" sz="3200" dirty="0" err="1"/>
              <a:t>všechny</a:t>
            </a:r>
            <a:r>
              <a:rPr lang="sk-SK" sz="3200" dirty="0"/>
              <a:t> pocity, </a:t>
            </a:r>
            <a:r>
              <a:rPr lang="sk-SK" sz="3200" dirty="0" err="1"/>
              <a:t>myšlenky</a:t>
            </a:r>
            <a:r>
              <a:rPr lang="sk-SK" sz="3200" dirty="0"/>
              <a:t>, </a:t>
            </a:r>
            <a:r>
              <a:rPr lang="sk-SK" sz="3200" dirty="0" err="1"/>
              <a:t>emoce</a:t>
            </a:r>
            <a:r>
              <a:rPr lang="sk-SK" sz="3200" dirty="0"/>
              <a:t> – </a:t>
            </a:r>
            <a:r>
              <a:rPr lang="sk-SK" sz="3200" dirty="0" err="1"/>
              <a:t>materiální</a:t>
            </a:r>
            <a:r>
              <a:rPr lang="sk-SK" sz="3200" dirty="0"/>
              <a:t>? </a:t>
            </a:r>
            <a:endParaRPr lang="cs-CZ" sz="3200" dirty="0"/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66B9E61E-A2D7-B5A3-CA73-433C363A255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6512" t="62791" r="57616" b="22945"/>
          <a:stretch>
            <a:fillRect/>
          </a:stretch>
        </p:blipFill>
        <p:spPr>
          <a:xfrm>
            <a:off x="560566" y="2414908"/>
            <a:ext cx="4412358" cy="2230423"/>
          </a:xfrm>
          <a:prstGeom prst="rect">
            <a:avLst/>
          </a:prstGeom>
        </p:spPr>
      </p:pic>
      <p:sp>
        <p:nvSpPr>
          <p:cNvPr id="15" name="TextovéPole 14">
            <a:extLst>
              <a:ext uri="{FF2B5EF4-FFF2-40B4-BE49-F238E27FC236}">
                <a16:creationId xmlns:a16="http://schemas.microsoft.com/office/drawing/2014/main" id="{6BDA8072-9965-989F-7BE9-FD025404EF4B}"/>
              </a:ext>
            </a:extLst>
          </p:cNvPr>
          <p:cNvSpPr txBox="1"/>
          <p:nvPr/>
        </p:nvSpPr>
        <p:spPr>
          <a:xfrm>
            <a:off x="5706986" y="204940"/>
            <a:ext cx="65780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 err="1"/>
              <a:t>Law</a:t>
            </a:r>
            <a:r>
              <a:rPr lang="cs-CZ" dirty="0"/>
              <a:t>, S. Akta F – Filosofie pro záškoláky. Argo, 2005, s.172-173. </a:t>
            </a:r>
          </a:p>
        </p:txBody>
      </p:sp>
    </p:spTree>
    <p:extLst>
      <p:ext uri="{BB962C8B-B14F-4D97-AF65-F5344CB8AC3E}">
        <p14:creationId xmlns:p14="http://schemas.microsoft.com/office/powerpoint/2010/main" val="32933294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DC7F28B-7833-C453-B3AC-4B8493C4CD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II. </a:t>
            </a:r>
            <a:r>
              <a:rPr lang="en-US" dirty="0" err="1"/>
              <a:t>Mysl</a:t>
            </a:r>
            <a:r>
              <a:rPr lang="cs-CZ" dirty="0"/>
              <a:t>/duše souběžně – mimo mozku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44DA724-B90C-37BC-608B-572D6B000D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860851" cy="4351338"/>
          </a:xfrm>
        </p:spPr>
        <p:txBody>
          <a:bodyPr/>
          <a:lstStyle/>
          <a:p>
            <a:pPr marL="0" indent="0">
              <a:buNone/>
            </a:pPr>
            <a:r>
              <a:rPr lang="cs-CZ" dirty="0"/>
              <a:t>„Co cítíš?“ 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pPr marL="0" indent="0">
              <a:buNone/>
            </a:pPr>
            <a:r>
              <a:rPr lang="cs-CZ" dirty="0"/>
              <a:t>„Něco ostrého a kyselého…“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B89572B0-F384-B94A-A478-41FA1C16610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6512" t="62791" r="57616" b="22945"/>
          <a:stretch>
            <a:fillRect/>
          </a:stretch>
        </p:blipFill>
        <p:spPr>
          <a:xfrm>
            <a:off x="480663" y="2522574"/>
            <a:ext cx="3586292" cy="1812851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C2CBCC80-C17A-29F5-E9E9-9A793ECECD8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0922" t="35814" r="24318" b="48895"/>
          <a:stretch>
            <a:fillRect/>
          </a:stretch>
        </p:blipFill>
        <p:spPr>
          <a:xfrm>
            <a:off x="6597608" y="1955129"/>
            <a:ext cx="4529470" cy="2639531"/>
          </a:xfrm>
          <a:prstGeom prst="rect">
            <a:avLst/>
          </a:prstGeom>
        </p:spPr>
      </p:pic>
      <p:sp>
        <p:nvSpPr>
          <p:cNvPr id="10" name="Šipka: doprava 9">
            <a:extLst>
              <a:ext uri="{FF2B5EF4-FFF2-40B4-BE49-F238E27FC236}">
                <a16:creationId xmlns:a16="http://schemas.microsoft.com/office/drawing/2014/main" id="{53758F17-1D62-7EF0-8607-CA901BF3223C}"/>
              </a:ext>
            </a:extLst>
          </p:cNvPr>
          <p:cNvSpPr/>
          <p:nvPr/>
        </p:nvSpPr>
        <p:spPr>
          <a:xfrm>
            <a:off x="4965512" y="3186682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604B1F53-CC3C-8A42-F25A-D1D3F3F01715}"/>
              </a:ext>
            </a:extLst>
          </p:cNvPr>
          <p:cNvSpPr txBox="1"/>
          <p:nvPr/>
        </p:nvSpPr>
        <p:spPr>
          <a:xfrm>
            <a:off x="5855302" y="5699909"/>
            <a:ext cx="601408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/>
              <a:t>Existuje víc než hmotný svět…</a:t>
            </a:r>
          </a:p>
          <a:p>
            <a:r>
              <a:rPr lang="cs-CZ" sz="2800" dirty="0"/>
              <a:t>Duše není součástí hmotného světa…</a:t>
            </a:r>
          </a:p>
        </p:txBody>
      </p:sp>
      <p:sp>
        <p:nvSpPr>
          <p:cNvPr id="13" name="Šipka: doprava 12">
            <a:extLst>
              <a:ext uri="{FF2B5EF4-FFF2-40B4-BE49-F238E27FC236}">
                <a16:creationId xmlns:a16="http://schemas.microsoft.com/office/drawing/2014/main" id="{C39C75D1-6635-33F4-6005-603997779FA8}"/>
              </a:ext>
            </a:extLst>
          </p:cNvPr>
          <p:cNvSpPr/>
          <p:nvPr/>
        </p:nvSpPr>
        <p:spPr>
          <a:xfrm rot="2400452">
            <a:off x="8089425" y="4852452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ADBD0547-FC8C-A8C4-97E0-E749CCEE20E1}"/>
              </a:ext>
            </a:extLst>
          </p:cNvPr>
          <p:cNvSpPr txBox="1"/>
          <p:nvPr/>
        </p:nvSpPr>
        <p:spPr>
          <a:xfrm>
            <a:off x="5699051" y="203984"/>
            <a:ext cx="71629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 err="1"/>
              <a:t>Law</a:t>
            </a:r>
            <a:r>
              <a:rPr lang="cs-CZ" dirty="0"/>
              <a:t>, S. Akta F – Filosofie pro záškoláky. Argo, 2005, s.174-175. </a:t>
            </a:r>
          </a:p>
        </p:txBody>
      </p:sp>
    </p:spTree>
    <p:extLst>
      <p:ext uri="{BB962C8B-B14F-4D97-AF65-F5344CB8AC3E}">
        <p14:creationId xmlns:p14="http://schemas.microsoft.com/office/powerpoint/2010/main" val="40546672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24EBFB9-69C4-A815-D4CB-B02C5D15DF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Jak komunikuje hmotné tělo a nehmotná duše?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8FFFCF5-1B93-EA02-BE24-A8E294DB6F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935819" cy="4351338"/>
          </a:xfrm>
        </p:spPr>
        <p:txBody>
          <a:bodyPr/>
          <a:lstStyle/>
          <a:p>
            <a:pPr marL="0" indent="0">
              <a:buNone/>
            </a:pPr>
            <a:r>
              <a:rPr lang="cs-CZ" dirty="0"/>
              <a:t>Vjemy do mozku (elektrické impulsy) 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DF368BF2-57C8-22CB-E4A3-D8EAE935572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8605" t="44496" r="26220" b="37364"/>
          <a:stretch>
            <a:fillRect/>
          </a:stretch>
        </p:blipFill>
        <p:spPr>
          <a:xfrm>
            <a:off x="1104015" y="3285461"/>
            <a:ext cx="3004462" cy="202024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EFAB15FD-FE24-0402-9B50-0BBF676E4BD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5204" t="77519" r="23430" b="7963"/>
          <a:stretch>
            <a:fillRect/>
          </a:stretch>
        </p:blipFill>
        <p:spPr>
          <a:xfrm>
            <a:off x="6246463" y="3554259"/>
            <a:ext cx="4432169" cy="1693974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CC2DE509-2B20-DCCA-F079-C0C7A5164BFD}"/>
              </a:ext>
            </a:extLst>
          </p:cNvPr>
          <p:cNvSpPr txBox="1"/>
          <p:nvPr/>
        </p:nvSpPr>
        <p:spPr>
          <a:xfrm>
            <a:off x="6096000" y="1690688"/>
            <a:ext cx="5429628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/>
              <a:t>Zkušenost zažívá duše – ne mozek</a:t>
            </a:r>
          </a:p>
          <a:p>
            <a:r>
              <a:rPr lang="cs-CZ" sz="2800" dirty="0"/>
              <a:t>Mozek – vysílač do duše</a:t>
            </a:r>
          </a:p>
          <a:p>
            <a:endParaRPr lang="cs-CZ" sz="2800" dirty="0"/>
          </a:p>
        </p:txBody>
      </p:sp>
      <p:sp>
        <p:nvSpPr>
          <p:cNvPr id="9" name="Šipka: doprava 8">
            <a:extLst>
              <a:ext uri="{FF2B5EF4-FFF2-40B4-BE49-F238E27FC236}">
                <a16:creationId xmlns:a16="http://schemas.microsoft.com/office/drawing/2014/main" id="{6E9E5A8C-FABF-EFE2-0B0A-73EB10E5E2CA}"/>
              </a:ext>
            </a:extLst>
          </p:cNvPr>
          <p:cNvSpPr/>
          <p:nvPr/>
        </p:nvSpPr>
        <p:spPr>
          <a:xfrm>
            <a:off x="4945805" y="3516662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9C84EC27-79F4-E856-4D08-069B5A029210}"/>
              </a:ext>
            </a:extLst>
          </p:cNvPr>
          <p:cNvSpPr txBox="1"/>
          <p:nvPr/>
        </p:nvSpPr>
        <p:spPr>
          <a:xfrm>
            <a:off x="4945805" y="6488668"/>
            <a:ext cx="789201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 err="1"/>
              <a:t>Law</a:t>
            </a:r>
            <a:r>
              <a:rPr lang="cs-CZ" dirty="0"/>
              <a:t>, S. Akta F – Filosofie pro záškoláky. Argo, 2005, s.176-177. </a:t>
            </a:r>
          </a:p>
        </p:txBody>
      </p:sp>
    </p:spTree>
    <p:extLst>
      <p:ext uri="{BB962C8B-B14F-4D97-AF65-F5344CB8AC3E}">
        <p14:creationId xmlns:p14="http://schemas.microsoft.com/office/powerpoint/2010/main" val="35758353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AAFAA65-9E72-A1BD-A3DF-41F6F9D155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Věčná</a:t>
            </a:r>
            <a:r>
              <a:rPr lang="sk-SK" dirty="0"/>
              <a:t> duše</a:t>
            </a:r>
            <a:endParaRPr lang="cs-CZ" dirty="0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0525357E-E872-F02B-93BE-FEEE684219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17379" t="48699" r="71213" b="35174"/>
          <a:stretch>
            <a:fillRect/>
          </a:stretch>
        </p:blipFill>
        <p:spPr>
          <a:xfrm>
            <a:off x="8538750" y="2775098"/>
            <a:ext cx="2636069" cy="2096152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648F4E14-2FE2-7B78-AFAD-1F8B967EE3CD}"/>
              </a:ext>
            </a:extLst>
          </p:cNvPr>
          <p:cNvSpPr txBox="1"/>
          <p:nvPr/>
        </p:nvSpPr>
        <p:spPr>
          <a:xfrm>
            <a:off x="520996" y="1690688"/>
            <a:ext cx="7634177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/>
              <a:t>V </a:t>
            </a:r>
            <a:r>
              <a:rPr lang="sk-SK" dirty="0" err="1"/>
              <a:t>islámu</a:t>
            </a:r>
            <a:r>
              <a:rPr lang="sk-SK" dirty="0"/>
              <a:t> – </a:t>
            </a:r>
            <a:r>
              <a:rPr lang="sk-SK" dirty="0" err="1"/>
              <a:t>stvořena</a:t>
            </a:r>
            <a:r>
              <a:rPr lang="sk-SK" dirty="0"/>
              <a:t> </a:t>
            </a:r>
            <a:r>
              <a:rPr lang="sk-SK" dirty="0" err="1"/>
              <a:t>Bohem</a:t>
            </a:r>
            <a:r>
              <a:rPr lang="sk-SK" dirty="0"/>
              <a:t>, </a:t>
            </a:r>
            <a:r>
              <a:rPr lang="sk-SK" dirty="0" err="1"/>
              <a:t>přidána</a:t>
            </a:r>
            <a:r>
              <a:rPr lang="sk-SK" dirty="0"/>
              <a:t> k </a:t>
            </a:r>
            <a:r>
              <a:rPr lang="sk-SK" dirty="0" err="1"/>
              <a:t>tělu</a:t>
            </a:r>
            <a:r>
              <a:rPr lang="sk-SK" dirty="0"/>
              <a:t>, </a:t>
            </a:r>
            <a:r>
              <a:rPr lang="sk-SK" dirty="0" err="1"/>
              <a:t>oddělením</a:t>
            </a:r>
            <a:r>
              <a:rPr lang="sk-SK" dirty="0"/>
              <a:t> </a:t>
            </a:r>
            <a:r>
              <a:rPr lang="sk-SK" dirty="0" err="1"/>
              <a:t>tělo</a:t>
            </a:r>
            <a:r>
              <a:rPr lang="sk-SK" dirty="0"/>
              <a:t> </a:t>
            </a:r>
            <a:r>
              <a:rPr lang="sk-SK" dirty="0" err="1"/>
              <a:t>umírá</a:t>
            </a:r>
            <a:r>
              <a:rPr lang="sk-SK" dirty="0"/>
              <a:t>, do </a:t>
            </a:r>
            <a:r>
              <a:rPr lang="sk-SK" dirty="0" err="1"/>
              <a:t>těla</a:t>
            </a:r>
            <a:r>
              <a:rPr lang="sk-SK" dirty="0"/>
              <a:t> </a:t>
            </a:r>
            <a:r>
              <a:rPr lang="sk-SK" dirty="0" err="1"/>
              <a:t>se</a:t>
            </a:r>
            <a:r>
              <a:rPr lang="sk-SK" dirty="0"/>
              <a:t> </a:t>
            </a:r>
            <a:r>
              <a:rPr lang="sk-SK" dirty="0" err="1"/>
              <a:t>navrátí</a:t>
            </a:r>
            <a:r>
              <a:rPr lang="sk-SK" dirty="0"/>
              <a:t> v </a:t>
            </a:r>
            <a:r>
              <a:rPr lang="sk-SK" dirty="0" err="1"/>
              <a:t>den</a:t>
            </a:r>
            <a:r>
              <a:rPr lang="sk-SK" dirty="0"/>
              <a:t> </a:t>
            </a:r>
            <a:r>
              <a:rPr lang="sk-SK" dirty="0" err="1"/>
              <a:t>vzkříšení</a:t>
            </a:r>
            <a:r>
              <a:rPr lang="sk-SK" dirty="0"/>
              <a:t> – pozor na </a:t>
            </a:r>
            <a:r>
              <a:rPr lang="sk-SK" dirty="0" err="1"/>
              <a:t>tělo</a:t>
            </a:r>
            <a:r>
              <a:rPr lang="sk-SK" dirty="0"/>
              <a:t>!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 err="1"/>
              <a:t>Stejně</a:t>
            </a:r>
            <a:r>
              <a:rPr lang="sk-SK" dirty="0"/>
              <a:t> v </a:t>
            </a:r>
            <a:r>
              <a:rPr lang="sk-SK" dirty="0" err="1"/>
              <a:t>křesťanství</a:t>
            </a:r>
            <a:r>
              <a:rPr lang="sk-SK" dirty="0"/>
              <a:t> a </a:t>
            </a:r>
            <a:r>
              <a:rPr lang="sk-SK" dirty="0" err="1"/>
              <a:t>judaismu</a:t>
            </a:r>
            <a:r>
              <a:rPr lang="sk-SK" dirty="0"/>
              <a:t> (v </a:t>
            </a:r>
            <a:r>
              <a:rPr lang="sk-SK" dirty="0" err="1"/>
              <a:t>obou</a:t>
            </a:r>
            <a:r>
              <a:rPr lang="sk-SK" dirty="0"/>
              <a:t> je </a:t>
            </a:r>
            <a:r>
              <a:rPr lang="sk-SK" dirty="0" err="1"/>
              <a:t>třeba</a:t>
            </a:r>
            <a:r>
              <a:rPr lang="sk-SK" dirty="0"/>
              <a:t> </a:t>
            </a:r>
            <a:r>
              <a:rPr lang="sk-SK" dirty="0" err="1"/>
              <a:t>se</a:t>
            </a:r>
            <a:r>
              <a:rPr lang="sk-SK" dirty="0"/>
              <a:t> o duši </a:t>
            </a:r>
            <a:r>
              <a:rPr lang="sk-SK" dirty="0" err="1"/>
              <a:t>během</a:t>
            </a:r>
            <a:r>
              <a:rPr lang="sk-SK" dirty="0"/>
              <a:t> života  </a:t>
            </a:r>
            <a:r>
              <a:rPr lang="sk-SK" dirty="0" err="1"/>
              <a:t>starat</a:t>
            </a:r>
            <a:r>
              <a:rPr lang="sk-SK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 err="1"/>
              <a:t>Potíž</a:t>
            </a:r>
            <a:r>
              <a:rPr lang="sk-SK" dirty="0"/>
              <a:t>: kde </a:t>
            </a:r>
            <a:r>
              <a:rPr lang="sk-SK" dirty="0" err="1"/>
              <a:t>jsou</a:t>
            </a:r>
            <a:r>
              <a:rPr lang="sk-SK" dirty="0"/>
              <a:t> duše po smrti až do </a:t>
            </a:r>
            <a:r>
              <a:rPr lang="sk-SK" dirty="0" err="1"/>
              <a:t>vzkříšení</a:t>
            </a:r>
            <a:r>
              <a:rPr lang="sk-SK" dirty="0"/>
              <a:t>?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k-SK" dirty="0" err="1"/>
              <a:t>Judaismus</a:t>
            </a:r>
            <a:r>
              <a:rPr lang="sk-SK" dirty="0"/>
              <a:t> – </a:t>
            </a:r>
            <a:r>
              <a:rPr lang="sk-SK" dirty="0" err="1"/>
              <a:t>skladiště</a:t>
            </a:r>
            <a:r>
              <a:rPr lang="sk-SK" dirty="0"/>
              <a:t> duší, dočasné </a:t>
            </a:r>
            <a:r>
              <a:rPr lang="sk-SK" dirty="0" err="1"/>
              <a:t>bezvědomí</a:t>
            </a:r>
            <a:r>
              <a:rPr lang="sk-SK" dirty="0"/>
              <a:t>... (</a:t>
            </a:r>
            <a:r>
              <a:rPr lang="sk-SK" dirty="0" err="1"/>
              <a:t>nejdříve</a:t>
            </a:r>
            <a:r>
              <a:rPr lang="sk-SK" dirty="0"/>
              <a:t> </a:t>
            </a:r>
            <a:r>
              <a:rPr lang="sk-SK" dirty="0" err="1"/>
              <a:t>převládalo</a:t>
            </a:r>
            <a:r>
              <a:rPr lang="sk-SK" dirty="0"/>
              <a:t> učení o </a:t>
            </a:r>
            <a:r>
              <a:rPr lang="sk-SK" dirty="0" err="1"/>
              <a:t>celostním</a:t>
            </a:r>
            <a:r>
              <a:rPr lang="sk-SK" dirty="0"/>
              <a:t> </a:t>
            </a:r>
            <a:r>
              <a:rPr lang="sk-SK" dirty="0" err="1"/>
              <a:t>pojetí</a:t>
            </a:r>
            <a:r>
              <a:rPr lang="sk-SK" dirty="0"/>
              <a:t> </a:t>
            </a:r>
            <a:r>
              <a:rPr lang="sk-SK" dirty="0" err="1"/>
              <a:t>těla</a:t>
            </a:r>
            <a:r>
              <a:rPr lang="sk-SK" dirty="0"/>
              <a:t> a duše)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k-SK" dirty="0" err="1"/>
              <a:t>Křesťanství</a:t>
            </a:r>
            <a:r>
              <a:rPr lang="sk-SK" dirty="0"/>
              <a:t> – očistec, </a:t>
            </a:r>
            <a:r>
              <a:rPr lang="sk-SK" dirty="0" err="1"/>
              <a:t>ráj</a:t>
            </a:r>
            <a:r>
              <a:rPr lang="sk-SK" dirty="0"/>
              <a:t>, peklo,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k-SK" dirty="0" err="1"/>
              <a:t>Islám</a:t>
            </a:r>
            <a:r>
              <a:rPr lang="sk-SK" dirty="0"/>
              <a:t> – po </a:t>
            </a:r>
            <a:r>
              <a:rPr lang="sk-SK" dirty="0" err="1"/>
              <a:t>zkoušce</a:t>
            </a:r>
            <a:r>
              <a:rPr lang="sk-SK" dirty="0"/>
              <a:t> </a:t>
            </a:r>
            <a:r>
              <a:rPr lang="sk-SK" dirty="0" err="1"/>
              <a:t>přechodu</a:t>
            </a:r>
            <a:r>
              <a:rPr lang="sk-SK" dirty="0"/>
              <a:t> nad </a:t>
            </a:r>
            <a:r>
              <a:rPr lang="sk-SK" dirty="0" err="1"/>
              <a:t>propastí</a:t>
            </a:r>
            <a:r>
              <a:rPr lang="sk-SK" dirty="0"/>
              <a:t> úzkou </a:t>
            </a:r>
            <a:r>
              <a:rPr lang="sk-SK" dirty="0" err="1"/>
              <a:t>stezkou</a:t>
            </a:r>
            <a:r>
              <a:rPr lang="sk-SK" dirty="0"/>
              <a:t> (užší než vlas,  </a:t>
            </a:r>
            <a:r>
              <a:rPr lang="sk-SK" dirty="0" err="1"/>
              <a:t>ostřejší</a:t>
            </a:r>
            <a:r>
              <a:rPr lang="sk-SK" dirty="0"/>
              <a:t> než meč) – peklo, </a:t>
            </a:r>
            <a:r>
              <a:rPr lang="sk-SK" dirty="0" err="1"/>
              <a:t>ráj</a:t>
            </a:r>
            <a:endParaRPr lang="sk-SK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k-SK" dirty="0" err="1"/>
              <a:t>Hinduismus</a:t>
            </a:r>
            <a:r>
              <a:rPr lang="sk-SK" dirty="0"/>
              <a:t>, </a:t>
            </a:r>
            <a:r>
              <a:rPr lang="sk-SK" dirty="0" err="1"/>
              <a:t>budhimus</a:t>
            </a:r>
            <a:r>
              <a:rPr lang="sk-SK" dirty="0"/>
              <a:t> – </a:t>
            </a:r>
            <a:r>
              <a:rPr lang="sk-SK" dirty="0" err="1"/>
              <a:t>reinkarnace</a:t>
            </a:r>
            <a:r>
              <a:rPr lang="sk-SK" dirty="0"/>
              <a:t>, rozplynutí (záleží na dobré/špatné smrti)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k-SK" dirty="0"/>
              <a:t>V </a:t>
            </a:r>
            <a:r>
              <a:rPr lang="sk-SK" dirty="0" err="1"/>
              <a:t>budhismu</a:t>
            </a:r>
            <a:r>
              <a:rPr lang="sk-SK" dirty="0"/>
              <a:t> – </a:t>
            </a:r>
            <a:r>
              <a:rPr lang="sk-SK" dirty="0" err="1"/>
              <a:t>není</a:t>
            </a:r>
            <a:r>
              <a:rPr lang="sk-SK" dirty="0"/>
              <a:t> duše </a:t>
            </a:r>
            <a:r>
              <a:rPr lang="sk-SK" dirty="0" err="1"/>
              <a:t>stálá</a:t>
            </a:r>
            <a:r>
              <a:rPr lang="sk-SK" dirty="0"/>
              <a:t> </a:t>
            </a:r>
            <a:r>
              <a:rPr lang="sk-SK" dirty="0" err="1"/>
              <a:t>jako</a:t>
            </a:r>
            <a:r>
              <a:rPr lang="sk-SK" dirty="0"/>
              <a:t> v </a:t>
            </a:r>
            <a:r>
              <a:rPr lang="sk-SK" dirty="0" err="1"/>
              <a:t>hinduismu</a:t>
            </a:r>
            <a:r>
              <a:rPr lang="sk-SK" dirty="0"/>
              <a:t> (</a:t>
            </a:r>
            <a:r>
              <a:rPr lang="sk-SK" dirty="0" err="1"/>
              <a:t>skládá</a:t>
            </a:r>
            <a:r>
              <a:rPr lang="sk-SK" dirty="0"/>
              <a:t> </a:t>
            </a:r>
            <a:r>
              <a:rPr lang="sk-SK" dirty="0" err="1"/>
              <a:t>se</a:t>
            </a:r>
            <a:r>
              <a:rPr lang="sk-SK" dirty="0"/>
              <a:t> z 5 </a:t>
            </a:r>
            <a:r>
              <a:rPr lang="sk-SK" dirty="0" err="1"/>
              <a:t>složek</a:t>
            </a:r>
            <a:r>
              <a:rPr lang="sk-SK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k-SK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AB5CD72C-BA29-5FE4-99F4-6AE2CF7AD42F}"/>
              </a:ext>
            </a:extLst>
          </p:cNvPr>
          <p:cNvSpPr txBox="1"/>
          <p:nvPr/>
        </p:nvSpPr>
        <p:spPr>
          <a:xfrm>
            <a:off x="6094228" y="6488668"/>
            <a:ext cx="60977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 err="1"/>
              <a:t>Law</a:t>
            </a:r>
            <a:r>
              <a:rPr lang="cs-CZ" dirty="0"/>
              <a:t>, S. Akta F – Filosofie pro záškoláky. Argo, 2005, s.178. </a:t>
            </a:r>
          </a:p>
        </p:txBody>
      </p:sp>
    </p:spTree>
    <p:extLst>
      <p:ext uri="{BB962C8B-B14F-4D97-AF65-F5344CB8AC3E}">
        <p14:creationId xmlns:p14="http://schemas.microsoft.com/office/powerpoint/2010/main" val="27249581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C2C29E1-DD73-D835-3522-D5BB7A8019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Já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83D7AC2-106A-5E04-E213-951464223F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John Locke (anglický filosof, 1631-1704)</a:t>
            </a:r>
          </a:p>
          <a:p>
            <a:r>
              <a:rPr lang="cs-CZ" dirty="0"/>
              <a:t> sebevědomí tvoři vzpomínky, které nám propůjčují identitu „na tenkrát“  - víme, že jsme to dělali my…máme kontinuální vědomí; </a:t>
            </a:r>
          </a:p>
          <a:p>
            <a:pPr marL="0" indent="0" algn="r">
              <a:buNone/>
            </a:pPr>
            <a:r>
              <a:rPr lang="cs-CZ" dirty="0"/>
              <a:t>„Nic není v mysli, co by předtím nebylo ve smyslech.“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979356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33E1ACC-788A-93E3-B49D-59C7F3181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                 Sféry </a:t>
            </a:r>
            <a:r>
              <a:rPr lang="sk-SK" dirty="0" err="1"/>
              <a:t>zrození</a:t>
            </a:r>
            <a:r>
              <a:rPr lang="sk-SK" dirty="0"/>
              <a:t> v </a:t>
            </a:r>
            <a:r>
              <a:rPr lang="sk-SK" dirty="0" err="1"/>
              <a:t>budhismu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D2269DD-9F53-F59D-15CF-018A71145D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E6D0F2C-95A2-22FF-F05E-E3E611B28A6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744" t="41190" r="16017" b="17985"/>
          <a:stretch>
            <a:fillRect/>
          </a:stretch>
        </p:blipFill>
        <p:spPr>
          <a:xfrm>
            <a:off x="838200" y="2062717"/>
            <a:ext cx="10657095" cy="3639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2461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6F1A743-6F13-F76C-881F-25F8ABC974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0190" y="18255"/>
            <a:ext cx="10515600" cy="1325563"/>
          </a:xfrm>
        </p:spPr>
        <p:txBody>
          <a:bodyPr/>
          <a:lstStyle/>
          <a:p>
            <a:r>
              <a:rPr lang="cs-CZ" dirty="0"/>
              <a:t>AI </a:t>
            </a:r>
            <a:r>
              <a:rPr lang="cs-CZ" dirty="0" err="1"/>
              <a:t>copilot</a:t>
            </a:r>
            <a:r>
              <a:rPr lang="cs-CZ" dirty="0"/>
              <a:t> o duši v jiných kulturách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37D43E0-1106-CFF7-A01D-621BA481AB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6A741BD-C421-BB47-B820-552BED463F6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785" t="5325" r="11396" b="37713"/>
          <a:stretch>
            <a:fillRect/>
          </a:stretch>
        </p:blipFill>
        <p:spPr>
          <a:xfrm>
            <a:off x="838200" y="1768130"/>
            <a:ext cx="10150549" cy="4466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6625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957B76-E8A0-9FFF-EE19-BA0ABB440F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Úskalí teorie o duši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F901BE0-30FD-6B37-75B7-9BC96F4C0C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53486"/>
            <a:ext cx="10515600" cy="4351338"/>
          </a:xfrm>
        </p:spPr>
        <p:txBody>
          <a:bodyPr/>
          <a:lstStyle/>
          <a:p>
            <a:r>
              <a:rPr lang="cs-CZ" dirty="0"/>
              <a:t>Vědci by mohli předvídat naše rozhodnutí…kdyby znali nás a okolní podmínky (sociální, a d.)</a:t>
            </a:r>
          </a:p>
          <a:p>
            <a:r>
              <a:rPr lang="cs-CZ" dirty="0"/>
              <a:t>Věci v materiálním světě ovlivňuje materiálno, mozek tělo…</a:t>
            </a:r>
          </a:p>
          <a:p>
            <a:pPr marL="0" indent="0">
              <a:buNone/>
            </a:pPr>
            <a:r>
              <a:rPr lang="cs-CZ" dirty="0"/>
              <a:t>Alžběta Falcká: fyzický svět je kauzálně uzavřený (každá fyzická událost má fyzickou příčinu)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3BA25A5C-13F5-EAFA-B9C0-FFF1982071E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0872" t="28682" r="29796" b="22790"/>
          <a:stretch>
            <a:fillRect/>
          </a:stretch>
        </p:blipFill>
        <p:spPr>
          <a:xfrm>
            <a:off x="1010905" y="3817088"/>
            <a:ext cx="4013942" cy="2785731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2CF16ACE-D86E-CFCB-6EB9-BC0A0542B52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1453" t="30543" r="52122" b="45891"/>
          <a:stretch>
            <a:fillRect/>
          </a:stretch>
        </p:blipFill>
        <p:spPr>
          <a:xfrm>
            <a:off x="5690673" y="3956504"/>
            <a:ext cx="4997301" cy="2506897"/>
          </a:xfrm>
          <a:prstGeom prst="rect">
            <a:avLst/>
          </a:prstGeom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03156BAD-F65D-E0F4-8509-0CECEC3F4570}"/>
              </a:ext>
            </a:extLst>
          </p:cNvPr>
          <p:cNvSpPr txBox="1"/>
          <p:nvPr/>
        </p:nvSpPr>
        <p:spPr>
          <a:xfrm>
            <a:off x="6007396" y="6496493"/>
            <a:ext cx="63609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 err="1"/>
              <a:t>Law</a:t>
            </a:r>
            <a:r>
              <a:rPr lang="cs-CZ" dirty="0"/>
              <a:t>, S. Akta F – Filosofie pro záškoláky. Argo, 2005, s.179-192. </a:t>
            </a:r>
          </a:p>
        </p:txBody>
      </p:sp>
    </p:spTree>
    <p:extLst>
      <p:ext uri="{BB962C8B-B14F-4D97-AF65-F5344CB8AC3E}">
        <p14:creationId xmlns:p14="http://schemas.microsoft.com/office/powerpoint/2010/main" val="22858096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1763F6E-28AF-627C-6431-B4AC63ACF7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189921" cy="1325563"/>
          </a:xfrm>
        </p:spPr>
        <p:txBody>
          <a:bodyPr/>
          <a:lstStyle/>
          <a:p>
            <a:r>
              <a:rPr lang="cs-CZ" dirty="0"/>
              <a:t>Materialistická teorie duše – teorie mozku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2C44512-C22C-5C1A-5539-2F46299067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8464" y="1825625"/>
            <a:ext cx="6911163" cy="4351338"/>
          </a:xfrm>
        </p:spPr>
        <p:txBody>
          <a:bodyPr>
            <a:normAutofit/>
          </a:bodyPr>
          <a:lstStyle/>
          <a:p>
            <a:r>
              <a:rPr lang="cs-CZ" dirty="0"/>
              <a:t>Pocity, myšlenky, vědomí – je stavem mozku (aktivita neuronů)</a:t>
            </a:r>
          </a:p>
          <a:p>
            <a:r>
              <a:rPr lang="cs-CZ" dirty="0"/>
              <a:t>I bolest je něco, co se odehrává v mozku</a:t>
            </a:r>
          </a:p>
          <a:p>
            <a:r>
              <a:rPr lang="cs-CZ" dirty="0"/>
              <a:t>Námitka: mně ale bolí noha! </a:t>
            </a:r>
          </a:p>
          <a:p>
            <a:endParaRPr lang="cs-CZ" dirty="0"/>
          </a:p>
          <a:p>
            <a:r>
              <a:rPr lang="cs-CZ" dirty="0"/>
              <a:t>I to je aktivita mozku… (Př.: hypnóza apod.)</a:t>
            </a:r>
          </a:p>
          <a:p>
            <a:pPr marL="0" indent="0">
              <a:buNone/>
            </a:pPr>
            <a:r>
              <a:rPr lang="cs-CZ" dirty="0"/>
              <a:t>Který/jaký je to stav mozku? Jednou to identifikujeme…</a:t>
            </a:r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AC9F6B30-B4D7-0855-7323-8C4939B1D24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2500" t="58915" r="18459" b="22481"/>
          <a:stretch>
            <a:fillRect/>
          </a:stretch>
        </p:blipFill>
        <p:spPr>
          <a:xfrm>
            <a:off x="7974419" y="238555"/>
            <a:ext cx="3823024" cy="1377667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671E7E17-1DEC-E446-A8D2-58C1ABFECD5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5727" t="53644" r="21250" b="24767"/>
          <a:stretch>
            <a:fillRect/>
          </a:stretch>
        </p:blipFill>
        <p:spPr>
          <a:xfrm>
            <a:off x="7655111" y="1825625"/>
            <a:ext cx="4461640" cy="2353248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9877C81C-3E50-A598-A673-BB2D0F009BE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3372" t="67287" r="55785" b="14729"/>
          <a:stretch>
            <a:fillRect/>
          </a:stretch>
        </p:blipFill>
        <p:spPr>
          <a:xfrm>
            <a:off x="7495708" y="4359618"/>
            <a:ext cx="4621043" cy="2242850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1DFD3E4A-AB63-1329-BD5C-38D2B8707E24}"/>
              </a:ext>
            </a:extLst>
          </p:cNvPr>
          <p:cNvSpPr txBox="1"/>
          <p:nvPr/>
        </p:nvSpPr>
        <p:spPr>
          <a:xfrm>
            <a:off x="75249" y="6492875"/>
            <a:ext cx="74744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 err="1"/>
              <a:t>Law</a:t>
            </a:r>
            <a:r>
              <a:rPr lang="cs-CZ" dirty="0"/>
              <a:t>, S. Akta F – Filosofie pro záškoláky. Argo, 2005, s.183-186. </a:t>
            </a:r>
          </a:p>
        </p:txBody>
      </p:sp>
    </p:spTree>
    <p:extLst>
      <p:ext uri="{BB962C8B-B14F-4D97-AF65-F5344CB8AC3E}">
        <p14:creationId xmlns:p14="http://schemas.microsoft.com/office/powerpoint/2010/main" val="35193443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2ADD90A-E4A5-C087-B381-63BA89B0A0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123428" cy="1325563"/>
          </a:xfrm>
        </p:spPr>
        <p:txBody>
          <a:bodyPr/>
          <a:lstStyle/>
          <a:p>
            <a:r>
              <a:rPr lang="cs-CZ" dirty="0"/>
              <a:t>A zase ty barvy…teorie slepého mimozemšťana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520A553-874A-4AC8-0FF4-EFF528261C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4983455"/>
            <a:ext cx="11123427" cy="747454"/>
          </a:xfrm>
        </p:spPr>
        <p:txBody>
          <a:bodyPr>
            <a:noAutofit/>
          </a:bodyPr>
          <a:lstStyle/>
          <a:p>
            <a:r>
              <a:rPr lang="cs-CZ" sz="2000" dirty="0"/>
              <a:t>Slepý ET nezná barvy a je zvídavý…unese pozemšťana, zkoumá jeho mozek, když vidí červenou… vidí všechny procesy – stále ale neví, jaké to je..</a:t>
            </a:r>
          </a:p>
          <a:p>
            <a:r>
              <a:rPr lang="cs-CZ" sz="2000" dirty="0"/>
              <a:t>Zkušenost je nehmotná…</a:t>
            </a:r>
          </a:p>
          <a:p>
            <a:r>
              <a:rPr lang="cs-CZ" sz="2000" dirty="0"/>
              <a:t>Jak to tedy je?!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1B89D3B-F320-5F49-A32F-F12EA458153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3952" t="65737" r="17240" b="16589"/>
          <a:stretch>
            <a:fillRect/>
          </a:stretch>
        </p:blipFill>
        <p:spPr>
          <a:xfrm>
            <a:off x="193156" y="1930879"/>
            <a:ext cx="1850065" cy="208819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F915FCF3-4B2A-E42F-63F3-7B378925B65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8925" t="30852" r="71395" b="53333"/>
          <a:stretch>
            <a:fillRect/>
          </a:stretch>
        </p:blipFill>
        <p:spPr>
          <a:xfrm>
            <a:off x="2537222" y="2119052"/>
            <a:ext cx="1862888" cy="1711843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AC80BEE1-3A4F-9B99-C07D-630DA16E8D3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3546" t="63721" r="53866" b="18388"/>
          <a:stretch>
            <a:fillRect/>
          </a:stretch>
        </p:blipFill>
        <p:spPr>
          <a:xfrm>
            <a:off x="4711996" y="2167071"/>
            <a:ext cx="4319010" cy="1924311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1D3F0B5C-9DF8-FCCC-784A-63F7120789E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0901" t="40930" r="17936" b="40000"/>
          <a:stretch>
            <a:fillRect/>
          </a:stretch>
        </p:blipFill>
        <p:spPr>
          <a:xfrm>
            <a:off x="9486747" y="2174596"/>
            <a:ext cx="2326758" cy="2235872"/>
          </a:xfrm>
          <a:prstGeom prst="rect">
            <a:avLst/>
          </a:prstGeom>
        </p:spPr>
      </p:pic>
      <p:sp>
        <p:nvSpPr>
          <p:cNvPr id="12" name="Šipka: doprava 11">
            <a:extLst>
              <a:ext uri="{FF2B5EF4-FFF2-40B4-BE49-F238E27FC236}">
                <a16:creationId xmlns:a16="http://schemas.microsoft.com/office/drawing/2014/main" id="{548DC579-2165-D222-5D23-7E12CB64F7C6}"/>
              </a:ext>
            </a:extLst>
          </p:cNvPr>
          <p:cNvSpPr/>
          <p:nvPr/>
        </p:nvSpPr>
        <p:spPr>
          <a:xfrm>
            <a:off x="1925538" y="3011129"/>
            <a:ext cx="599595" cy="19899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Šipka: doprava 12">
            <a:extLst>
              <a:ext uri="{FF2B5EF4-FFF2-40B4-BE49-F238E27FC236}">
                <a16:creationId xmlns:a16="http://schemas.microsoft.com/office/drawing/2014/main" id="{1B788F24-6377-962E-134E-39CB1AB45EE4}"/>
              </a:ext>
            </a:extLst>
          </p:cNvPr>
          <p:cNvSpPr/>
          <p:nvPr/>
        </p:nvSpPr>
        <p:spPr>
          <a:xfrm>
            <a:off x="4238121" y="2930234"/>
            <a:ext cx="599595" cy="19899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Šipka: doprava 13">
            <a:extLst>
              <a:ext uri="{FF2B5EF4-FFF2-40B4-BE49-F238E27FC236}">
                <a16:creationId xmlns:a16="http://schemas.microsoft.com/office/drawing/2014/main" id="{3F200CDE-B928-1B8E-77E2-3B9A465EC4D2}"/>
              </a:ext>
            </a:extLst>
          </p:cNvPr>
          <p:cNvSpPr/>
          <p:nvPr/>
        </p:nvSpPr>
        <p:spPr>
          <a:xfrm>
            <a:off x="8887152" y="2875477"/>
            <a:ext cx="599595" cy="19899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42C8C500-AD78-489F-BF40-16BF50AA5E0D}"/>
              </a:ext>
            </a:extLst>
          </p:cNvPr>
          <p:cNvSpPr txBox="1"/>
          <p:nvPr/>
        </p:nvSpPr>
        <p:spPr>
          <a:xfrm>
            <a:off x="5720316" y="6438316"/>
            <a:ext cx="7239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 err="1"/>
              <a:t>Law</a:t>
            </a:r>
            <a:r>
              <a:rPr lang="cs-CZ" dirty="0"/>
              <a:t>, S. Akta F – Filosofie pro záškoláky. Argo, 2005, s.187-189. </a:t>
            </a:r>
          </a:p>
        </p:txBody>
      </p:sp>
    </p:spTree>
    <p:extLst>
      <p:ext uri="{BB962C8B-B14F-4D97-AF65-F5344CB8AC3E}">
        <p14:creationId xmlns:p14="http://schemas.microsoft.com/office/powerpoint/2010/main" val="12566291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44C2A98-55EE-8FE2-9062-8070417B24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Vygenerováno AI </a:t>
            </a:r>
            <a:r>
              <a:rPr lang="cs-CZ" dirty="0" err="1"/>
              <a:t>Copilot</a:t>
            </a:r>
            <a:r>
              <a:rPr lang="cs-CZ" dirty="0"/>
              <a:t>: duše v literatuře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5CACCAA-C377-B469-0BE3-24DA10D3FB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cs-CZ" b="1" dirty="0"/>
              <a:t>Romantismus: Goethe</a:t>
            </a:r>
            <a:r>
              <a:rPr lang="cs-CZ" dirty="0"/>
              <a:t> (</a:t>
            </a:r>
            <a:r>
              <a:rPr lang="cs-CZ" i="1" dirty="0"/>
              <a:t>Faust</a:t>
            </a:r>
            <a:r>
              <a:rPr lang="cs-CZ" dirty="0"/>
              <a:t>): Duše jako pole boje mezi touhou po poznání a morální odpovědností.</a:t>
            </a:r>
          </a:p>
          <a:p>
            <a:r>
              <a:rPr lang="cs-CZ" b="1" dirty="0"/>
              <a:t>Moderna: </a:t>
            </a:r>
          </a:p>
          <a:p>
            <a:r>
              <a:rPr lang="cs-CZ" b="1" dirty="0"/>
              <a:t>Franz Kafka</a:t>
            </a:r>
            <a:r>
              <a:rPr lang="cs-CZ" dirty="0"/>
              <a:t>: Duše je ztracená v byrokratickém světě, odcizená, bez možnosti vykoupení.</a:t>
            </a:r>
          </a:p>
          <a:p>
            <a:r>
              <a:rPr lang="cs-CZ" b="1" dirty="0"/>
              <a:t>Virginia Woolfová</a:t>
            </a:r>
            <a:r>
              <a:rPr lang="cs-CZ" dirty="0"/>
              <a:t>: Duše jako proud vědomí, fragmenty vnitřního života.</a:t>
            </a:r>
          </a:p>
          <a:p>
            <a:pPr marL="0" indent="0">
              <a:buNone/>
            </a:pPr>
            <a:r>
              <a:rPr lang="cs-CZ" b="1" dirty="0"/>
              <a:t> Současná literatura</a:t>
            </a:r>
          </a:p>
          <a:p>
            <a:r>
              <a:rPr lang="cs-CZ" b="1" dirty="0" err="1"/>
              <a:t>Haruki</a:t>
            </a:r>
            <a:r>
              <a:rPr lang="cs-CZ" b="1" dirty="0"/>
              <a:t> </a:t>
            </a:r>
            <a:r>
              <a:rPr lang="cs-CZ" b="1" dirty="0" err="1"/>
              <a:t>Murakami</a:t>
            </a:r>
            <a:r>
              <a:rPr lang="cs-CZ" dirty="0"/>
              <a:t>: Duše jako paralelní realita, místo ztráty a hledání identity.</a:t>
            </a:r>
          </a:p>
          <a:p>
            <a:r>
              <a:rPr lang="cs-CZ" b="1" dirty="0"/>
              <a:t>Olga </a:t>
            </a:r>
            <a:r>
              <a:rPr lang="cs-CZ" b="1" dirty="0" err="1"/>
              <a:t>Tokarczuk</a:t>
            </a:r>
            <a:r>
              <a:rPr lang="cs-CZ" dirty="0"/>
              <a:t>: Duše je ekologická, propojená s přírodou, pamětí a mýtem.</a:t>
            </a:r>
          </a:p>
          <a:p>
            <a:pPr marL="0" indent="0">
              <a:buNone/>
            </a:pPr>
            <a:r>
              <a:rPr lang="cs-CZ" b="1" dirty="0"/>
              <a:t>Poezie:</a:t>
            </a:r>
          </a:p>
          <a:p>
            <a:pPr marL="0" indent="0">
              <a:buNone/>
            </a:pPr>
            <a:r>
              <a:rPr lang="cs-CZ" b="1" dirty="0"/>
              <a:t>Vítězslav Nezval</a:t>
            </a:r>
            <a:r>
              <a:rPr lang="cs-CZ" dirty="0"/>
              <a:t>: Duše jako surrealistický sen, obraz, rytmus.</a:t>
            </a:r>
          </a:p>
        </p:txBody>
      </p:sp>
    </p:spTree>
    <p:extLst>
      <p:ext uri="{BB962C8B-B14F-4D97-AF65-F5344CB8AC3E}">
        <p14:creationId xmlns:p14="http://schemas.microsoft.com/office/powerpoint/2010/main" val="22102133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1161B83-0C7A-079A-1079-C7DCCDD538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AI </a:t>
            </a:r>
            <a:r>
              <a:rPr lang="cs-CZ" dirty="0" err="1"/>
              <a:t>Copilot</a:t>
            </a:r>
            <a:r>
              <a:rPr lang="cs-CZ" dirty="0"/>
              <a:t>: duše v psychologii a psychoterapii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15F45D4-830F-E6F2-C277-83CAE9A48D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cs-CZ" b="1" dirty="0"/>
              <a:t>Duše jako proces - ne objekt</a:t>
            </a:r>
          </a:p>
          <a:p>
            <a:r>
              <a:rPr lang="cs-CZ" dirty="0"/>
              <a:t>Současná psychologie často chápe duši ne jako „věc“, ale jako </a:t>
            </a:r>
            <a:r>
              <a:rPr lang="cs-CZ" i="1" dirty="0"/>
              <a:t>proces</a:t>
            </a:r>
            <a:r>
              <a:rPr lang="cs-CZ" dirty="0"/>
              <a:t> — neustálé utváření identity, vztahů, hodnot a smyslu. Duše je to, co se děje, když člověk reflektuje, cítí, tvoří, trpí i roste.</a:t>
            </a:r>
          </a:p>
          <a:p>
            <a:endParaRPr lang="cs-CZ" dirty="0"/>
          </a:p>
          <a:p>
            <a:r>
              <a:rPr lang="cs-CZ" b="1" dirty="0"/>
              <a:t>Psychodynamická terapie</a:t>
            </a:r>
            <a:r>
              <a:rPr lang="cs-CZ" dirty="0"/>
              <a:t> Vychází z Freudovy psychoanalýzy. Duše je zde chápána jako soubor vědomých i nevědomých procesů, které formují osobnost. Terapie odkrývá potlačené vzpomínky, přání a konflikty, které ovlivňují současné prožívání</a:t>
            </a:r>
          </a:p>
          <a:p>
            <a:r>
              <a:rPr lang="cs-CZ" b="1" dirty="0" err="1"/>
              <a:t>Jungiánská</a:t>
            </a:r>
            <a:r>
              <a:rPr lang="cs-CZ" b="1" dirty="0"/>
              <a:t> analytická psychologie</a:t>
            </a:r>
            <a:r>
              <a:rPr lang="cs-CZ" dirty="0"/>
              <a:t> Duše je spojena s archetypy, kolektivním nevědomím a procesem individuace — tedy cestou k celistvosti. Terapie pracuje se sny, symboly a hlubinnými obrazy</a:t>
            </a:r>
          </a:p>
          <a:p>
            <a:r>
              <a:rPr lang="cs-CZ" b="1" dirty="0"/>
              <a:t>Humanistická terapie (Carl </a:t>
            </a:r>
            <a:r>
              <a:rPr lang="cs-CZ" b="1" dirty="0" err="1"/>
              <a:t>Rogers</a:t>
            </a:r>
            <a:r>
              <a:rPr lang="cs-CZ" b="1" dirty="0"/>
              <a:t>)</a:t>
            </a:r>
            <a:r>
              <a:rPr lang="cs-CZ" dirty="0"/>
              <a:t> Duše je vyjádřením lidské autenticity, svobody a potenciálu. Terapie podporuje sebeuvědomění, empatii a růst skrze přijetí a porozumění</a:t>
            </a:r>
          </a:p>
          <a:p>
            <a:r>
              <a:rPr lang="cs-CZ" b="1" dirty="0"/>
              <a:t>Existenciální terapie (Viktor </a:t>
            </a:r>
            <a:r>
              <a:rPr lang="cs-CZ" b="1" dirty="0" err="1"/>
              <a:t>Frankl</a:t>
            </a:r>
            <a:r>
              <a:rPr lang="cs-CZ" b="1" dirty="0"/>
              <a:t>, </a:t>
            </a:r>
            <a:r>
              <a:rPr lang="cs-CZ" b="1" dirty="0" err="1"/>
              <a:t>Rollo</a:t>
            </a:r>
            <a:r>
              <a:rPr lang="cs-CZ" b="1" dirty="0"/>
              <a:t> May)</a:t>
            </a:r>
            <a:r>
              <a:rPr lang="cs-CZ" dirty="0"/>
              <a:t> Duše je místem, kde se člověk potýká s otázkami smyslu, svobody, smrti a odpovědnosti. Terapie pomáhá najít osobní smysl i v utrpení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016913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339578C-CCCA-1A39-880D-8A91DB45D1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Copilot</a:t>
            </a:r>
            <a:r>
              <a:rPr lang="cs-CZ" dirty="0"/>
              <a:t> AI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147B037-D9FA-5139-16E5-513F0F785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41537"/>
            <a:ext cx="10515600" cy="4351338"/>
          </a:xfrm>
        </p:spPr>
        <p:txBody>
          <a:bodyPr/>
          <a:lstStyle/>
          <a:p>
            <a:endParaRPr lang="cs-CZ" b="1" dirty="0"/>
          </a:p>
          <a:p>
            <a:r>
              <a:rPr lang="cs-CZ" b="1" dirty="0"/>
              <a:t>Duše jako proud</a:t>
            </a:r>
            <a:r>
              <a:rPr lang="cs-CZ" dirty="0"/>
              <a:t>: obrazů, ornamentů, symbolů, které vycházejí z nitra — bez racionality, bez korekce</a:t>
            </a:r>
            <a:endParaRPr lang="cs-CZ" b="1" dirty="0"/>
          </a:p>
          <a:p>
            <a:r>
              <a:rPr lang="cs-CZ" b="1" dirty="0"/>
              <a:t>Art </a:t>
            </a:r>
            <a:r>
              <a:rPr lang="cs-CZ" b="1" dirty="0" err="1"/>
              <a:t>Brut</a:t>
            </a:r>
            <a:r>
              <a:rPr lang="cs-CZ" b="1" dirty="0"/>
              <a:t> v Česku</a:t>
            </a:r>
          </a:p>
          <a:p>
            <a:r>
              <a:rPr lang="cs-CZ" b="1" dirty="0"/>
              <a:t>Ateliér Radost (Brno)</a:t>
            </a:r>
            <a:r>
              <a:rPr lang="cs-CZ" dirty="0"/>
              <a:t>, </a:t>
            </a:r>
            <a:r>
              <a:rPr lang="cs-CZ" b="1" dirty="0"/>
              <a:t>Studio </a:t>
            </a:r>
            <a:r>
              <a:rPr lang="cs-CZ" b="1" dirty="0" err="1"/>
              <a:t>Barvolam</a:t>
            </a:r>
            <a:r>
              <a:rPr lang="cs-CZ" b="1" dirty="0"/>
              <a:t> (Praha)</a:t>
            </a:r>
            <a:r>
              <a:rPr lang="cs-CZ" dirty="0"/>
              <a:t> nebo </a:t>
            </a:r>
            <a:r>
              <a:rPr lang="cs-CZ" b="1" dirty="0"/>
              <a:t>Galerie Art </a:t>
            </a:r>
            <a:r>
              <a:rPr lang="cs-CZ" b="1" dirty="0" err="1"/>
              <a:t>Brut</a:t>
            </a:r>
            <a:r>
              <a:rPr lang="cs-CZ" b="1" dirty="0"/>
              <a:t> Praha</a:t>
            </a:r>
            <a:r>
              <a:rPr lang="cs-CZ" dirty="0"/>
              <a:t> podporují tvorbu lidí s duševním onemocněním.</a:t>
            </a:r>
          </a:p>
          <a:p>
            <a:r>
              <a:rPr lang="cs-CZ" b="1" dirty="0"/>
              <a:t>Jiří Hůla</a:t>
            </a:r>
            <a:r>
              <a:rPr lang="cs-CZ" dirty="0"/>
              <a:t> a </a:t>
            </a:r>
            <a:r>
              <a:rPr lang="cs-CZ" b="1" dirty="0"/>
              <a:t>Pavel Konečný</a:t>
            </a:r>
            <a:r>
              <a:rPr lang="cs-CZ" dirty="0"/>
              <a:t> sbírají a vystavují české art </a:t>
            </a:r>
            <a:r>
              <a:rPr lang="cs-CZ" dirty="0" err="1"/>
              <a:t>brut</a:t>
            </a:r>
            <a:r>
              <a:rPr lang="cs-CZ" dirty="0"/>
              <a:t> autory.</a:t>
            </a:r>
          </a:p>
          <a:p>
            <a:r>
              <a:rPr lang="cs-CZ" b="1" dirty="0"/>
              <a:t>Eva </a:t>
            </a:r>
            <a:r>
              <a:rPr lang="cs-CZ" b="1" dirty="0" err="1"/>
              <a:t>Kotátková</a:t>
            </a:r>
            <a:r>
              <a:rPr lang="cs-CZ" dirty="0"/>
              <a:t> ve své tvorbě často navazuje na art </a:t>
            </a:r>
            <a:r>
              <a:rPr lang="cs-CZ" dirty="0" err="1"/>
              <a:t>brut</a:t>
            </a:r>
            <a:r>
              <a:rPr lang="cs-CZ" dirty="0"/>
              <a:t> — zkoumá vnitřní světy, instituce a duševní zdraví</a:t>
            </a:r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24EF90E8-D7DA-2EA2-1FC6-3A6109CF3F2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104" t="19070" r="18460" b="50000"/>
          <a:stretch>
            <a:fillRect/>
          </a:stretch>
        </p:blipFill>
        <p:spPr>
          <a:xfrm>
            <a:off x="4433777" y="209199"/>
            <a:ext cx="7368364" cy="2121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2109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B5AE9CD-7ECE-1830-BABF-3D617F6E86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B6D8093-5B0A-95CB-01EF-CC156F80BA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79A327DF-05F0-E838-F691-F91AE04AD0B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4244" t="18450" r="14622" b="20465"/>
          <a:stretch>
            <a:fillRect/>
          </a:stretch>
        </p:blipFill>
        <p:spPr>
          <a:xfrm>
            <a:off x="838201" y="365125"/>
            <a:ext cx="10515600" cy="5910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3272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85C9F7C-2F68-3055-5EE5-3DC762598D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897D5C1-398E-3FB3-E116-E4B85AF4FF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BD4223D9-5D4C-E215-3821-43E641D0852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8052" t="15504" r="18198" b="8372"/>
          <a:stretch>
            <a:fillRect/>
          </a:stretch>
        </p:blipFill>
        <p:spPr>
          <a:xfrm>
            <a:off x="1259072" y="180119"/>
            <a:ext cx="9673856" cy="6497761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E7ED3067-8451-3C7C-6535-C49B834D0BED}"/>
              </a:ext>
            </a:extLst>
          </p:cNvPr>
          <p:cNvSpPr txBox="1"/>
          <p:nvPr/>
        </p:nvSpPr>
        <p:spPr>
          <a:xfrm>
            <a:off x="1259072" y="6622238"/>
            <a:ext cx="678623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/>
              <a:t>https://art.ceskatelevize.cz/inside/umelkyne-eva-kotatkova-nekdo-prece-musi-mluvit-i-za-zvirata-nebo-stromy-912ro</a:t>
            </a:r>
          </a:p>
        </p:txBody>
      </p:sp>
    </p:spTree>
    <p:extLst>
      <p:ext uri="{BB962C8B-B14F-4D97-AF65-F5344CB8AC3E}">
        <p14:creationId xmlns:p14="http://schemas.microsoft.com/office/powerpoint/2010/main" val="6334823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3EAF9B1-1DD5-83AB-EB78-D05F24927A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Jsem stejná osoba jako dříve?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AC8CBE0-F7AB-DD94-8260-B3620A1D2D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cs-CZ" dirty="0"/>
              <a:t>Mé tělo není stejné – během  let se vymění všechny buňky</a:t>
            </a:r>
          </a:p>
          <a:p>
            <a:r>
              <a:rPr lang="cs-CZ" dirty="0"/>
              <a:t>Když to není tělo, co tvoří mé já, co je to?</a:t>
            </a:r>
          </a:p>
          <a:p>
            <a:r>
              <a:rPr lang="cs-CZ" dirty="0"/>
              <a:t>Experiment: zavřeme oči…hluboce se nadechneme a koncentrujme na sebe sama…všímejme si jen své Já.</a:t>
            </a:r>
          </a:p>
          <a:p>
            <a:pPr lvl="1"/>
            <a:r>
              <a:rPr lang="cs-CZ" dirty="0"/>
              <a:t>Na co myslíme? Co cítíme? Je já nějaký pocit? Je to myšlenka? Je to tělo? Je to duch?</a:t>
            </a:r>
          </a:p>
          <a:p>
            <a:r>
              <a:rPr lang="cs-CZ" dirty="0"/>
              <a:t>David </a:t>
            </a:r>
            <a:r>
              <a:rPr lang="cs-CZ" dirty="0" err="1"/>
              <a:t>Hume</a:t>
            </a:r>
            <a:r>
              <a:rPr lang="cs-CZ" dirty="0"/>
              <a:t>: Já neexistuje. Jde o svazek vnímání, pocitů, myšlení, přání, vzpomínek.</a:t>
            </a:r>
          </a:p>
          <a:p>
            <a:pPr lvl="1"/>
            <a:r>
              <a:rPr lang="cs-CZ" dirty="0"/>
              <a:t>Podobně i budhismus…</a:t>
            </a:r>
          </a:p>
          <a:p>
            <a:r>
              <a:rPr lang="cs-CZ" dirty="0"/>
              <a:t>To, že můžeme říct Já, ještě neznamená, že ho máme…říkáme i „ono prší“. -  ale „je“ „ono“? </a:t>
            </a:r>
          </a:p>
          <a:p>
            <a:r>
              <a:rPr lang="cs-CZ" dirty="0"/>
              <a:t>Není já iluze?</a:t>
            </a:r>
          </a:p>
          <a:p>
            <a:r>
              <a:rPr lang="cs-CZ" dirty="0"/>
              <a:t>Výzkumy mozku ukazují, že Já v mozku nemá (speciální) centrum – Já je všude a nikde: orchestr v lebce hraje bez dirigenta a sám pro sebe</a:t>
            </a:r>
          </a:p>
          <a:p>
            <a:r>
              <a:rPr lang="cs-CZ" dirty="0" err="1"/>
              <a:t>Bossart</a:t>
            </a:r>
            <a:r>
              <a:rPr lang="cs-CZ" dirty="0"/>
              <a:t>, 2016, s. 218-219.</a:t>
            </a:r>
          </a:p>
          <a:p>
            <a:endParaRPr lang="cs-CZ" dirty="0"/>
          </a:p>
          <a:p>
            <a:r>
              <a:rPr lang="cs-CZ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4134833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9ACDEB1-43A5-0ED0-E58C-A5D39923EC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Můžeme to využít i pro závěrečnou práci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C606109-3A1D-63FF-4FD7-96DB956535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ART BRUT – zachytit proud vědomí, duševní stav, reflexe duševního stavu, porozumění jinakosti, pomoc s formulací myšlenek…</a:t>
            </a:r>
          </a:p>
          <a:p>
            <a:r>
              <a:rPr lang="cs-CZ" dirty="0"/>
              <a:t>Zpráva a reflexe návštěvy galerie na dané téma (nebo jiné)</a:t>
            </a:r>
          </a:p>
          <a:p>
            <a:pPr lvl="1"/>
            <a:r>
              <a:rPr lang="cs-CZ" dirty="0"/>
              <a:t>Dokument: Když maluje duše (ČT Art)</a:t>
            </a:r>
          </a:p>
          <a:p>
            <a:pPr lvl="1"/>
            <a:r>
              <a:rPr lang="cs-CZ" dirty="0"/>
              <a:t>Výstava: Art </a:t>
            </a:r>
            <a:r>
              <a:rPr lang="cs-CZ" dirty="0" err="1"/>
              <a:t>Brut</a:t>
            </a:r>
            <a:r>
              <a:rPr lang="cs-CZ" dirty="0"/>
              <a:t> Live! (Praha, DOX)</a:t>
            </a:r>
          </a:p>
          <a:p>
            <a:pPr lvl="1"/>
            <a:r>
              <a:rPr lang="cs-CZ" dirty="0"/>
              <a:t>Článek: Jean </a:t>
            </a:r>
            <a:r>
              <a:rPr lang="cs-CZ" dirty="0" err="1"/>
              <a:t>Dubuffet</a:t>
            </a:r>
            <a:r>
              <a:rPr lang="cs-CZ" dirty="0"/>
              <a:t> a původ art </a:t>
            </a:r>
            <a:r>
              <a:rPr lang="cs-CZ" dirty="0" err="1"/>
              <a:t>brut</a:t>
            </a:r>
            <a:r>
              <a:rPr lang="cs-CZ" dirty="0"/>
              <a:t> (Artalk.cz)</a:t>
            </a:r>
          </a:p>
          <a:p>
            <a:pPr lvl="1"/>
            <a:r>
              <a:rPr lang="cs-CZ" dirty="0"/>
              <a:t>Web: Galerie Art </a:t>
            </a:r>
            <a:r>
              <a:rPr lang="cs-CZ" dirty="0" err="1"/>
              <a:t>Brut</a:t>
            </a:r>
            <a:r>
              <a:rPr lang="cs-CZ" dirty="0"/>
              <a:t> Praha – sbírky a příběhy autorů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53686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72416A6-BAF2-308C-9817-7C9AA37F43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Aktivita: Duše na papíře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40E2CD4-1895-5A44-CD67-B6C3D9D231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cs-CZ" b="1" dirty="0"/>
              <a:t>Čas: </a:t>
            </a:r>
            <a:r>
              <a:rPr lang="cs-CZ" dirty="0"/>
              <a:t>5 minut</a:t>
            </a:r>
          </a:p>
          <a:p>
            <a:pPr marL="0" indent="0">
              <a:buNone/>
            </a:pPr>
            <a:r>
              <a:rPr lang="cs-CZ" b="1" dirty="0"/>
              <a:t>Cíl: </a:t>
            </a:r>
            <a:r>
              <a:rPr lang="cs-CZ" dirty="0"/>
              <a:t>Vyjádřit duši beze slov — jen pomocí tvaru, barvy a symbolu</a:t>
            </a:r>
          </a:p>
          <a:p>
            <a:r>
              <a:rPr lang="cs-CZ" b="1" dirty="0"/>
              <a:t>Vezměte si papír a pastelku </a:t>
            </a:r>
            <a:r>
              <a:rPr lang="cs-CZ" dirty="0"/>
              <a:t>nebo fix.</a:t>
            </a:r>
          </a:p>
          <a:p>
            <a:r>
              <a:rPr lang="cs-CZ" b="1" dirty="0"/>
              <a:t>Zavřete oči na 30 sekund</a:t>
            </a:r>
            <a:r>
              <a:rPr lang="cs-CZ" dirty="0"/>
              <a:t> a představte si, jak vypadá vaše duše právě teď.</a:t>
            </a:r>
          </a:p>
          <a:p>
            <a:pPr lvl="1"/>
            <a:r>
              <a:rPr lang="cs-CZ" dirty="0"/>
              <a:t>Je klidná, zmatená, veselá, temná, roztříštěná, proudící?</a:t>
            </a:r>
          </a:p>
          <a:p>
            <a:r>
              <a:rPr lang="cs-CZ" b="1" dirty="0"/>
              <a:t>Otevřete oči a bez přemýšlení nakreslete jeden tvar, barvu nebo symbol</a:t>
            </a:r>
            <a:r>
              <a:rPr lang="cs-CZ" dirty="0"/>
              <a:t>, který ji vyjadřuje.</a:t>
            </a:r>
          </a:p>
          <a:p>
            <a:pPr lvl="1"/>
            <a:r>
              <a:rPr lang="cs-CZ" dirty="0"/>
              <a:t>Nemusí to být „hezké“ ani „správné“ — jde o spontánní výraz.</a:t>
            </a:r>
          </a:p>
          <a:p>
            <a:r>
              <a:rPr lang="cs-CZ" b="1" dirty="0"/>
              <a:t>Na zadní stranu napište jedno slovo</a:t>
            </a:r>
            <a:r>
              <a:rPr lang="cs-CZ" dirty="0"/>
              <a:t>, které vás při kreslení napadlo.</a:t>
            </a:r>
          </a:p>
          <a:p>
            <a:pPr marL="0" indent="0">
              <a:buNone/>
            </a:pPr>
            <a:r>
              <a:rPr lang="cs-CZ" b="1" dirty="0"/>
              <a:t> Reflexe (volitelně):</a:t>
            </a:r>
          </a:p>
          <a:p>
            <a:r>
              <a:rPr lang="cs-CZ" dirty="0"/>
              <a:t>Kdo chce, může své dílo ukázat a říct, co jeho duše „říká“.</a:t>
            </a:r>
          </a:p>
          <a:p>
            <a:r>
              <a:rPr lang="cs-CZ" dirty="0"/>
              <a:t>Jak se dá duše vyjádřit beze slov — jen gestem, barvou, rytmem.</a:t>
            </a:r>
          </a:p>
          <a:p>
            <a:endParaRPr lang="cs-CZ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6A84A48A-BD4C-68FD-99AF-DA0B82394234}"/>
              </a:ext>
            </a:extLst>
          </p:cNvPr>
          <p:cNvSpPr txBox="1"/>
          <p:nvPr/>
        </p:nvSpPr>
        <p:spPr>
          <a:xfrm>
            <a:off x="8482123" y="6308209"/>
            <a:ext cx="60977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https://copilot.microsoft.com</a:t>
            </a:r>
          </a:p>
        </p:txBody>
      </p:sp>
    </p:spTree>
    <p:extLst>
      <p:ext uri="{BB962C8B-B14F-4D97-AF65-F5344CB8AC3E}">
        <p14:creationId xmlns:p14="http://schemas.microsoft.com/office/powerpoint/2010/main" val="23126296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9B238B8-9CE8-7AAB-FB6B-58F9F5ED62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Protiargument  - n</a:t>
            </a:r>
            <a:r>
              <a:rPr lang="cs-CZ" dirty="0" err="1"/>
              <a:t>aše</a:t>
            </a:r>
            <a:r>
              <a:rPr lang="cs-CZ" dirty="0"/>
              <a:t> prožívání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6004752-5154-3E98-45E2-35D675F44E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Máme zkušenost, cítíme, co nám „sedne“ a co ne, víme, co si přejeme</a:t>
            </a:r>
          </a:p>
          <a:p>
            <a:r>
              <a:rPr lang="cs-CZ" dirty="0"/>
              <a:t>Cítíme, co je nám cizí a vlastní…</a:t>
            </a:r>
          </a:p>
          <a:p>
            <a:r>
              <a:rPr lang="cs-CZ" dirty="0"/>
              <a:t>Můžeme identifikovat a definovat náš charakter i osobnost</a:t>
            </a:r>
          </a:p>
          <a:p>
            <a:r>
              <a:rPr lang="cs-CZ" dirty="0"/>
              <a:t>Sice se měníme, ale předloha zůstává stabilní</a:t>
            </a:r>
          </a:p>
          <a:p>
            <a:r>
              <a:rPr lang="cs-CZ" dirty="0"/>
              <a:t>Je tato individuální předloha jednání, cítění, chtění – naše Já?  </a:t>
            </a:r>
          </a:p>
          <a:p>
            <a:r>
              <a:rPr lang="cs-CZ" dirty="0"/>
              <a:t>Když jsme se za léta (fyzicky i psychicky) změnili  - jsme na starých fotografiích stále my (já)?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298241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B80D445-99DC-4337-9500-053CF4A41B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Theseova</a:t>
            </a:r>
            <a:r>
              <a:rPr lang="cs-CZ" dirty="0"/>
              <a:t> loď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99375AF-383A-4A27-08AA-8D1F3991E8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cs-CZ" dirty="0"/>
              <a:t>Loď proplavala mnoho moří, mnoho cest</a:t>
            </a:r>
          </a:p>
          <a:p>
            <a:r>
              <a:rPr lang="cs-CZ" dirty="0"/>
              <a:t>Postupně některé opotřebované části v přístavu nechal vyměnit</a:t>
            </a:r>
          </a:p>
          <a:p>
            <a:r>
              <a:rPr lang="cs-CZ" dirty="0"/>
              <a:t>Časem vyměněny všechny části lodě</a:t>
            </a:r>
          </a:p>
          <a:p>
            <a:r>
              <a:rPr lang="cs-CZ" dirty="0"/>
              <a:t>Lodní tesař si všechno nechával a nakonec z těch části postavil zase celou starou loď…</a:t>
            </a:r>
          </a:p>
          <a:p>
            <a:r>
              <a:rPr lang="cs-CZ" dirty="0"/>
              <a:t>Která loď je ta pravá </a:t>
            </a:r>
            <a:r>
              <a:rPr lang="cs-CZ" dirty="0" err="1"/>
              <a:t>Theseova</a:t>
            </a:r>
            <a:r>
              <a:rPr lang="cs-CZ" dirty="0"/>
              <a:t>?!</a:t>
            </a:r>
          </a:p>
          <a:p>
            <a:r>
              <a:rPr lang="cs-CZ" dirty="0"/>
              <a:t>Která z lodí je identická s vaší původní lodi? Je to ještě tatáž loď? Kdy jí přestala být? (</a:t>
            </a:r>
            <a:r>
              <a:rPr lang="cs-CZ" dirty="0" err="1"/>
              <a:t>Plutarchos</a:t>
            </a:r>
            <a:r>
              <a:rPr lang="cs-CZ" dirty="0"/>
              <a:t>) </a:t>
            </a:r>
          </a:p>
          <a:p>
            <a:r>
              <a:rPr lang="cs-CZ" dirty="0"/>
              <a:t>Naše buňky se komplet vyměnily; náš charakter naše přání, naše myšlenky, přesvědčení…</a:t>
            </a:r>
          </a:p>
          <a:p>
            <a:r>
              <a:rPr lang="cs-CZ" dirty="0"/>
              <a:t>Jako malí jsme věřili na zubní vílu, později jsme byli náboženští, teď věříme ve vědu…nebo naopak…</a:t>
            </a:r>
          </a:p>
          <a:p>
            <a:r>
              <a:rPr lang="cs-CZ" dirty="0"/>
              <a:t>Všechno se nám mění…musí něco zůstat stejné, abychom zůstali (stejní)?</a:t>
            </a:r>
          </a:p>
          <a:p>
            <a:r>
              <a:rPr lang="cs-CZ" dirty="0" err="1"/>
              <a:t>Bossart</a:t>
            </a:r>
            <a:r>
              <a:rPr lang="cs-CZ" dirty="0"/>
              <a:t>, 2016, 220-221.</a:t>
            </a:r>
          </a:p>
        </p:txBody>
      </p:sp>
    </p:spTree>
    <p:extLst>
      <p:ext uri="{BB962C8B-B14F-4D97-AF65-F5344CB8AC3E}">
        <p14:creationId xmlns:p14="http://schemas.microsoft.com/office/powerpoint/2010/main" val="36220025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E445005-7BA9-8BBF-7244-68FDB7F1B6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Identita kvalitativní a numerická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47E7FA2-D4FF-30CC-3F70-9ED575B5D8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/>
              <a:t>Použitý hadr je numericky identický s novým, ale kvalitativně odlišný, rozdílný</a:t>
            </a:r>
          </a:p>
          <a:p>
            <a:r>
              <a:rPr lang="cs-CZ" dirty="0"/>
              <a:t>Kniha je numericky stejná jako ve knihkupectví, ale moje má již mé poznámky, i rohy, taky jsem ji dostal jako dárek od manželky, tak jsem ji měl sebou v Itálii na dovolené…</a:t>
            </a:r>
          </a:p>
          <a:p>
            <a:endParaRPr lang="cs-CZ" dirty="0"/>
          </a:p>
          <a:p>
            <a:r>
              <a:rPr lang="cs-CZ" dirty="0"/>
              <a:t>Naše dnešní já – je numericky identické, ne ale kvalitativně…(nebo naopak)</a:t>
            </a:r>
          </a:p>
          <a:p>
            <a:r>
              <a:rPr lang="cs-CZ" dirty="0"/>
              <a:t>Osoby zůstávají stejné, i když se osobnost změnila</a:t>
            </a:r>
          </a:p>
          <a:p>
            <a:r>
              <a:rPr lang="cs-CZ" dirty="0"/>
              <a:t>Někdy i náhlé změny (po mrtvici, úrazu…) – ona už není jako dříve…kvalitativně (např. jejich paměť byla poškozena)</a:t>
            </a:r>
          </a:p>
          <a:p>
            <a:r>
              <a:rPr lang="cs-CZ" dirty="0"/>
              <a:t>Zásadní je vzpomínání - paměť</a:t>
            </a:r>
          </a:p>
        </p:txBody>
      </p:sp>
    </p:spTree>
    <p:extLst>
      <p:ext uri="{BB962C8B-B14F-4D97-AF65-F5344CB8AC3E}">
        <p14:creationId xmlns:p14="http://schemas.microsoft.com/office/powerpoint/2010/main" val="39495951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CDEE1B6-9F55-76C4-5B58-283E32D805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John Locke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E3E47A5-CD7A-D3E5-A877-82D6EF6E6D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/>
              <a:t>Je jedno, co děláme, víme, že to děláme „my“…</a:t>
            </a:r>
          </a:p>
          <a:p>
            <a:r>
              <a:rPr lang="cs-CZ" dirty="0"/>
              <a:t>Můžeme o sobě a našem minulém Já přemýšlet, vzpomínat</a:t>
            </a:r>
          </a:p>
          <a:p>
            <a:r>
              <a:rPr lang="cs-CZ" dirty="0"/>
              <a:t>Vzpomínky na tehdejší Já – nám propůjčují identitu</a:t>
            </a:r>
          </a:p>
          <a:p>
            <a:r>
              <a:rPr lang="cs-CZ" dirty="0"/>
              <a:t>Osobnost vytváří vzpomínky</a:t>
            </a:r>
          </a:p>
          <a:p>
            <a:r>
              <a:rPr lang="cs-CZ" dirty="0"/>
              <a:t>Nepotřebujeme v nás nic neměnného, abychom byli stejní v průběhu času</a:t>
            </a:r>
          </a:p>
          <a:p>
            <a:r>
              <a:rPr lang="cs-CZ" dirty="0"/>
              <a:t>Všechno se na nás může změnit, když si na to vzpomeneme, jde o vědomý proces – neměnná duše být nemusí…</a:t>
            </a:r>
          </a:p>
          <a:p>
            <a:pPr marL="0" indent="0">
              <a:buNone/>
            </a:pPr>
            <a:r>
              <a:rPr lang="cs-CZ" dirty="0"/>
              <a:t>Experiment: představme si, že si vyměníme vzpomínky (nebo např. </a:t>
            </a:r>
            <a:r>
              <a:rPr lang="cs-CZ" dirty="0" err="1"/>
              <a:t>ševc</a:t>
            </a:r>
            <a:r>
              <a:rPr lang="cs-CZ" dirty="0"/>
              <a:t> a princ) </a:t>
            </a:r>
          </a:p>
        </p:txBody>
      </p:sp>
    </p:spTree>
    <p:extLst>
      <p:ext uri="{BB962C8B-B14F-4D97-AF65-F5344CB8AC3E}">
        <p14:creationId xmlns:p14="http://schemas.microsoft.com/office/powerpoint/2010/main" val="37383654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6C65A0E-6125-F135-934E-5AA6E68959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Řešení, výsledek…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BA0562B-5090-98C4-233D-E6C3B70AB5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Vzpomínky se vztahují k jinému tělu </a:t>
            </a:r>
          </a:p>
          <a:p>
            <a:r>
              <a:rPr lang="cs-CZ" dirty="0"/>
              <a:t>K jiné krajině a prostředí </a:t>
            </a:r>
          </a:p>
          <a:p>
            <a:r>
              <a:rPr lang="cs-CZ" dirty="0"/>
              <a:t>S jinými pocity</a:t>
            </a:r>
          </a:p>
          <a:p>
            <a:r>
              <a:rPr lang="cs-CZ" dirty="0"/>
              <a:t>Odcizení od vlastního těla i citů - výměna vzpomínek je i výměnou identity </a:t>
            </a:r>
          </a:p>
          <a:p>
            <a:r>
              <a:rPr lang="cs-CZ" dirty="0"/>
              <a:t>V těle ševce přesvědčený princ  - je skutečný princ…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63563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A7215E6-7501-AE63-020E-B12568F320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Generál a zloděj jablek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95CBE07-BAEE-2618-A7DA-250E619BCA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cs-CZ" dirty="0"/>
              <a:t>Představme si, že jsme náměsíční…</a:t>
            </a:r>
          </a:p>
          <a:p>
            <a:r>
              <a:rPr lang="cs-CZ" dirty="0"/>
              <a:t>Obvinění, že jsme se včera v noci vloupali k sousedovi</a:t>
            </a:r>
          </a:p>
          <a:p>
            <a:r>
              <a:rPr lang="cs-CZ" dirty="0"/>
              <a:t>Nevzpomínáme si…</a:t>
            </a:r>
          </a:p>
          <a:p>
            <a:r>
              <a:rPr lang="cs-CZ" dirty="0"/>
              <a:t>Můžeme být potrestáni? Byli jsme to my? Co když máme Alzheimera?</a:t>
            </a:r>
          </a:p>
          <a:p>
            <a:r>
              <a:rPr lang="cs-CZ" dirty="0"/>
              <a:t>Mladík byl jako 15l. potrestán za krádež jablka </a:t>
            </a:r>
          </a:p>
          <a:p>
            <a:r>
              <a:rPr lang="cs-CZ" dirty="0"/>
              <a:t>Jako starý byl generálem, co vyhrál důležitou národní bitvu…</a:t>
            </a:r>
          </a:p>
          <a:p>
            <a:r>
              <a:rPr lang="cs-CZ" dirty="0"/>
              <a:t>Již si nevzpomíná na trest a krádež jablka…</a:t>
            </a:r>
          </a:p>
          <a:p>
            <a:r>
              <a:rPr lang="cs-CZ" dirty="0"/>
              <a:t>Nemají most vzpomínek… je to tatáž osoba? </a:t>
            </a:r>
          </a:p>
          <a:p>
            <a:r>
              <a:rPr lang="cs-CZ" dirty="0" err="1"/>
              <a:t>Bossart</a:t>
            </a:r>
            <a:r>
              <a:rPr lang="cs-CZ" dirty="0"/>
              <a:t>, 2016, s. 222-224. </a:t>
            </a:r>
          </a:p>
        </p:txBody>
      </p:sp>
    </p:spTree>
    <p:extLst>
      <p:ext uri="{BB962C8B-B14F-4D97-AF65-F5344CB8AC3E}">
        <p14:creationId xmlns:p14="http://schemas.microsoft.com/office/powerpoint/2010/main" val="4110318958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11189</TotalTime>
  <Words>2309</Words>
  <Application>Microsoft Office PowerPoint</Application>
  <PresentationFormat>Širokoúhlá obrazovka</PresentationFormat>
  <Paragraphs>213</Paragraphs>
  <Slides>31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31</vt:i4>
      </vt:variant>
    </vt:vector>
  </HeadingPairs>
  <TitlesOfParts>
    <vt:vector size="35" baseType="lpstr">
      <vt:lpstr>Aptos</vt:lpstr>
      <vt:lpstr>Aptos Display</vt:lpstr>
      <vt:lpstr>Arial</vt:lpstr>
      <vt:lpstr>Motiv Office</vt:lpstr>
      <vt:lpstr>Já </vt:lpstr>
      <vt:lpstr>Já</vt:lpstr>
      <vt:lpstr>Jsem stejná osoba jako dříve?</vt:lpstr>
      <vt:lpstr>Protiargument  - naše prožívání</vt:lpstr>
      <vt:lpstr>Theseova loď</vt:lpstr>
      <vt:lpstr>Identita kvalitativní a numerická</vt:lpstr>
      <vt:lpstr>John Locke</vt:lpstr>
      <vt:lpstr>Řešení, výsledek…</vt:lpstr>
      <vt:lpstr>Generál a zloděj jablek</vt:lpstr>
      <vt:lpstr>Experiment: tělesný trest a mučení</vt:lpstr>
      <vt:lpstr>Experiment: výměna mozků</vt:lpstr>
      <vt:lpstr>Experiment: teleport (Derek Parfit)</vt:lpstr>
      <vt:lpstr>Když se dělí měňavky a prvoky</vt:lpstr>
      <vt:lpstr>Jak byste popsali duši, kdyby byla zvukem?</vt:lpstr>
      <vt:lpstr>Je duše/mysl součástí mozku nebo je mimo něj?</vt:lpstr>
      <vt:lpstr>I. Mysl/duše = mozek</vt:lpstr>
      <vt:lpstr>II. Mysl/duše souběžně – mimo mozku</vt:lpstr>
      <vt:lpstr>Jak komunikuje hmotné tělo a nehmotná duše?</vt:lpstr>
      <vt:lpstr>Věčná duše</vt:lpstr>
      <vt:lpstr>                 Sféry zrození v budhismu</vt:lpstr>
      <vt:lpstr>AI copilot o duši v jiných kulturách</vt:lpstr>
      <vt:lpstr>Úskalí teorie o duši</vt:lpstr>
      <vt:lpstr>Materialistická teorie duše – teorie mozku</vt:lpstr>
      <vt:lpstr>A zase ty barvy…teorie slepého mimozemšťana</vt:lpstr>
      <vt:lpstr>Vygenerováno AI Copilot: duše v literatuře </vt:lpstr>
      <vt:lpstr>AI Copilot: duše v psychologii a psychoterapii</vt:lpstr>
      <vt:lpstr>Copilot AI</vt:lpstr>
      <vt:lpstr>Prezentace aplikace PowerPoint</vt:lpstr>
      <vt:lpstr>Prezentace aplikace PowerPoint</vt:lpstr>
      <vt:lpstr>Můžeme to využít i pro závěrečnou práci</vt:lpstr>
      <vt:lpstr>Aktivita: Duše na papíře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Slavomír Lesňák</dc:creator>
  <cp:lastModifiedBy>Slavomír Lesňák</cp:lastModifiedBy>
  <cp:revision>3</cp:revision>
  <dcterms:created xsi:type="dcterms:W3CDTF">2025-10-01T15:17:26Z</dcterms:created>
  <dcterms:modified xsi:type="dcterms:W3CDTF">2025-10-09T09:46:41Z</dcterms:modified>
</cp:coreProperties>
</file>