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  <p:sldId id="281" r:id="rId27"/>
    <p:sldId id="282" r:id="rId28"/>
    <p:sldId id="286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88D"/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70" autoAdjust="0"/>
  </p:normalViewPr>
  <p:slideViewPr>
    <p:cSldViewPr snapToGrid="0">
      <p:cViewPr varScale="1">
        <p:scale>
          <a:sx n="112" d="100"/>
          <a:sy n="112" d="100"/>
        </p:scale>
        <p:origin x="88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21C0F3C2-DEFB-9347-A6E8-5F038B9AE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5848A15-82B6-1647-9728-79B45EE59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E894693-AB55-CE40-B5EE-588C4CDE2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A83B4562-C922-6A4A-9A3E-35A073370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HARM slide">
    <p:bg>
      <p:bgPr>
        <a:solidFill>
          <a:srgbClr val="5678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1" y="2012012"/>
            <a:ext cx="5389198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2C319657-BF08-2A47-A3B7-5BB84EA90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0DD525B-CA23-E543-BBB5-426C5704C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F9BE2421-CD5A-054F-BFEE-A015F4F2C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6452CBA-62E5-3444-88BA-0E1DFB32E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81BC083B-6EA1-8042-852C-B90872B51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Grafický objekt 5">
            <a:extLst>
              <a:ext uri="{FF2B5EF4-FFF2-40B4-BE49-F238E27FC236}">
                <a16:creationId xmlns:a16="http://schemas.microsoft.com/office/drawing/2014/main" id="{7F0D5CFA-568C-F245-9B1D-9AFF54C50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77F44E55-AD30-E240-95E0-37159AB3C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279BB9ED-F547-3046-82DD-C7DD33105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Antihypertenziva, </a:t>
            </a:r>
            <a:r>
              <a:rPr lang="cs-CZ" dirty="0" err="1"/>
              <a:t>Antidysrytmika</a:t>
            </a:r>
            <a:r>
              <a:rPr lang="cs-CZ" dirty="0"/>
              <a:t>, </a:t>
            </a:r>
            <a:r>
              <a:rPr lang="cs-CZ" dirty="0" err="1"/>
              <a:t>Antikoagulantia</a:t>
            </a:r>
            <a:r>
              <a:rPr lang="cs-CZ" dirty="0"/>
              <a:t>, </a:t>
            </a:r>
            <a:r>
              <a:rPr lang="cs-CZ" dirty="0" err="1"/>
              <a:t>Antiulceróza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Seminář z farmaceutické chemie</a:t>
            </a:r>
          </a:p>
          <a:p>
            <a:r>
              <a:rPr lang="cs-CZ" dirty="0"/>
              <a:t>Tomáš Goněc</a:t>
            </a:r>
          </a:p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Antidysrytmika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Amiodaron</a:t>
            </a:r>
            <a:r>
              <a:rPr lang="cs-CZ" dirty="0"/>
              <a:t> – III. třída, inhibitor K</a:t>
            </a:r>
            <a:r>
              <a:rPr lang="cs-CZ" baseline="30000" dirty="0"/>
              <a:t>+</a:t>
            </a:r>
            <a:r>
              <a:rPr lang="cs-CZ" dirty="0"/>
              <a:t> kanálů </a:t>
            </a:r>
          </a:p>
        </p:txBody>
      </p:sp>
      <p:pic>
        <p:nvPicPr>
          <p:cNvPr id="3" name="Obrázek 2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25A99DA2-6905-66FE-E65D-675CB82A8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726"/>
            <a:ext cx="7750250" cy="47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Antikoagulantia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Warfarin</a:t>
            </a:r>
            <a:r>
              <a:rPr lang="cs-CZ" dirty="0"/>
              <a:t> – inhibitor vitaminu K </a:t>
            </a:r>
          </a:p>
        </p:txBody>
      </p:sp>
      <p:pic>
        <p:nvPicPr>
          <p:cNvPr id="6" name="Obrázek 5" descr="Obsah obrázku tabulka&#10;&#10;Popis byl vytvořen automaticky">
            <a:extLst>
              <a:ext uri="{FF2B5EF4-FFF2-40B4-BE49-F238E27FC236}">
                <a16:creationId xmlns:a16="http://schemas.microsoft.com/office/drawing/2014/main" id="{D36AF0FA-7408-EBD2-468D-F24EB910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738"/>
            <a:ext cx="9144000" cy="19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9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Antikoagulantia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Phenindion</a:t>
            </a:r>
            <a:r>
              <a:rPr lang="cs-CZ" dirty="0"/>
              <a:t> – inhibitor vitaminu K </a:t>
            </a:r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B20FF101-76CB-05E1-B9D7-4FD19AC3E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1604638"/>
            <a:ext cx="7862977" cy="43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8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Antikoagulantia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Tiklopidin</a:t>
            </a:r>
            <a:r>
              <a:rPr lang="cs-CZ" dirty="0"/>
              <a:t> – inhibitor agregace destiček</a:t>
            </a:r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8FBDF520-5528-6658-C42B-F88CD5744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651"/>
            <a:ext cx="9144000" cy="35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Antikoagulantia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Tranexamová</a:t>
            </a:r>
            <a:r>
              <a:rPr lang="cs-CZ" dirty="0"/>
              <a:t> kyselina – inhibitor aktivace </a:t>
            </a:r>
            <a:r>
              <a:rPr lang="cs-CZ" dirty="0" err="1"/>
              <a:t>plasminogenu</a:t>
            </a:r>
            <a:endParaRPr lang="cs-CZ" dirty="0"/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1626727A-93B8-F08A-E1F3-A1B39BDDC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034"/>
            <a:ext cx="9144000" cy="40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3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Antiulceróza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Cimetidin</a:t>
            </a:r>
            <a:r>
              <a:rPr lang="cs-CZ" dirty="0"/>
              <a:t> – inhibitor H</a:t>
            </a:r>
            <a:r>
              <a:rPr lang="cs-CZ" baseline="-25000" dirty="0"/>
              <a:t>2</a:t>
            </a:r>
            <a:r>
              <a:rPr lang="cs-CZ" dirty="0"/>
              <a:t> histaminového receptoru</a:t>
            </a:r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AA9E8267-7380-3998-D006-AB9E6B486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" y="1572320"/>
            <a:ext cx="8503065" cy="44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Antiulceróza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Famotidin</a:t>
            </a:r>
            <a:r>
              <a:rPr lang="cs-CZ" dirty="0"/>
              <a:t> – inhibitor H</a:t>
            </a:r>
            <a:r>
              <a:rPr lang="cs-CZ" baseline="-25000" dirty="0"/>
              <a:t>2</a:t>
            </a:r>
            <a:r>
              <a:rPr lang="cs-CZ" dirty="0"/>
              <a:t> histaminového receptoru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6D876C-4209-1694-3E6F-6E2C0AD57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43434"/>
            <a:ext cx="7759581" cy="50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3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Antiulceróza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Pirenzepin</a:t>
            </a:r>
            <a:r>
              <a:rPr lang="cs-CZ" dirty="0"/>
              <a:t> – inhibitor muskarinového receptoru</a:t>
            </a:r>
          </a:p>
        </p:txBody>
      </p:sp>
      <p:pic>
        <p:nvPicPr>
          <p:cNvPr id="3" name="Obrázek 2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5614D44B-23FD-BEB1-7DA4-2CBC47FE2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5" y="1556078"/>
            <a:ext cx="8604450" cy="447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Antiulceróza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Omeprazol</a:t>
            </a:r>
            <a:r>
              <a:rPr lang="cs-CZ" dirty="0"/>
              <a:t> – inhibitor protonové pumpy</a:t>
            </a:r>
          </a:p>
        </p:txBody>
      </p:sp>
      <p:pic>
        <p:nvPicPr>
          <p:cNvPr id="6" name="Obrázek 5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53782042-D67C-0046-8267-BC6C1BD98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3" y="1569817"/>
            <a:ext cx="8389320" cy="44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3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Metabolismus vybraných látek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Antihypertenziva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Antidysrytmika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Antikoagulantia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Antiulceróza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07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Syntézy vybraných látek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Antihypertenziva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Antidysrytmika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Antikoagulantia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Antiulceróza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239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Losartan</a:t>
            </a:r>
            <a:r>
              <a:rPr lang="cs-CZ" dirty="0"/>
              <a:t> – inhibitor angiotensinového receptoru AT1</a:t>
            </a:r>
          </a:p>
        </p:txBody>
      </p:sp>
      <p:pic>
        <p:nvPicPr>
          <p:cNvPr id="3" name="Obrázek 2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0E8AB767-3EA2-9E7C-BA3D-7801C7E89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6" y="2016807"/>
            <a:ext cx="8243626" cy="29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61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Azilsartan</a:t>
            </a:r>
            <a:r>
              <a:rPr lang="cs-CZ" dirty="0"/>
              <a:t> </a:t>
            </a:r>
            <a:r>
              <a:rPr lang="cs-CZ" dirty="0" err="1"/>
              <a:t>medoxomil</a:t>
            </a:r>
            <a:r>
              <a:rPr lang="cs-CZ" dirty="0"/>
              <a:t> – inhibitor angiotensinového receptoru AT1</a:t>
            </a:r>
          </a:p>
        </p:txBody>
      </p:sp>
      <p:pic>
        <p:nvPicPr>
          <p:cNvPr id="6" name="Obrázek 5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7D6F34ED-4623-D108-C60D-62BB1EBF4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34" y="1572426"/>
            <a:ext cx="6522623" cy="52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0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Inhibitory angiotensin </a:t>
            </a:r>
          </a:p>
          <a:p>
            <a:pPr marL="54000" indent="0">
              <a:buNone/>
            </a:pPr>
            <a:r>
              <a:rPr lang="cs-CZ" dirty="0"/>
              <a:t>konvertujícího enzymu</a:t>
            </a:r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9C211F23-EA17-6DB1-BA3F-8077EC62F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85" y="1034024"/>
            <a:ext cx="4353895" cy="58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6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Benazepril</a:t>
            </a:r>
            <a:r>
              <a:rPr lang="cs-CZ" dirty="0"/>
              <a:t> + </a:t>
            </a:r>
            <a:r>
              <a:rPr lang="cs-CZ" dirty="0" err="1"/>
              <a:t>Kaptopril</a:t>
            </a:r>
            <a:r>
              <a:rPr lang="cs-CZ" dirty="0"/>
              <a:t> – inhibitory angiotensin konvertujícího enzymu</a:t>
            </a:r>
          </a:p>
        </p:txBody>
      </p:sp>
      <p:pic>
        <p:nvPicPr>
          <p:cNvPr id="3" name="Obrázek 2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8AC5D5B2-C34E-9BB9-71A5-5044755DE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" y="2005012"/>
            <a:ext cx="6893235" cy="41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0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Amlodipin</a:t>
            </a:r>
            <a:r>
              <a:rPr lang="cs-CZ" dirty="0"/>
              <a:t> – blokátor Ca</a:t>
            </a:r>
            <a:r>
              <a:rPr lang="cs-CZ" baseline="30000" dirty="0"/>
              <a:t>2+ </a:t>
            </a:r>
            <a:r>
              <a:rPr lang="cs-CZ" dirty="0"/>
              <a:t>kanálu</a:t>
            </a:r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CC1B7BB3-0644-A08A-65E3-423A31984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156"/>
            <a:ext cx="7768127" cy="45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5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Antidysrytmika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Prokainamid</a:t>
            </a:r>
            <a:r>
              <a:rPr lang="cs-CZ" dirty="0"/>
              <a:t> – blokátor Na</a:t>
            </a:r>
            <a:r>
              <a:rPr lang="cs-CZ" baseline="30000" dirty="0"/>
              <a:t>2+ </a:t>
            </a:r>
            <a:r>
              <a:rPr lang="cs-CZ" dirty="0"/>
              <a:t>kanálu</a:t>
            </a:r>
          </a:p>
        </p:txBody>
      </p:sp>
      <p:pic>
        <p:nvPicPr>
          <p:cNvPr id="3" name="Obrázek 2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312E63B2-E936-303B-1C0E-71492295F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533"/>
            <a:ext cx="7742490" cy="52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69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Antidysrytmika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Flekainid</a:t>
            </a:r>
            <a:r>
              <a:rPr lang="cs-CZ" dirty="0"/>
              <a:t> – blokátor Na</a:t>
            </a:r>
            <a:r>
              <a:rPr lang="cs-CZ" baseline="30000" dirty="0"/>
              <a:t>2+ </a:t>
            </a:r>
            <a:r>
              <a:rPr lang="cs-CZ" dirty="0"/>
              <a:t>kanálu</a:t>
            </a:r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63C3ADF9-9AE9-13E0-A9CB-11EEE5CE8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9" y="1607549"/>
            <a:ext cx="2989864" cy="51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60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Antiulceróza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Prazoly</a:t>
            </a:r>
            <a:r>
              <a:rPr lang="cs-CZ" dirty="0"/>
              <a:t> – inhibitory protonové pumpy</a:t>
            </a:r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2FA977B1-18B5-254C-7D59-C1ACAC071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7" y="1862983"/>
            <a:ext cx="6643000" cy="48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89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Antiulceróza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Inhibitory H</a:t>
            </a:r>
            <a:r>
              <a:rPr lang="cs-CZ" baseline="-25000" dirty="0"/>
              <a:t>2</a:t>
            </a:r>
            <a:r>
              <a:rPr lang="cs-CZ" dirty="0"/>
              <a:t> histaminového receptoru</a:t>
            </a:r>
          </a:p>
        </p:txBody>
      </p:sp>
      <p:pic>
        <p:nvPicPr>
          <p:cNvPr id="6" name="Obrázek 5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4C7DBB9C-042E-C6C2-B1AB-A6CE7A5F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13" y="2047875"/>
            <a:ext cx="5814300" cy="359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Antikoagulantia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Inhibitory agregace destiček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71081D-DC7D-A9ED-B8F8-3B64389D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7" y="1745381"/>
            <a:ext cx="7366834" cy="45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Kaptopril</a:t>
            </a:r>
            <a:r>
              <a:rPr lang="cs-CZ" dirty="0"/>
              <a:t> – inhibitor </a:t>
            </a:r>
            <a:r>
              <a:rPr lang="cs-CZ" dirty="0" err="1"/>
              <a:t>angiotenzin</a:t>
            </a:r>
            <a:r>
              <a:rPr lang="cs-CZ" dirty="0"/>
              <a:t>-konvertujícího enzymu</a:t>
            </a:r>
          </a:p>
        </p:txBody>
      </p:sp>
      <p:pic>
        <p:nvPicPr>
          <p:cNvPr id="3" name="Obrázek 2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D8BFF2CA-9CFD-F076-66F4-9FFFDC8B7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64363"/>
            <a:ext cx="8604451" cy="44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46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Antikoagulantia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Tiklopidin</a:t>
            </a:r>
            <a:r>
              <a:rPr lang="cs-CZ" dirty="0"/>
              <a:t> - inhibitor agregace destiček</a:t>
            </a:r>
          </a:p>
        </p:txBody>
      </p:sp>
      <p:pic>
        <p:nvPicPr>
          <p:cNvPr id="3" name="Obrázek 2" descr="Obsah obrázku diagram&#10;&#10;Popis byl vytvořen automaticky">
            <a:extLst>
              <a:ext uri="{FF2B5EF4-FFF2-40B4-BE49-F238E27FC236}">
                <a16:creationId xmlns:a16="http://schemas.microsoft.com/office/drawing/2014/main" id="{15097273-D9BB-B2D2-A408-2560D88E8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1" y="1999716"/>
            <a:ext cx="8366740" cy="39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1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Antikoagulantia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49" y="1240426"/>
            <a:ext cx="8296801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Warfarin</a:t>
            </a:r>
            <a:r>
              <a:rPr lang="cs-CZ" dirty="0"/>
              <a:t> - inhibitor vitaminu K</a:t>
            </a:r>
          </a:p>
        </p:txBody>
      </p:sp>
      <p:pic>
        <p:nvPicPr>
          <p:cNvPr id="6" name="Obrázek 5" descr="Obsah obrázku diagram&#10;&#10;Popis byl vytvořen automaticky">
            <a:extLst>
              <a:ext uri="{FF2B5EF4-FFF2-40B4-BE49-F238E27FC236}">
                <a16:creationId xmlns:a16="http://schemas.microsoft.com/office/drawing/2014/main" id="{2A282E0A-ABA7-9887-DEF6-C96561CC7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2" y="1671142"/>
            <a:ext cx="8611262" cy="43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0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Enalapril</a:t>
            </a:r>
            <a:r>
              <a:rPr lang="cs-CZ" dirty="0"/>
              <a:t> – inhibitor </a:t>
            </a:r>
            <a:r>
              <a:rPr lang="cs-CZ" dirty="0" err="1"/>
              <a:t>angiotenzin</a:t>
            </a:r>
            <a:r>
              <a:rPr lang="cs-CZ" dirty="0"/>
              <a:t>-konvertujícího enzymu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A2D180-DF2B-DB8C-0E56-A6CADD7D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0905"/>
            <a:ext cx="9144000" cy="39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Nifedipin</a:t>
            </a:r>
            <a:r>
              <a:rPr lang="cs-CZ" dirty="0"/>
              <a:t> – inhibitor Ca</a:t>
            </a:r>
            <a:r>
              <a:rPr lang="cs-CZ" baseline="30000" dirty="0"/>
              <a:t>2+ </a:t>
            </a:r>
            <a:r>
              <a:rPr lang="cs-CZ" dirty="0"/>
              <a:t>kanálů</a:t>
            </a: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EA3C2CCD-9208-F6E6-E10C-145BC64DD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4189"/>
            <a:ext cx="9144000" cy="24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Antihypertenziva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Losartan</a:t>
            </a:r>
            <a:r>
              <a:rPr lang="cs-CZ" dirty="0"/>
              <a:t> – inhibitor angiotensinového receptoru AT1</a:t>
            </a:r>
          </a:p>
        </p:txBody>
      </p:sp>
      <p:pic>
        <p:nvPicPr>
          <p:cNvPr id="6" name="Obrázek 5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CA99C5DD-F69C-E365-C021-2317C0CE32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98" y="1555594"/>
            <a:ext cx="4958466" cy="53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3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Antidysrytmika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Prokainamid</a:t>
            </a:r>
            <a:r>
              <a:rPr lang="cs-CZ" dirty="0"/>
              <a:t> – I. třída inhibitor Na</a:t>
            </a:r>
            <a:r>
              <a:rPr lang="cs-CZ" baseline="30000" dirty="0"/>
              <a:t>+</a:t>
            </a:r>
            <a:r>
              <a:rPr lang="cs-CZ" dirty="0"/>
              <a:t> kanálů</a:t>
            </a:r>
          </a:p>
        </p:txBody>
      </p:sp>
      <p:pic>
        <p:nvPicPr>
          <p:cNvPr id="3" name="Obrázek 2" descr="Obsah obrázku tabulka&#10;&#10;Popis byl vytvořen automaticky">
            <a:extLst>
              <a:ext uri="{FF2B5EF4-FFF2-40B4-BE49-F238E27FC236}">
                <a16:creationId xmlns:a16="http://schemas.microsoft.com/office/drawing/2014/main" id="{F273A078-066F-9114-6141-046447569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418"/>
            <a:ext cx="9144000" cy="190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Antidysrytmika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Lidokain – I. třída, inhibitor Na</a:t>
            </a:r>
            <a:r>
              <a:rPr lang="cs-CZ" baseline="30000" dirty="0"/>
              <a:t>+</a:t>
            </a:r>
            <a:r>
              <a:rPr lang="cs-CZ" dirty="0"/>
              <a:t> kanálů </a:t>
            </a:r>
          </a:p>
        </p:txBody>
      </p:sp>
      <p:pic>
        <p:nvPicPr>
          <p:cNvPr id="6" name="Obrázek 5" descr="Obsah obrázku schématické&#10;&#10;Popis byl vytvořen automaticky">
            <a:extLst>
              <a:ext uri="{FF2B5EF4-FFF2-40B4-BE49-F238E27FC236}">
                <a16:creationId xmlns:a16="http://schemas.microsoft.com/office/drawing/2014/main" id="{B1B950BF-2DF4-AB28-6D3C-10182F832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957"/>
            <a:ext cx="9144000" cy="14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A7B80B1-4451-7099-3AF7-069F172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Antidysrytmika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FB2653-60DA-3DF4-B568-D073B6E0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240426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Tokainid</a:t>
            </a:r>
            <a:r>
              <a:rPr lang="cs-CZ" dirty="0"/>
              <a:t> – I. třída, inhibitor Na</a:t>
            </a:r>
            <a:r>
              <a:rPr lang="cs-CZ" baseline="30000" dirty="0"/>
              <a:t>+</a:t>
            </a:r>
            <a:r>
              <a:rPr lang="cs-CZ" dirty="0"/>
              <a:t> kanálů</a:t>
            </a:r>
          </a:p>
        </p:txBody>
      </p:sp>
      <p:pic>
        <p:nvPicPr>
          <p:cNvPr id="6" name="Obrázek 5" descr="Obsah obrázku diagram, schématické&#10;&#10;Popis byl vytvořen automaticky">
            <a:extLst>
              <a:ext uri="{FF2B5EF4-FFF2-40B4-BE49-F238E27FC236}">
                <a16:creationId xmlns:a16="http://schemas.microsoft.com/office/drawing/2014/main" id="{161CEA4E-0EB3-9387-A198-92076D2BA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481"/>
            <a:ext cx="9144000" cy="14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149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1EFCE2EE-2B62-4F75-8947-18869BBA5A3F}" vid="{4065B6EE-C4B0-4949-89DB-2AC67B5AAFF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</Template>
  <TotalTime>792</TotalTime>
  <Words>225</Words>
  <Application>Microsoft Office PowerPoint</Application>
  <PresentationFormat>Předvádění na obrazovce (4:3)</PresentationFormat>
  <Paragraphs>71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Prezentace_MU_CZ</vt:lpstr>
      <vt:lpstr>Antihypertenziva, Antidysrytmika, Antikoagulantia, Antiulceróza</vt:lpstr>
      <vt:lpstr>Syntézy vybraných látek</vt:lpstr>
      <vt:lpstr>Antihypertenziva</vt:lpstr>
      <vt:lpstr>Antihypertenziva</vt:lpstr>
      <vt:lpstr>Antihypertenziva</vt:lpstr>
      <vt:lpstr>Antihypertenziva</vt:lpstr>
      <vt:lpstr>Antidysrytmika</vt:lpstr>
      <vt:lpstr>Antidysrytmika</vt:lpstr>
      <vt:lpstr>Antidysrytmika</vt:lpstr>
      <vt:lpstr>Antidysrytmika</vt:lpstr>
      <vt:lpstr>Antikoagulantia</vt:lpstr>
      <vt:lpstr>Antikoagulantia</vt:lpstr>
      <vt:lpstr>Antikoagulantia</vt:lpstr>
      <vt:lpstr>Antikoagulantia</vt:lpstr>
      <vt:lpstr>Antiulceróza</vt:lpstr>
      <vt:lpstr>Antiulceróza</vt:lpstr>
      <vt:lpstr>Antiulceróza</vt:lpstr>
      <vt:lpstr>Antiulceróza</vt:lpstr>
      <vt:lpstr>Metabolismus vybraných látek</vt:lpstr>
      <vt:lpstr>Antihypertenziva</vt:lpstr>
      <vt:lpstr>Antihypertenziva</vt:lpstr>
      <vt:lpstr>Antihypertenziva</vt:lpstr>
      <vt:lpstr>Antihypertenziva</vt:lpstr>
      <vt:lpstr>Antihypertenziva</vt:lpstr>
      <vt:lpstr>Antidysrytmika</vt:lpstr>
      <vt:lpstr>Antidysrytmika</vt:lpstr>
      <vt:lpstr>Antiulceróza</vt:lpstr>
      <vt:lpstr>Antiulceróza</vt:lpstr>
      <vt:lpstr>Antikoagulantia</vt:lpstr>
      <vt:lpstr>Antikoagulantia</vt:lpstr>
      <vt:lpstr>Antikoagulantia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Antihypertensiva, Antidisrytmika, Antikoagulantia, Antiulceróza</dc:title>
  <dc:creator>Tomáš Goněc</dc:creator>
  <cp:lastModifiedBy>Tomáš Goněc</cp:lastModifiedBy>
  <cp:revision>7</cp:revision>
  <dcterms:created xsi:type="dcterms:W3CDTF">2023-04-28T04:47:08Z</dcterms:created>
  <dcterms:modified xsi:type="dcterms:W3CDTF">2023-05-16T12:40:34Z</dcterms:modified>
</cp:coreProperties>
</file>