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58" r:id="rId6"/>
    <p:sldId id="262" r:id="rId7"/>
    <p:sldId id="263" r:id="rId8"/>
    <p:sldId id="259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DD0B84-C99D-4D30-8A4D-256394170846}" v="6" dt="2024-05-19T16:44:30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ita Dvorská" userId="f199ce0f-6bd1-4680-8be7-12136c2a350e" providerId="ADAL" clId="{96DD0B84-C99D-4D30-8A4D-256394170846}"/>
    <pc:docChg chg="undo custSel delSld modSld">
      <pc:chgData name="Margita Dvorská" userId="f199ce0f-6bd1-4680-8be7-12136c2a350e" providerId="ADAL" clId="{96DD0B84-C99D-4D30-8A4D-256394170846}" dt="2024-05-19T17:11:55.483" v="185" actId="20577"/>
      <pc:docMkLst>
        <pc:docMk/>
      </pc:docMkLst>
      <pc:sldChg chg="delSp modSp mod">
        <pc:chgData name="Margita Dvorská" userId="f199ce0f-6bd1-4680-8be7-12136c2a350e" providerId="ADAL" clId="{96DD0B84-C99D-4D30-8A4D-256394170846}" dt="2024-05-19T16:29:54.774" v="7" actId="478"/>
        <pc:sldMkLst>
          <pc:docMk/>
          <pc:sldMk cId="4113562524" sldId="256"/>
        </pc:sldMkLst>
        <pc:spChg chg="mod">
          <ac:chgData name="Margita Dvorská" userId="f199ce0f-6bd1-4680-8be7-12136c2a350e" providerId="ADAL" clId="{96DD0B84-C99D-4D30-8A4D-256394170846}" dt="2024-05-19T16:29:51.584" v="6" actId="20577"/>
          <ac:spMkLst>
            <pc:docMk/>
            <pc:sldMk cId="4113562524" sldId="256"/>
            <ac:spMk id="2" creationId="{5501A0D0-7C0E-0D92-3EBF-73A934D375AD}"/>
          </ac:spMkLst>
        </pc:spChg>
        <pc:spChg chg="del">
          <ac:chgData name="Margita Dvorská" userId="f199ce0f-6bd1-4680-8be7-12136c2a350e" providerId="ADAL" clId="{96DD0B84-C99D-4D30-8A4D-256394170846}" dt="2024-05-19T16:29:54.774" v="7" actId="478"/>
          <ac:spMkLst>
            <pc:docMk/>
            <pc:sldMk cId="4113562524" sldId="256"/>
            <ac:spMk id="3" creationId="{2542CD5C-822B-C502-44E7-1A94EAAA1285}"/>
          </ac:spMkLst>
        </pc:spChg>
      </pc:sldChg>
      <pc:sldChg chg="del">
        <pc:chgData name="Margita Dvorská" userId="f199ce0f-6bd1-4680-8be7-12136c2a350e" providerId="ADAL" clId="{96DD0B84-C99D-4D30-8A4D-256394170846}" dt="2024-05-19T16:31:19.709" v="67" actId="47"/>
        <pc:sldMkLst>
          <pc:docMk/>
          <pc:sldMk cId="3812779491" sldId="257"/>
        </pc:sldMkLst>
      </pc:sldChg>
      <pc:sldChg chg="addSp delSp modSp mod">
        <pc:chgData name="Margita Dvorská" userId="f199ce0f-6bd1-4680-8be7-12136c2a350e" providerId="ADAL" clId="{96DD0B84-C99D-4D30-8A4D-256394170846}" dt="2024-05-19T16:40:29.841" v="120" actId="14100"/>
        <pc:sldMkLst>
          <pc:docMk/>
          <pc:sldMk cId="1789619988" sldId="258"/>
        </pc:sldMkLst>
        <pc:picChg chg="add mod">
          <ac:chgData name="Margita Dvorská" userId="f199ce0f-6bd1-4680-8be7-12136c2a350e" providerId="ADAL" clId="{96DD0B84-C99D-4D30-8A4D-256394170846}" dt="2024-05-19T16:40:29.841" v="120" actId="14100"/>
          <ac:picMkLst>
            <pc:docMk/>
            <pc:sldMk cId="1789619988" sldId="258"/>
            <ac:picMk id="2" creationId="{781F1AB6-2100-C42F-5AF0-AC2FF433AFAA}"/>
          </ac:picMkLst>
        </pc:picChg>
        <pc:picChg chg="del">
          <ac:chgData name="Margita Dvorská" userId="f199ce0f-6bd1-4680-8be7-12136c2a350e" providerId="ADAL" clId="{96DD0B84-C99D-4D30-8A4D-256394170846}" dt="2024-05-19T16:40:24.452" v="117" actId="478"/>
          <ac:picMkLst>
            <pc:docMk/>
            <pc:sldMk cId="1789619988" sldId="258"/>
            <ac:picMk id="3" creationId="{6402007C-AC08-F21D-CCCE-FE70415CD161}"/>
          </ac:picMkLst>
        </pc:picChg>
      </pc:sldChg>
      <pc:sldChg chg="addSp delSp modSp mod">
        <pc:chgData name="Margita Dvorská" userId="f199ce0f-6bd1-4680-8be7-12136c2a350e" providerId="ADAL" clId="{96DD0B84-C99D-4D30-8A4D-256394170846}" dt="2024-05-19T16:44:45.967" v="161" actId="1076"/>
        <pc:sldMkLst>
          <pc:docMk/>
          <pc:sldMk cId="2024709361" sldId="259"/>
        </pc:sldMkLst>
        <pc:spChg chg="add del">
          <ac:chgData name="Margita Dvorská" userId="f199ce0f-6bd1-4680-8be7-12136c2a350e" providerId="ADAL" clId="{96DD0B84-C99D-4D30-8A4D-256394170846}" dt="2024-05-19T16:44:16.516" v="156" actId="22"/>
          <ac:spMkLst>
            <pc:docMk/>
            <pc:sldMk cId="2024709361" sldId="259"/>
            <ac:spMk id="4" creationId="{B4A540EE-9D1D-153E-3B2C-B5463D53D52B}"/>
          </ac:spMkLst>
        </pc:spChg>
        <pc:graphicFrameChg chg="add mod modGraphic">
          <ac:chgData name="Margita Dvorská" userId="f199ce0f-6bd1-4680-8be7-12136c2a350e" providerId="ADAL" clId="{96DD0B84-C99D-4D30-8A4D-256394170846}" dt="2024-05-19T16:43:42.777" v="154" actId="14734"/>
          <ac:graphicFrameMkLst>
            <pc:docMk/>
            <pc:sldMk cId="2024709361" sldId="259"/>
            <ac:graphicFrameMk id="2" creationId="{CE163EA2-1118-89B9-5D8A-ED62A05ECCFA}"/>
          </ac:graphicFrameMkLst>
        </pc:graphicFrameChg>
        <pc:graphicFrameChg chg="del">
          <ac:chgData name="Margita Dvorská" userId="f199ce0f-6bd1-4680-8be7-12136c2a350e" providerId="ADAL" clId="{96DD0B84-C99D-4D30-8A4D-256394170846}" dt="2024-05-19T16:43:03.285" v="139" actId="478"/>
          <ac:graphicFrameMkLst>
            <pc:docMk/>
            <pc:sldMk cId="2024709361" sldId="259"/>
            <ac:graphicFrameMk id="8" creationId="{C4EA408E-3A9E-0F75-3D91-CD0A451BAA27}"/>
          </ac:graphicFrameMkLst>
        </pc:graphicFrameChg>
        <pc:graphicFrameChg chg="add mod modGraphic">
          <ac:chgData name="Margita Dvorská" userId="f199ce0f-6bd1-4680-8be7-12136c2a350e" providerId="ADAL" clId="{96DD0B84-C99D-4D30-8A4D-256394170846}" dt="2024-05-19T16:44:43.806" v="160" actId="14100"/>
          <ac:graphicFrameMkLst>
            <pc:docMk/>
            <pc:sldMk cId="2024709361" sldId="259"/>
            <ac:graphicFrameMk id="9" creationId="{60801A6A-18E3-020D-B251-18AEA1F4315B}"/>
          </ac:graphicFrameMkLst>
        </pc:graphicFrameChg>
        <pc:picChg chg="mod">
          <ac:chgData name="Margita Dvorská" userId="f199ce0f-6bd1-4680-8be7-12136c2a350e" providerId="ADAL" clId="{96DD0B84-C99D-4D30-8A4D-256394170846}" dt="2024-05-19T16:44:45.967" v="161" actId="1076"/>
          <ac:picMkLst>
            <pc:docMk/>
            <pc:sldMk cId="2024709361" sldId="259"/>
            <ac:picMk id="5" creationId="{8B689060-19BB-2D47-AA8F-BD4373A230F0}"/>
          </ac:picMkLst>
        </pc:picChg>
      </pc:sldChg>
      <pc:sldChg chg="modSp mod">
        <pc:chgData name="Margita Dvorská" userId="f199ce0f-6bd1-4680-8be7-12136c2a350e" providerId="ADAL" clId="{96DD0B84-C99D-4D30-8A4D-256394170846}" dt="2024-05-19T16:31:14.447" v="66" actId="20577"/>
        <pc:sldMkLst>
          <pc:docMk/>
          <pc:sldMk cId="1365378995" sldId="260"/>
        </pc:sldMkLst>
        <pc:spChg chg="mod">
          <ac:chgData name="Margita Dvorská" userId="f199ce0f-6bd1-4680-8be7-12136c2a350e" providerId="ADAL" clId="{96DD0B84-C99D-4D30-8A4D-256394170846}" dt="2024-05-19T16:30:04.250" v="20" actId="20577"/>
          <ac:spMkLst>
            <pc:docMk/>
            <pc:sldMk cId="1365378995" sldId="260"/>
            <ac:spMk id="2" creationId="{B127DB47-5DFF-E077-2167-8831E91076FF}"/>
          </ac:spMkLst>
        </pc:spChg>
        <pc:spChg chg="mod">
          <ac:chgData name="Margita Dvorská" userId="f199ce0f-6bd1-4680-8be7-12136c2a350e" providerId="ADAL" clId="{96DD0B84-C99D-4D30-8A4D-256394170846}" dt="2024-05-19T16:31:14.447" v="66" actId="20577"/>
          <ac:spMkLst>
            <pc:docMk/>
            <pc:sldMk cId="1365378995" sldId="260"/>
            <ac:spMk id="3" creationId="{FA4C1740-233D-D42E-4709-AEAE6478A222}"/>
          </ac:spMkLst>
        </pc:spChg>
      </pc:sldChg>
      <pc:sldChg chg="modSp mod">
        <pc:chgData name="Margita Dvorská" userId="f199ce0f-6bd1-4680-8be7-12136c2a350e" providerId="ADAL" clId="{96DD0B84-C99D-4D30-8A4D-256394170846}" dt="2024-05-19T16:33:08.671" v="72" actId="207"/>
        <pc:sldMkLst>
          <pc:docMk/>
          <pc:sldMk cId="1279334675" sldId="261"/>
        </pc:sldMkLst>
        <pc:spChg chg="mod">
          <ac:chgData name="Margita Dvorská" userId="f199ce0f-6bd1-4680-8be7-12136c2a350e" providerId="ADAL" clId="{96DD0B84-C99D-4D30-8A4D-256394170846}" dt="2024-05-19T16:33:08.671" v="72" actId="207"/>
          <ac:spMkLst>
            <pc:docMk/>
            <pc:sldMk cId="1279334675" sldId="261"/>
            <ac:spMk id="3" creationId="{03329AA2-A4AD-C042-733C-A3AB896B2EBE}"/>
          </ac:spMkLst>
        </pc:spChg>
      </pc:sldChg>
      <pc:sldChg chg="modSp mod">
        <pc:chgData name="Margita Dvorská" userId="f199ce0f-6bd1-4680-8be7-12136c2a350e" providerId="ADAL" clId="{96DD0B84-C99D-4D30-8A4D-256394170846}" dt="2024-05-19T16:39:42.243" v="116" actId="20577"/>
        <pc:sldMkLst>
          <pc:docMk/>
          <pc:sldMk cId="3635736861" sldId="262"/>
        </pc:sldMkLst>
        <pc:spChg chg="mod">
          <ac:chgData name="Margita Dvorská" userId="f199ce0f-6bd1-4680-8be7-12136c2a350e" providerId="ADAL" clId="{96DD0B84-C99D-4D30-8A4D-256394170846}" dt="2024-05-19T16:38:58.676" v="107" actId="20577"/>
          <ac:spMkLst>
            <pc:docMk/>
            <pc:sldMk cId="3635736861" sldId="262"/>
            <ac:spMk id="2" creationId="{B5F79A3D-B21A-1971-96DE-755670E23F40}"/>
          </ac:spMkLst>
        </pc:spChg>
        <pc:spChg chg="mod">
          <ac:chgData name="Margita Dvorská" userId="f199ce0f-6bd1-4680-8be7-12136c2a350e" providerId="ADAL" clId="{96DD0B84-C99D-4D30-8A4D-256394170846}" dt="2024-05-19T16:39:42.243" v="116" actId="20577"/>
          <ac:spMkLst>
            <pc:docMk/>
            <pc:sldMk cId="3635736861" sldId="262"/>
            <ac:spMk id="3" creationId="{408175B7-44E2-FFA7-45D3-AF6E7329B6E4}"/>
          </ac:spMkLst>
        </pc:spChg>
      </pc:sldChg>
      <pc:sldChg chg="modSp mod">
        <pc:chgData name="Margita Dvorská" userId="f199ce0f-6bd1-4680-8be7-12136c2a350e" providerId="ADAL" clId="{96DD0B84-C99D-4D30-8A4D-256394170846}" dt="2024-05-19T17:11:55.483" v="185" actId="20577"/>
        <pc:sldMkLst>
          <pc:docMk/>
          <pc:sldMk cId="1209408308" sldId="263"/>
        </pc:sldMkLst>
        <pc:spChg chg="mod">
          <ac:chgData name="Margita Dvorská" userId="f199ce0f-6bd1-4680-8be7-12136c2a350e" providerId="ADAL" clId="{96DD0B84-C99D-4D30-8A4D-256394170846}" dt="2024-05-19T17:11:50.769" v="183" actId="20577"/>
          <ac:spMkLst>
            <pc:docMk/>
            <pc:sldMk cId="1209408308" sldId="263"/>
            <ac:spMk id="2" creationId="{D8B62690-D1BF-A289-7E07-4B9301561831}"/>
          </ac:spMkLst>
        </pc:spChg>
        <pc:spChg chg="mod">
          <ac:chgData name="Margita Dvorská" userId="f199ce0f-6bd1-4680-8be7-12136c2a350e" providerId="ADAL" clId="{96DD0B84-C99D-4D30-8A4D-256394170846}" dt="2024-05-19T17:11:55.483" v="185" actId="20577"/>
          <ac:spMkLst>
            <pc:docMk/>
            <pc:sldMk cId="1209408308" sldId="263"/>
            <ac:spMk id="3" creationId="{5D3DE608-F592-0E0E-B9B4-B2565BBF7984}"/>
          </ac:spMkLst>
        </pc:spChg>
      </pc:sldChg>
      <pc:sldChg chg="del">
        <pc:chgData name="Margita Dvorská" userId="f199ce0f-6bd1-4680-8be7-12136c2a350e" providerId="ADAL" clId="{96DD0B84-C99D-4D30-8A4D-256394170846}" dt="2024-05-19T16:41:09.315" v="121" actId="47"/>
        <pc:sldMkLst>
          <pc:docMk/>
          <pc:sldMk cId="1429758439" sldId="264"/>
        </pc:sldMkLst>
      </pc:sldChg>
      <pc:sldChg chg="modSp mod">
        <pc:chgData name="Margita Dvorská" userId="f199ce0f-6bd1-4680-8be7-12136c2a350e" providerId="ADAL" clId="{96DD0B84-C99D-4D30-8A4D-256394170846}" dt="2024-05-19T16:34:14.581" v="100" actId="20577"/>
        <pc:sldMkLst>
          <pc:docMk/>
          <pc:sldMk cId="681382810" sldId="265"/>
        </pc:sldMkLst>
        <pc:spChg chg="mod">
          <ac:chgData name="Margita Dvorská" userId="f199ce0f-6bd1-4680-8be7-12136c2a350e" providerId="ADAL" clId="{96DD0B84-C99D-4D30-8A4D-256394170846}" dt="2024-05-19T16:33:40.341" v="89" actId="6549"/>
          <ac:spMkLst>
            <pc:docMk/>
            <pc:sldMk cId="681382810" sldId="265"/>
            <ac:spMk id="2" creationId="{C4C0182B-A436-5334-E908-31A9E662FE77}"/>
          </ac:spMkLst>
        </pc:spChg>
        <pc:spChg chg="mod">
          <ac:chgData name="Margita Dvorská" userId="f199ce0f-6bd1-4680-8be7-12136c2a350e" providerId="ADAL" clId="{96DD0B84-C99D-4D30-8A4D-256394170846}" dt="2024-05-19T16:34:14.581" v="100" actId="20577"/>
          <ac:spMkLst>
            <pc:docMk/>
            <pc:sldMk cId="681382810" sldId="265"/>
            <ac:spMk id="3" creationId="{2FACDFB2-24CF-8024-C9C1-5A8A3B56A489}"/>
          </ac:spMkLst>
        </pc:spChg>
      </pc:sldChg>
      <pc:sldChg chg="del">
        <pc:chgData name="Margita Dvorská" userId="f199ce0f-6bd1-4680-8be7-12136c2a350e" providerId="ADAL" clId="{96DD0B84-C99D-4D30-8A4D-256394170846}" dt="2024-05-19T16:45:28.767" v="162" actId="47"/>
        <pc:sldMkLst>
          <pc:docMk/>
          <pc:sldMk cId="2141494512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B030A-FE85-62F1-2167-37E31DBC5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349BB1-8D77-F26D-5537-EF05D9022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9D7D4B-A007-9C97-E19D-F93B279A1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EE4DE-E73E-5DD6-5B45-CE434270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B04713-0676-EC80-5380-B8FD2C6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56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93763-D5B6-BF23-B515-CD1AA883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6E9589-F2E4-71C9-C050-E3A4B977A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7316D9-F302-8D93-E546-0573AAEB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2B2F32-7A58-C6F4-5079-82F7F0C9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5852AA-9A92-09EA-039E-B80B8096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53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AF31F5-B52E-4143-163C-46166A823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390236-E59E-A070-9C5D-E209A8EB3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2FCF8-BC51-62D7-CD61-98F5F175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B2C6F0-F86C-7045-6D21-EB34CE4E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3A43D-4539-0237-80DB-A0C35D0C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38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8C66E-2045-FF99-C47A-798C889D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3837C7-ED9B-4750-C8F9-EF001DFC1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C9E6C4-81A2-CD75-C9E8-D9EC98A4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9F71CB-7BBF-9E28-3BE8-EB272ED8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014BA-C4E8-9366-6245-C073D2FCD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95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616AF-FF55-E40A-2324-CCFD2F802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29E9F5-1593-1E58-2868-254B2F5D5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E181A1-8D89-EE2A-0343-237BB28D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09603B-7C58-DAEF-4FA9-67FBC569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7521C9-3D01-F17D-20F7-921FB4D81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1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B0777-EE6E-C003-0077-5BA862AFE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5CCD3-4536-6643-2649-C63D1A153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7289C1-EC65-6ED6-4158-8ED1496CD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7F216A-DE40-87E7-B1E2-FD141BBE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CA032C-83A1-BF39-5912-AD9CE9F3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279835-BBCC-6BBE-A379-A61CCED2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2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067C3-483F-1DF5-2125-794ED9A7C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21A28A-A3C0-7AA4-E43F-F9BCB43D6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D65E83-38FA-0FDF-B6D8-12B19FA67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2159E4-7FF1-1493-CE3A-4B4A25ED2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0D3ED8-D7DC-7D3F-231B-10EDCA4F3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1060E4-13F7-154C-CE79-7D93D127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4FD60A-0EC1-E80A-7128-28655AFA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D356A7B-7B4C-AD23-2A5D-61273B53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62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94FF5-D4A5-986C-8AE5-4DFA1828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9A684E7-31E5-0B61-B045-646B0043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D68A88-5525-C3AE-485A-74E112AE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472525-2A9D-F312-1FAD-8A3B187E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9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3F02CA-E5FE-0E4B-169E-994B81EA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4C8160-ADA2-3639-746B-0EEE51D9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5345C3-F6E1-E064-F0C9-A17A9C42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75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2986-2994-6166-E883-E41B7A160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CA9CB-49DB-D6F2-DA8B-279FF53E5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051F0-E331-3D02-69C5-846DB1318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52944C-BAB9-9BEA-425F-6C08F0EC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D3BA0C-E7EA-C951-4EA3-8904AB68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3EC803-9648-AE1E-8A8B-99D380F4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18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88F99-E493-330B-D0C6-B51CC3EF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53D3A8-80EB-028D-7600-21628AD9A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743A4E-9589-6DC8-F10E-03CF9BC6E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40FA11-7C5A-AF64-B16C-CDA70047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D35D4C-ADB8-71DB-2306-98C9F756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879BDB-1B2E-A12A-6C3F-F62769F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19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E97020-0C26-1EC1-15FE-12D64A2F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F39C40-B32C-D42B-2680-30B7C0747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A6C1C0-BD89-8E20-5F3E-F59857CC8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103A77-7FF1-4089-B2A7-C0F35287E532}" type="datetimeFigureOut">
              <a:rPr lang="cs-CZ" smtClean="0"/>
              <a:t>19.05.2024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BA502B-9A96-293B-CB62-AAB08900D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8184CF-68DE-4B49-9BCB-8BC6A1432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CA4C1D-9464-4A31-BA9B-E9EDAE217D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7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mimefakta.cz/cviceni-pudy" TargetMode="External"/><Relationship Id="rId3" Type="http://schemas.openxmlformats.org/officeDocument/2006/relationships/hyperlink" Target="https://www.youtube.com/watch?v=moexid5puSI" TargetMode="External"/><Relationship Id="rId7" Type="http://schemas.openxmlformats.org/officeDocument/2006/relationships/hyperlink" Target="https://www.youtube.com/watch?v=HmEyymGXOfI" TargetMode="External"/><Relationship Id="rId2" Type="http://schemas.openxmlformats.org/officeDocument/2006/relationships/hyperlink" Target="https://www.sciencedirect.com/topics/earth-and-planetary-sciences/soil-poros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OpRT8BRGtk" TargetMode="External"/><Relationship Id="rId5" Type="http://schemas.openxmlformats.org/officeDocument/2006/relationships/hyperlink" Target="https://www.youtube.com/watch?v=i0ymSP_e2-w" TargetMode="External"/><Relationship Id="rId4" Type="http://schemas.openxmlformats.org/officeDocument/2006/relationships/hyperlink" Target="https://www.youtube.com/watch?v=zQowljL8e5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1A0D0-7C0E-0D92-3EBF-73A934D37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seminar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56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7DB47-5DFF-E077-2167-8831E910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Soil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analysis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4C1740-233D-D42E-4709-AEAE6478A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properties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pH</a:t>
            </a:r>
          </a:p>
          <a:p>
            <a:pPr>
              <a:buFontTx/>
              <a:buChar char="-"/>
            </a:pPr>
            <a:r>
              <a:rPr lang="cs-CZ" dirty="0"/>
              <a:t>Nutrient </a:t>
            </a:r>
            <a:r>
              <a:rPr lang="cs-CZ" dirty="0" err="1"/>
              <a:t>content</a:t>
            </a:r>
            <a:r>
              <a:rPr lang="cs-CZ" dirty="0"/>
              <a:t>,…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Helps determine:</a:t>
            </a:r>
            <a:r>
              <a:rPr lang="cs-CZ" dirty="0"/>
              <a:t>	</a:t>
            </a:r>
            <a:r>
              <a:rPr lang="en-US" dirty="0"/>
              <a:t>nutrient availability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en-US" dirty="0"/>
              <a:t>determine the values of the following fertilization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en-US" dirty="0"/>
              <a:t>economic decision making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sampling after harvesting or before fertilizing (in several places depending on the plot – slope, sampling depth</a:t>
            </a:r>
            <a:r>
              <a:rPr lang="cs-CZ" dirty="0"/>
              <a:t>,…)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37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29AA2-A4AD-C042-733C-A3AB896B2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581025"/>
            <a:ext cx="10572750" cy="55959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en-US" dirty="0"/>
              <a:t>soil texture refers to the proportion of sand, loess and clay particles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the soil triangle is used in soil texture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different textures affect the physical processes in the soil: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sandy soils </a:t>
            </a:r>
            <a:r>
              <a:rPr lang="en-US" dirty="0"/>
              <a:t>drain quickly but have limited water holding capacity and low nutrient content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loess soils </a:t>
            </a:r>
            <a:r>
              <a:rPr lang="en-US" dirty="0"/>
              <a:t>are more fertile than sandy soils and retain water better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clay soils </a:t>
            </a:r>
            <a:r>
              <a:rPr lang="en-US" dirty="0"/>
              <a:t>hold water well, but drain poorly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loamy soils </a:t>
            </a:r>
            <a:r>
              <a:rPr lang="en-US" dirty="0"/>
              <a:t>(also called agricultural soils) are generally preferred because they retain moisture, nutrients and humus well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33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0182B-A436-5334-E908-31A9E662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Soil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CDFB2-24CF-8024-C9C1-5A8A3B56A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Specific gravity</a:t>
            </a:r>
          </a:p>
          <a:p>
            <a:pPr marL="0" indent="0">
              <a:buNone/>
            </a:pPr>
            <a:r>
              <a:rPr lang="en-US" dirty="0"/>
              <a:t>Density</a:t>
            </a:r>
          </a:p>
          <a:p>
            <a:pPr marL="0" indent="0">
              <a:buNone/>
            </a:pPr>
            <a:r>
              <a:rPr lang="en-US" dirty="0"/>
              <a:t>Porosity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see exercise </a:t>
            </a:r>
            <a:r>
              <a:rPr lang="cs-CZ" dirty="0"/>
              <a:t>no. </a:t>
            </a:r>
            <a:r>
              <a:rPr lang="en-US" dirty="0"/>
              <a:t>3 and </a:t>
            </a:r>
            <a:r>
              <a:rPr lang="cs-CZ" dirty="0"/>
              <a:t>no. </a:t>
            </a:r>
            <a:r>
              <a:rPr lang="en-US" dirty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38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454AF85-D307-DD26-91E9-B8F16F1A0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87881"/>
              </p:ext>
            </p:extLst>
          </p:nvPr>
        </p:nvGraphicFramePr>
        <p:xfrm>
          <a:off x="6786149" y="4198095"/>
          <a:ext cx="4916805" cy="2359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025">
                  <a:extLst>
                    <a:ext uri="{9D8B030D-6E8A-4147-A177-3AD203B41FA5}">
                      <a16:colId xmlns:a16="http://schemas.microsoft.com/office/drawing/2014/main" val="1039080033"/>
                    </a:ext>
                  </a:extLst>
                </a:gridCol>
                <a:gridCol w="2540780">
                  <a:extLst>
                    <a:ext uri="{9D8B030D-6E8A-4147-A177-3AD203B41FA5}">
                      <a16:colId xmlns:a16="http://schemas.microsoft.com/office/drawing/2014/main" val="2900910901"/>
                    </a:ext>
                  </a:extLst>
                </a:gridCol>
              </a:tblGrid>
              <a:tr h="713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il no.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Specific gravity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956844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28908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521636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6510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42628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2,2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0164436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2,5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40202786"/>
                  </a:ext>
                </a:extLst>
              </a:tr>
            </a:tbl>
          </a:graphicData>
        </a:graphic>
      </p:graphicFrame>
      <p:pic>
        <p:nvPicPr>
          <p:cNvPr id="2" name="Obrázek 1" descr="Obsah obrázku stůl&#10;&#10;Popis byl vytvořen automaticky">
            <a:extLst>
              <a:ext uri="{FF2B5EF4-FFF2-40B4-BE49-F238E27FC236}">
                <a16:creationId xmlns:a16="http://schemas.microsoft.com/office/drawing/2014/main" id="{781F1AB6-2100-C42F-5AF0-AC2FF433A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79" y="218077"/>
            <a:ext cx="6577149" cy="410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1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79A3D-B21A-1971-96DE-755670E2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Density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175B7-44E2-FFA7-45D3-AF6E7329B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="0" i="0" dirty="0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bulk density is an indicator of soil compaction</a:t>
            </a:r>
            <a:endParaRPr lang="cs-CZ" b="0" i="0" dirty="0">
              <a:solidFill>
                <a:srgbClr val="3C4043"/>
              </a:solidFill>
              <a:effectLst/>
              <a:highlight>
                <a:srgbClr val="F5F5F5"/>
              </a:highlight>
              <a:latin typeface="Roboto" panose="02000000000000000000" pitchFamily="2" charset="0"/>
            </a:endParaRPr>
          </a:p>
          <a:p>
            <a:pPr>
              <a:buFontTx/>
              <a:buChar char="-"/>
            </a:pPr>
            <a:r>
              <a:rPr lang="en-US" b="0" i="0" dirty="0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 a high level of compaction is undesirable</a:t>
            </a:r>
            <a:endParaRPr lang="cs-CZ" b="0" i="0" dirty="0">
              <a:solidFill>
                <a:srgbClr val="3C4043"/>
              </a:solidFill>
              <a:effectLst/>
              <a:highlight>
                <a:srgbClr val="F5F5F5"/>
              </a:highlight>
              <a:latin typeface="Roboto" panose="02000000000000000000" pitchFamily="2" charset="0"/>
            </a:endParaRPr>
          </a:p>
          <a:p>
            <a:pPr>
              <a:buFontTx/>
              <a:buChar char="-"/>
            </a:pPr>
            <a:r>
              <a:rPr lang="cs-CZ" b="0" i="0" dirty="0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c</a:t>
            </a:r>
            <a:r>
              <a:rPr lang="en-US" b="0" i="0" dirty="0" err="1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ompaction</a:t>
            </a:r>
            <a:r>
              <a:rPr lang="en-US" b="0" i="0" dirty="0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 reduces pore size, inhibits root growth, water storage and oxygen availability </a:t>
            </a:r>
            <a:endParaRPr lang="cs-CZ" b="0" i="0" dirty="0">
              <a:solidFill>
                <a:srgbClr val="3C4043"/>
              </a:solidFill>
              <a:effectLst/>
              <a:highlight>
                <a:srgbClr val="F5F5F5"/>
              </a:highlight>
              <a:latin typeface="Roboto" panose="02000000000000000000" pitchFamily="2" charset="0"/>
            </a:endParaRPr>
          </a:p>
          <a:p>
            <a:pPr>
              <a:buFontTx/>
              <a:buChar char="-"/>
            </a:pPr>
            <a:r>
              <a:rPr lang="en-US" b="0" i="0" dirty="0">
                <a:solidFill>
                  <a:srgbClr val="3C4043"/>
                </a:solidFill>
                <a:effectLst/>
                <a:highlight>
                  <a:srgbClr val="F5F5F5"/>
                </a:highlight>
                <a:latin typeface="Roboto" panose="02000000000000000000" pitchFamily="2" charset="0"/>
              </a:rPr>
              <a:t>the necessity of prevention - possible adjustment of compaction by adding sand or mechanical crushing of topsoil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3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62690-D1BF-A289-7E07-4B930156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Evaluation of the experiment - influence of factors on the quality of </a:t>
            </a:r>
            <a:r>
              <a:rPr lang="cs-CZ" dirty="0"/>
              <a:t>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DE608-F592-0E0E-B9B4-B2565BBF7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/>
              <a:t>determination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</a:t>
            </a:r>
          </a:p>
          <a:p>
            <a:pPr>
              <a:buFontTx/>
              <a:buChar char="-"/>
            </a:pPr>
            <a:r>
              <a:rPr lang="cs-CZ" dirty="0"/>
              <a:t>HPLC </a:t>
            </a:r>
            <a:r>
              <a:rPr lang="cs-CZ" dirty="0" err="1"/>
              <a:t>analysis</a:t>
            </a:r>
            <a:endParaRPr lang="cs-CZ" dirty="0"/>
          </a:p>
          <a:p>
            <a:pPr>
              <a:buFontTx/>
              <a:buChar char="-"/>
            </a:pPr>
            <a:r>
              <a:rPr lang="en-US" dirty="0"/>
              <a:t>calculation of values per unit of dry matter</a:t>
            </a:r>
            <a:r>
              <a:rPr lang="cs-CZ" dirty="0"/>
              <a:t> (</a:t>
            </a:r>
            <a:r>
              <a:rPr lang="cs-CZ" dirty="0" err="1"/>
              <a:t>tenth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gram)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graphic output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40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B689060-19BB-2D47-AA8F-BD4373A2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9934" y="787148"/>
            <a:ext cx="4058216" cy="244826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D78C3E8-8D17-0520-2E2F-EE06DADCD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860253"/>
              </p:ext>
            </p:extLst>
          </p:nvPr>
        </p:nvGraphicFramePr>
        <p:xfrm>
          <a:off x="116522" y="5009039"/>
          <a:ext cx="5710555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5890">
                  <a:extLst>
                    <a:ext uri="{9D8B030D-6E8A-4147-A177-3AD203B41FA5}">
                      <a16:colId xmlns:a16="http://schemas.microsoft.com/office/drawing/2014/main" val="2064935919"/>
                    </a:ext>
                  </a:extLst>
                </a:gridCol>
                <a:gridCol w="3034665">
                  <a:extLst>
                    <a:ext uri="{9D8B030D-6E8A-4147-A177-3AD203B41FA5}">
                      <a16:colId xmlns:a16="http://schemas.microsoft.com/office/drawing/2014/main" val="19868868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cultivation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Anthocyanine - peak areas – fresh 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38613549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light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44.7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42464215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dark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9.9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9742223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46B12894-88B4-FBCE-57BD-720ABBCB9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63216"/>
              </p:ext>
            </p:extLst>
          </p:nvPr>
        </p:nvGraphicFramePr>
        <p:xfrm>
          <a:off x="5969106" y="4641016"/>
          <a:ext cx="6217467" cy="2216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878">
                  <a:extLst>
                    <a:ext uri="{9D8B030D-6E8A-4147-A177-3AD203B41FA5}">
                      <a16:colId xmlns:a16="http://schemas.microsoft.com/office/drawing/2014/main" val="344204917"/>
                    </a:ext>
                  </a:extLst>
                </a:gridCol>
                <a:gridCol w="726617">
                  <a:extLst>
                    <a:ext uri="{9D8B030D-6E8A-4147-A177-3AD203B41FA5}">
                      <a16:colId xmlns:a16="http://schemas.microsoft.com/office/drawing/2014/main" val="2516450912"/>
                    </a:ext>
                  </a:extLst>
                </a:gridCol>
                <a:gridCol w="608445">
                  <a:extLst>
                    <a:ext uri="{9D8B030D-6E8A-4147-A177-3AD203B41FA5}">
                      <a16:colId xmlns:a16="http://schemas.microsoft.com/office/drawing/2014/main" val="516777849"/>
                    </a:ext>
                  </a:extLst>
                </a:gridCol>
                <a:gridCol w="576017">
                  <a:extLst>
                    <a:ext uri="{9D8B030D-6E8A-4147-A177-3AD203B41FA5}">
                      <a16:colId xmlns:a16="http://schemas.microsoft.com/office/drawing/2014/main" val="3083327440"/>
                    </a:ext>
                  </a:extLst>
                </a:gridCol>
                <a:gridCol w="511709">
                  <a:extLst>
                    <a:ext uri="{9D8B030D-6E8A-4147-A177-3AD203B41FA5}">
                      <a16:colId xmlns:a16="http://schemas.microsoft.com/office/drawing/2014/main" val="1523702463"/>
                    </a:ext>
                  </a:extLst>
                </a:gridCol>
                <a:gridCol w="727167">
                  <a:extLst>
                    <a:ext uri="{9D8B030D-6E8A-4147-A177-3AD203B41FA5}">
                      <a16:colId xmlns:a16="http://schemas.microsoft.com/office/drawing/2014/main" val="1946933811"/>
                    </a:ext>
                  </a:extLst>
                </a:gridCol>
                <a:gridCol w="711228">
                  <a:extLst>
                    <a:ext uri="{9D8B030D-6E8A-4147-A177-3AD203B41FA5}">
                      <a16:colId xmlns:a16="http://schemas.microsoft.com/office/drawing/2014/main" val="2298036385"/>
                    </a:ext>
                  </a:extLst>
                </a:gridCol>
                <a:gridCol w="648020">
                  <a:extLst>
                    <a:ext uri="{9D8B030D-6E8A-4147-A177-3AD203B41FA5}">
                      <a16:colId xmlns:a16="http://schemas.microsoft.com/office/drawing/2014/main" val="1443820197"/>
                    </a:ext>
                  </a:extLst>
                </a:gridCol>
                <a:gridCol w="923386">
                  <a:extLst>
                    <a:ext uri="{9D8B030D-6E8A-4147-A177-3AD203B41FA5}">
                      <a16:colId xmlns:a16="http://schemas.microsoft.com/office/drawing/2014/main" val="1258742758"/>
                    </a:ext>
                  </a:extLst>
                </a:gridCol>
              </a:tblGrid>
              <a:tr h="6967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plant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cultivation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weight of fresh 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weight of dry 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C0C0C0"/>
                          </a:highlight>
                        </a:rPr>
                        <a:t>% </a:t>
                      </a:r>
                      <a:r>
                        <a:rPr lang="cs-CZ" sz="1200" dirty="0" err="1">
                          <a:effectLst/>
                          <a:highlight>
                            <a:srgbClr val="C0C0C0"/>
                          </a:highlight>
                        </a:rPr>
                        <a:t>of</a:t>
                      </a:r>
                      <a:r>
                        <a:rPr lang="cs-CZ" sz="1200" dirty="0"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cs-CZ" sz="1200" dirty="0" err="1">
                          <a:effectLst/>
                          <a:highlight>
                            <a:srgbClr val="C0C0C0"/>
                          </a:highlight>
                        </a:rPr>
                        <a:t>Water</a:t>
                      </a:r>
                      <a:r>
                        <a:rPr lang="cs-CZ" sz="1200" dirty="0"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cs-CZ" sz="1200" dirty="0" err="1">
                          <a:effectLst/>
                          <a:highlight>
                            <a:srgbClr val="C0C0C0"/>
                          </a:highlight>
                        </a:rPr>
                        <a:t>content</a:t>
                      </a:r>
                      <a:endParaRPr lang="cs-CZ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anthocyanin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 err="1">
                          <a:effectLst/>
                          <a:highlight>
                            <a:srgbClr val="C0C0C0"/>
                          </a:highlight>
                        </a:rPr>
                        <a:t>anthocyanin</a:t>
                      </a:r>
                      <a:endParaRPr lang="cs-CZ" sz="1100" dirty="0">
                        <a:effectLst/>
                        <a:highlight>
                          <a:srgbClr val="C0C0C0"/>
                        </a:highlight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C0C0C0"/>
                          </a:highlight>
                        </a:rPr>
                        <a:t>(0.1 g)</a:t>
                      </a:r>
                      <a:endParaRPr lang="cs-CZ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>
                          <a:effectLst/>
                        </a:rPr>
                        <a:t>chlorophyll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dirty="0" err="1">
                          <a:effectLst/>
                          <a:highlight>
                            <a:srgbClr val="C0C0C0"/>
                          </a:highlight>
                        </a:rPr>
                        <a:t>chlorophyll</a:t>
                      </a:r>
                      <a:endParaRPr lang="cs-CZ" sz="1100" dirty="0">
                        <a:effectLst/>
                        <a:highlight>
                          <a:srgbClr val="C0C0C0"/>
                        </a:highlight>
                      </a:endParaRPr>
                    </a:p>
                    <a:p>
                      <a:pPr algn="l"/>
                      <a:r>
                        <a:rPr lang="de-DE" sz="1100" dirty="0">
                          <a:effectLst/>
                          <a:highlight>
                            <a:srgbClr val="C0C0C0"/>
                          </a:highlight>
                        </a:rPr>
                        <a:t>(0.1 g)</a:t>
                      </a:r>
                      <a:endParaRPr lang="cs-CZ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120973"/>
                  </a:ext>
                </a:extLst>
              </a:tr>
              <a:tr h="627642">
                <a:tc>
                  <a:txBody>
                    <a:bodyPr/>
                    <a:lstStyle/>
                    <a:p>
                      <a:pPr algn="l"/>
                      <a:r>
                        <a:rPr lang="de-DE" sz="1200">
                          <a:effectLst/>
                        </a:rPr>
                        <a:t>Tradescantia pallida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Light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>
                          <a:effectLst/>
                        </a:rPr>
                        <a:t>5,857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0,274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</a:rPr>
                        <a:t>95,3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44,7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</a:rPr>
                        <a:t>16,31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92,60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</a:rPr>
                        <a:t>33,80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508921"/>
                  </a:ext>
                </a:extLst>
              </a:tr>
              <a:tr h="337264">
                <a:tc>
                  <a:txBody>
                    <a:bodyPr/>
                    <a:lstStyle/>
                    <a:p>
                      <a:pPr algn="l"/>
                      <a:r>
                        <a:rPr lang="de-DE" sz="1200">
                          <a:effectLst/>
                        </a:rPr>
                        <a:t>Tradescantia pallida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</a:rPr>
                        <a:t>Dark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3,729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0,484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</a:rPr>
                        <a:t>87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9,9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</a:rPr>
                        <a:t>2,05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102,5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</a:rPr>
                        <a:t>21,18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5831414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0801A6A-18E3-020D-B251-18AEA1F43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027845"/>
              </p:ext>
            </p:extLst>
          </p:nvPr>
        </p:nvGraphicFramePr>
        <p:xfrm>
          <a:off x="323850" y="114300"/>
          <a:ext cx="7219949" cy="4163781"/>
        </p:xfrm>
        <a:graphic>
          <a:graphicData uri="http://schemas.openxmlformats.org/drawingml/2006/table">
            <a:tbl>
              <a:tblPr/>
              <a:tblGrid>
                <a:gridCol w="1163404">
                  <a:extLst>
                    <a:ext uri="{9D8B030D-6E8A-4147-A177-3AD203B41FA5}">
                      <a16:colId xmlns:a16="http://schemas.microsoft.com/office/drawing/2014/main" val="801967101"/>
                    </a:ext>
                  </a:extLst>
                </a:gridCol>
                <a:gridCol w="787008">
                  <a:extLst>
                    <a:ext uri="{9D8B030D-6E8A-4147-A177-3AD203B41FA5}">
                      <a16:colId xmlns:a16="http://schemas.microsoft.com/office/drawing/2014/main" val="1312002685"/>
                    </a:ext>
                  </a:extLst>
                </a:gridCol>
                <a:gridCol w="1368711">
                  <a:extLst>
                    <a:ext uri="{9D8B030D-6E8A-4147-A177-3AD203B41FA5}">
                      <a16:colId xmlns:a16="http://schemas.microsoft.com/office/drawing/2014/main" val="484288759"/>
                    </a:ext>
                  </a:extLst>
                </a:gridCol>
                <a:gridCol w="787008">
                  <a:extLst>
                    <a:ext uri="{9D8B030D-6E8A-4147-A177-3AD203B41FA5}">
                      <a16:colId xmlns:a16="http://schemas.microsoft.com/office/drawing/2014/main" val="1805887717"/>
                    </a:ext>
                  </a:extLst>
                </a:gridCol>
                <a:gridCol w="1779324">
                  <a:extLst>
                    <a:ext uri="{9D8B030D-6E8A-4147-A177-3AD203B41FA5}">
                      <a16:colId xmlns:a16="http://schemas.microsoft.com/office/drawing/2014/main" val="3693719805"/>
                    </a:ext>
                  </a:extLst>
                </a:gridCol>
                <a:gridCol w="695762">
                  <a:extLst>
                    <a:ext uri="{9D8B030D-6E8A-4147-A177-3AD203B41FA5}">
                      <a16:colId xmlns:a16="http://schemas.microsoft.com/office/drawing/2014/main" val="3573686515"/>
                    </a:ext>
                  </a:extLst>
                </a:gridCol>
                <a:gridCol w="638732">
                  <a:extLst>
                    <a:ext uri="{9D8B030D-6E8A-4147-A177-3AD203B41FA5}">
                      <a16:colId xmlns:a16="http://schemas.microsoft.com/office/drawing/2014/main" val="566095043"/>
                    </a:ext>
                  </a:extLst>
                </a:gridCol>
              </a:tblGrid>
              <a:tr h="69396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Plant species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Cultivation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of test tube + weight of fresh material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of test tube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of test tube + weight of dry material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BB59"/>
                          </a:highlight>
                          <a:latin typeface="Calibri" panose="020F0502020204030204" pitchFamily="34" charset="0"/>
                        </a:rPr>
                        <a:t>weight of fresh material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79646"/>
                          </a:highlight>
                          <a:latin typeface="Calibri" panose="020F0502020204030204" pitchFamily="34" charset="0"/>
                        </a:rPr>
                        <a:t>weight of dry material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06545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Iresine herbstii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326179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Iresine herbstii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481220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Tradescantia pallida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837472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Tradescantia pallida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541825"/>
                  </a:ext>
                </a:extLst>
              </a:tr>
              <a:tr h="46264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Browalia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Eriksson medium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370156"/>
                  </a:ext>
                </a:extLst>
              </a:tr>
              <a:tr h="46264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Browalia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Heller medium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13997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Browalia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236760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no.1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971970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no.2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548476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no.3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593695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no.4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84376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no.5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911278"/>
                  </a:ext>
                </a:extLst>
              </a:tr>
              <a:tr h="231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Plectranthus forsteri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 no.6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90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70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A5809-C3D1-8210-2B63-78CB1054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77" y="101174"/>
            <a:ext cx="10515600" cy="803799"/>
          </a:xfrm>
        </p:spPr>
        <p:txBody>
          <a:bodyPr/>
          <a:lstStyle/>
          <a:p>
            <a:r>
              <a:rPr lang="cs-CZ" dirty="0"/>
              <a:t>Odkazy: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0199D-012F-EC89-4744-628A40F6A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1131216"/>
            <a:ext cx="10863606" cy="504574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https://www.sciencedirect.com/topics/earth-and-planetary-sciences/soil-porosity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https://www.youtube.com/watch?v=Rt1qD7Ldhng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https://www.youtube.com/watch?v=moexid5puSI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https://www.youtube.com/watch?v=zQowljL8e5E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https://www.youtube.com/watch?v=i0ymSP_e2-w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(12) </a:t>
            </a:r>
            <a:r>
              <a:rPr lang="cs-CZ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Nitrogen</a:t>
            </a: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cs-CZ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Cycle</a:t>
            </a: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 | #aumsum #kids #science #education #children - YouTube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Cation</a:t>
            </a:r>
            <a:r>
              <a:rPr lang="cs-CZ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 Exchange (youtube.com)</a:t>
            </a:r>
            <a:endParaRPr lang="cs-CZ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dirty="0">
                <a:hlinkClick r:id="rId8"/>
              </a:rPr>
              <a:t>Půdy – Procvičování online – Umíme fakta (umimefakta.cz)</a:t>
            </a:r>
            <a:endParaRPr lang="cs-CZ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115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585</Words>
  <Application>Microsoft Office PowerPoint</Application>
  <PresentationFormat>Širokoúhlá obrazovka</PresentationFormat>
  <Paragraphs>201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Roboto</vt:lpstr>
      <vt:lpstr>Motiv Office</vt:lpstr>
      <vt:lpstr>Online seminar</vt:lpstr>
      <vt:lpstr>Soil analysis</vt:lpstr>
      <vt:lpstr>Prezentace aplikace PowerPoint</vt:lpstr>
      <vt:lpstr>Soil properties:</vt:lpstr>
      <vt:lpstr>Prezentace aplikace PowerPoint</vt:lpstr>
      <vt:lpstr>Density</vt:lpstr>
      <vt:lpstr>Evaluation of the experiment - influence of factors on the quality of MP</vt:lpstr>
      <vt:lpstr>Prezentace aplikace PowerPoint</vt:lpstr>
      <vt:lpstr>Odkazy: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Pedologie</dc:title>
  <dc:creator>Margita Dvorská</dc:creator>
  <cp:lastModifiedBy>Margita Dvorská</cp:lastModifiedBy>
  <cp:revision>2</cp:revision>
  <dcterms:created xsi:type="dcterms:W3CDTF">2024-04-15T06:45:12Z</dcterms:created>
  <dcterms:modified xsi:type="dcterms:W3CDTF">2024-05-19T17:11:58Z</dcterms:modified>
</cp:coreProperties>
</file>