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92" r:id="rId11"/>
    <p:sldId id="293" r:id="rId12"/>
    <p:sldId id="294" r:id="rId13"/>
    <p:sldId id="295" r:id="rId14"/>
    <p:sldId id="264" r:id="rId15"/>
    <p:sldId id="265" r:id="rId16"/>
    <p:sldId id="280" r:id="rId17"/>
    <p:sldId id="277" r:id="rId18"/>
    <p:sldId id="278" r:id="rId19"/>
    <p:sldId id="279" r:id="rId20"/>
    <p:sldId id="266" r:id="rId21"/>
    <p:sldId id="267" r:id="rId22"/>
    <p:sldId id="302" r:id="rId23"/>
    <p:sldId id="303" r:id="rId24"/>
    <p:sldId id="300" r:id="rId25"/>
    <p:sldId id="268" r:id="rId26"/>
    <p:sldId id="283" r:id="rId27"/>
    <p:sldId id="269" r:id="rId28"/>
    <p:sldId id="296" r:id="rId29"/>
    <p:sldId id="297" r:id="rId30"/>
    <p:sldId id="298" r:id="rId31"/>
    <p:sldId id="299" r:id="rId32"/>
    <p:sldId id="270" r:id="rId33"/>
    <p:sldId id="271" r:id="rId34"/>
    <p:sldId id="272" r:id="rId35"/>
    <p:sldId id="301" r:id="rId36"/>
    <p:sldId id="282" r:id="rId37"/>
    <p:sldId id="284" r:id="rId38"/>
    <p:sldId id="285" r:id="rId39"/>
    <p:sldId id="286" r:id="rId40"/>
    <p:sldId id="287" r:id="rId41"/>
    <p:sldId id="289" r:id="rId42"/>
    <p:sldId id="288" r:id="rId43"/>
    <p:sldId id="290" r:id="rId4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8" autoAdjust="0"/>
    <p:restoredTop sz="69310" autoAdjust="0"/>
  </p:normalViewPr>
  <p:slideViewPr>
    <p:cSldViewPr snapToGrid="0">
      <p:cViewPr varScale="1">
        <p:scale>
          <a:sx n="37" d="100"/>
          <a:sy n="37" d="100"/>
        </p:scale>
        <p:origin x="-96" y="-2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3A6D2-F960-414D-8F43-6CFE80CFEAE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31D636F2-8260-4A62-8449-36C89FA2DD41}">
      <dgm:prSet phldrT="[Text]"/>
      <dgm:spPr/>
      <dgm:t>
        <a:bodyPr/>
        <a:lstStyle/>
        <a:p>
          <a:r>
            <a:rPr lang="cs-CZ" dirty="0" smtClean="0"/>
            <a:t>Výrobce</a:t>
          </a:r>
          <a:endParaRPr lang="cs-CZ" dirty="0"/>
        </a:p>
      </dgm:t>
    </dgm:pt>
    <dgm:pt modelId="{FDA039D3-2F83-42A3-ADD1-0AB41CFFB564}" type="parTrans" cxnId="{E122D14E-B8C9-4BA5-B624-4A01613A502B}">
      <dgm:prSet/>
      <dgm:spPr/>
      <dgm:t>
        <a:bodyPr/>
        <a:lstStyle/>
        <a:p>
          <a:endParaRPr lang="cs-CZ"/>
        </a:p>
      </dgm:t>
    </dgm:pt>
    <dgm:pt modelId="{DE257B3E-0305-42EC-B18B-AE4155250BC7}" type="sibTrans" cxnId="{E122D14E-B8C9-4BA5-B624-4A01613A502B}">
      <dgm:prSet/>
      <dgm:spPr/>
      <dgm:t>
        <a:bodyPr/>
        <a:lstStyle/>
        <a:p>
          <a:endParaRPr lang="cs-CZ"/>
        </a:p>
      </dgm:t>
    </dgm:pt>
    <dgm:pt modelId="{2BF1EC54-16FA-4DFA-A767-5BBAF581D305}">
      <dgm:prSet phldrT="[Text]"/>
      <dgm:spPr/>
      <dgm:t>
        <a:bodyPr/>
        <a:lstStyle/>
        <a:p>
          <a:r>
            <a:rPr lang="cs-CZ" dirty="0" smtClean="0"/>
            <a:t>Konečný spotřebitel</a:t>
          </a:r>
          <a:endParaRPr lang="cs-CZ" dirty="0"/>
        </a:p>
      </dgm:t>
    </dgm:pt>
    <dgm:pt modelId="{923F6820-8910-4C6F-94FC-D21D4DB41DA9}" type="parTrans" cxnId="{1160700D-008B-4FF4-ACFF-A93824EA8D30}">
      <dgm:prSet/>
      <dgm:spPr/>
      <dgm:t>
        <a:bodyPr/>
        <a:lstStyle/>
        <a:p>
          <a:endParaRPr lang="cs-CZ"/>
        </a:p>
      </dgm:t>
    </dgm:pt>
    <dgm:pt modelId="{570C4C16-671F-4C0F-A976-5BC96D083E06}" type="sibTrans" cxnId="{1160700D-008B-4FF4-ACFF-A93824EA8D30}">
      <dgm:prSet/>
      <dgm:spPr/>
      <dgm:t>
        <a:bodyPr/>
        <a:lstStyle/>
        <a:p>
          <a:endParaRPr lang="cs-CZ"/>
        </a:p>
      </dgm:t>
    </dgm:pt>
    <dgm:pt modelId="{2E9A4038-47AD-48C9-9E95-79886FAADE3C}" type="pres">
      <dgm:prSet presAssocID="{7893A6D2-F960-414D-8F43-6CFE80CFEAED}" presName="Name0" presStyleCnt="0">
        <dgm:presLayoutVars>
          <dgm:dir/>
          <dgm:resizeHandles val="exact"/>
        </dgm:presLayoutVars>
      </dgm:prSet>
      <dgm:spPr/>
    </dgm:pt>
    <dgm:pt modelId="{27DF1B97-ED01-4D06-A32E-96757CEC10C7}" type="pres">
      <dgm:prSet presAssocID="{31D636F2-8260-4A62-8449-36C89FA2DD4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86460B-0AE6-467B-862A-0F4187C1E467}" type="pres">
      <dgm:prSet presAssocID="{DE257B3E-0305-42EC-B18B-AE4155250BC7}" presName="sibTrans" presStyleLbl="sibTrans2D1" presStyleIdx="0" presStyleCnt="1"/>
      <dgm:spPr/>
      <dgm:t>
        <a:bodyPr/>
        <a:lstStyle/>
        <a:p>
          <a:endParaRPr lang="cs-CZ"/>
        </a:p>
      </dgm:t>
    </dgm:pt>
    <dgm:pt modelId="{6CA67403-311B-4FCC-8038-6F0B4D298997}" type="pres">
      <dgm:prSet presAssocID="{DE257B3E-0305-42EC-B18B-AE4155250BC7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CCD008E4-EE0F-4F0F-8DA0-EF9E921D3D7D}" type="pres">
      <dgm:prSet presAssocID="{2BF1EC54-16FA-4DFA-A767-5BBAF581D3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122D14E-B8C9-4BA5-B624-4A01613A502B}" srcId="{7893A6D2-F960-414D-8F43-6CFE80CFEAED}" destId="{31D636F2-8260-4A62-8449-36C89FA2DD41}" srcOrd="0" destOrd="0" parTransId="{FDA039D3-2F83-42A3-ADD1-0AB41CFFB564}" sibTransId="{DE257B3E-0305-42EC-B18B-AE4155250BC7}"/>
    <dgm:cxn modelId="{B5355A4A-F1F6-4B6F-8B58-835AC64F6520}" type="presOf" srcId="{31D636F2-8260-4A62-8449-36C89FA2DD41}" destId="{27DF1B97-ED01-4D06-A32E-96757CEC10C7}" srcOrd="0" destOrd="0" presId="urn:microsoft.com/office/officeart/2005/8/layout/process1"/>
    <dgm:cxn modelId="{B8C4D052-27AA-42B4-84CF-26362C3DB775}" type="presOf" srcId="{DE257B3E-0305-42EC-B18B-AE4155250BC7}" destId="{6CA67403-311B-4FCC-8038-6F0B4D298997}" srcOrd="1" destOrd="0" presId="urn:microsoft.com/office/officeart/2005/8/layout/process1"/>
    <dgm:cxn modelId="{D5484578-04B4-4131-9553-213E953F6E05}" type="presOf" srcId="{7893A6D2-F960-414D-8F43-6CFE80CFEAED}" destId="{2E9A4038-47AD-48C9-9E95-79886FAADE3C}" srcOrd="0" destOrd="0" presId="urn:microsoft.com/office/officeart/2005/8/layout/process1"/>
    <dgm:cxn modelId="{4E7191FB-CC88-4781-94EF-8F1F468230E5}" type="presOf" srcId="{2BF1EC54-16FA-4DFA-A767-5BBAF581D305}" destId="{CCD008E4-EE0F-4F0F-8DA0-EF9E921D3D7D}" srcOrd="0" destOrd="0" presId="urn:microsoft.com/office/officeart/2005/8/layout/process1"/>
    <dgm:cxn modelId="{49B6B4BE-957D-4E37-BE84-2D38840E908E}" type="presOf" srcId="{DE257B3E-0305-42EC-B18B-AE4155250BC7}" destId="{6986460B-0AE6-467B-862A-0F4187C1E467}" srcOrd="0" destOrd="0" presId="urn:microsoft.com/office/officeart/2005/8/layout/process1"/>
    <dgm:cxn modelId="{1160700D-008B-4FF4-ACFF-A93824EA8D30}" srcId="{7893A6D2-F960-414D-8F43-6CFE80CFEAED}" destId="{2BF1EC54-16FA-4DFA-A767-5BBAF581D305}" srcOrd="1" destOrd="0" parTransId="{923F6820-8910-4C6F-94FC-D21D4DB41DA9}" sibTransId="{570C4C16-671F-4C0F-A976-5BC96D083E06}"/>
    <dgm:cxn modelId="{86191C6B-184E-46D9-B1B7-69AD4FAEAE34}" type="presParOf" srcId="{2E9A4038-47AD-48C9-9E95-79886FAADE3C}" destId="{27DF1B97-ED01-4D06-A32E-96757CEC10C7}" srcOrd="0" destOrd="0" presId="urn:microsoft.com/office/officeart/2005/8/layout/process1"/>
    <dgm:cxn modelId="{7E3A8058-C7B6-414A-8436-9CC6134A0358}" type="presParOf" srcId="{2E9A4038-47AD-48C9-9E95-79886FAADE3C}" destId="{6986460B-0AE6-467B-862A-0F4187C1E467}" srcOrd="1" destOrd="0" presId="urn:microsoft.com/office/officeart/2005/8/layout/process1"/>
    <dgm:cxn modelId="{36BB61AA-84B3-40B3-AE42-DB630F517084}" type="presParOf" srcId="{6986460B-0AE6-467B-862A-0F4187C1E467}" destId="{6CA67403-311B-4FCC-8038-6F0B4D298997}" srcOrd="0" destOrd="0" presId="urn:microsoft.com/office/officeart/2005/8/layout/process1"/>
    <dgm:cxn modelId="{90FB4EE2-A51A-4515-A17A-4493FD85B39F}" type="presParOf" srcId="{2E9A4038-47AD-48C9-9E95-79886FAADE3C}" destId="{CCD008E4-EE0F-4F0F-8DA0-EF9E921D3D7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3A6D2-F960-414D-8F43-6CFE80CFEAE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31D636F2-8260-4A62-8449-36C89FA2DD41}">
      <dgm:prSet phldrT="[Text]"/>
      <dgm:spPr/>
      <dgm:t>
        <a:bodyPr/>
        <a:lstStyle/>
        <a:p>
          <a:r>
            <a:rPr lang="cs-CZ" dirty="0" smtClean="0"/>
            <a:t>Výrobce</a:t>
          </a:r>
          <a:endParaRPr lang="cs-CZ" dirty="0"/>
        </a:p>
      </dgm:t>
    </dgm:pt>
    <dgm:pt modelId="{FDA039D3-2F83-42A3-ADD1-0AB41CFFB564}" type="parTrans" cxnId="{E122D14E-B8C9-4BA5-B624-4A01613A502B}">
      <dgm:prSet/>
      <dgm:spPr/>
      <dgm:t>
        <a:bodyPr/>
        <a:lstStyle/>
        <a:p>
          <a:endParaRPr lang="cs-CZ"/>
        </a:p>
      </dgm:t>
    </dgm:pt>
    <dgm:pt modelId="{DE257B3E-0305-42EC-B18B-AE4155250BC7}" type="sibTrans" cxnId="{E122D14E-B8C9-4BA5-B624-4A01613A502B}">
      <dgm:prSet/>
      <dgm:spPr/>
      <dgm:t>
        <a:bodyPr/>
        <a:lstStyle/>
        <a:p>
          <a:endParaRPr lang="cs-CZ"/>
        </a:p>
      </dgm:t>
    </dgm:pt>
    <dgm:pt modelId="{2BF1EC54-16FA-4DFA-A767-5BBAF581D305}">
      <dgm:prSet phldrT="[Text]"/>
      <dgm:spPr/>
      <dgm:t>
        <a:bodyPr/>
        <a:lstStyle/>
        <a:p>
          <a:r>
            <a:rPr lang="cs-CZ" dirty="0" smtClean="0"/>
            <a:t>Konečný spotřebitel</a:t>
          </a:r>
          <a:endParaRPr lang="cs-CZ" dirty="0"/>
        </a:p>
      </dgm:t>
    </dgm:pt>
    <dgm:pt modelId="{923F6820-8910-4C6F-94FC-D21D4DB41DA9}" type="parTrans" cxnId="{1160700D-008B-4FF4-ACFF-A93824EA8D30}">
      <dgm:prSet/>
      <dgm:spPr/>
      <dgm:t>
        <a:bodyPr/>
        <a:lstStyle/>
        <a:p>
          <a:endParaRPr lang="cs-CZ"/>
        </a:p>
      </dgm:t>
    </dgm:pt>
    <dgm:pt modelId="{570C4C16-671F-4C0F-A976-5BC96D083E06}" type="sibTrans" cxnId="{1160700D-008B-4FF4-ACFF-A93824EA8D30}">
      <dgm:prSet/>
      <dgm:spPr/>
      <dgm:t>
        <a:bodyPr/>
        <a:lstStyle/>
        <a:p>
          <a:endParaRPr lang="cs-CZ"/>
        </a:p>
      </dgm:t>
    </dgm:pt>
    <dgm:pt modelId="{3B67F832-D5D8-411E-A072-E087792FA490}">
      <dgm:prSet/>
      <dgm:spPr/>
      <dgm:t>
        <a:bodyPr/>
        <a:lstStyle/>
        <a:p>
          <a:r>
            <a:rPr lang="cs-CZ" dirty="0" smtClean="0"/>
            <a:t>Velkoobchod</a:t>
          </a:r>
          <a:endParaRPr lang="cs-CZ" dirty="0"/>
        </a:p>
      </dgm:t>
    </dgm:pt>
    <dgm:pt modelId="{F88FAD2A-BA63-4850-9A03-3688D3E2708D}" type="parTrans" cxnId="{B04D0F58-38BD-447D-AB2F-A52743F3EDC5}">
      <dgm:prSet/>
      <dgm:spPr/>
      <dgm:t>
        <a:bodyPr/>
        <a:lstStyle/>
        <a:p>
          <a:endParaRPr lang="cs-CZ"/>
        </a:p>
      </dgm:t>
    </dgm:pt>
    <dgm:pt modelId="{8EB211C0-570B-4454-B375-BA472BDA507D}" type="sibTrans" cxnId="{B04D0F58-38BD-447D-AB2F-A52743F3EDC5}">
      <dgm:prSet/>
      <dgm:spPr/>
      <dgm:t>
        <a:bodyPr/>
        <a:lstStyle/>
        <a:p>
          <a:endParaRPr lang="cs-CZ"/>
        </a:p>
      </dgm:t>
    </dgm:pt>
    <dgm:pt modelId="{51799967-4FFE-4B4A-A582-3EE001F7BA4B}">
      <dgm:prSet/>
      <dgm:spPr/>
      <dgm:t>
        <a:bodyPr/>
        <a:lstStyle/>
        <a:p>
          <a:r>
            <a:rPr lang="cs-CZ" dirty="0" smtClean="0"/>
            <a:t>Maloobchod</a:t>
          </a:r>
          <a:endParaRPr lang="cs-CZ" dirty="0"/>
        </a:p>
      </dgm:t>
    </dgm:pt>
    <dgm:pt modelId="{1DBC3277-DB5B-40FF-82F1-C351AEA6C25E}" type="parTrans" cxnId="{4602F7B5-39B0-48AA-89A4-51E7C503171B}">
      <dgm:prSet/>
      <dgm:spPr/>
      <dgm:t>
        <a:bodyPr/>
        <a:lstStyle/>
        <a:p>
          <a:endParaRPr lang="cs-CZ"/>
        </a:p>
      </dgm:t>
    </dgm:pt>
    <dgm:pt modelId="{D57D803C-CDF3-49CF-861D-C2A45FDA34CA}" type="sibTrans" cxnId="{4602F7B5-39B0-48AA-89A4-51E7C503171B}">
      <dgm:prSet/>
      <dgm:spPr/>
      <dgm:t>
        <a:bodyPr/>
        <a:lstStyle/>
        <a:p>
          <a:endParaRPr lang="cs-CZ"/>
        </a:p>
      </dgm:t>
    </dgm:pt>
    <dgm:pt modelId="{2E9A4038-47AD-48C9-9E95-79886FAADE3C}" type="pres">
      <dgm:prSet presAssocID="{7893A6D2-F960-414D-8F43-6CFE80CFEAED}" presName="Name0" presStyleCnt="0">
        <dgm:presLayoutVars>
          <dgm:dir/>
          <dgm:resizeHandles val="exact"/>
        </dgm:presLayoutVars>
      </dgm:prSet>
      <dgm:spPr/>
    </dgm:pt>
    <dgm:pt modelId="{27DF1B97-ED01-4D06-A32E-96757CEC10C7}" type="pres">
      <dgm:prSet presAssocID="{31D636F2-8260-4A62-8449-36C89FA2DD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86460B-0AE6-467B-862A-0F4187C1E467}" type="pres">
      <dgm:prSet presAssocID="{DE257B3E-0305-42EC-B18B-AE4155250BC7}" presName="sibTrans" presStyleLbl="sibTrans2D1" presStyleIdx="0" presStyleCnt="3"/>
      <dgm:spPr/>
      <dgm:t>
        <a:bodyPr/>
        <a:lstStyle/>
        <a:p>
          <a:endParaRPr lang="cs-CZ"/>
        </a:p>
      </dgm:t>
    </dgm:pt>
    <dgm:pt modelId="{6CA67403-311B-4FCC-8038-6F0B4D298997}" type="pres">
      <dgm:prSet presAssocID="{DE257B3E-0305-42EC-B18B-AE4155250BC7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4BCBA98A-ED19-4376-967B-AC1C9E0B23E2}" type="pres">
      <dgm:prSet presAssocID="{3B67F832-D5D8-411E-A072-E087792FA4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A887C8-DCE2-4FDD-A45E-6984D8FFACAB}" type="pres">
      <dgm:prSet presAssocID="{8EB211C0-570B-4454-B375-BA472BDA507D}" presName="sibTrans" presStyleLbl="sibTrans2D1" presStyleIdx="1" presStyleCnt="3"/>
      <dgm:spPr/>
      <dgm:t>
        <a:bodyPr/>
        <a:lstStyle/>
        <a:p>
          <a:endParaRPr lang="cs-CZ"/>
        </a:p>
      </dgm:t>
    </dgm:pt>
    <dgm:pt modelId="{BE327E57-19E7-499C-8459-6A24703CA205}" type="pres">
      <dgm:prSet presAssocID="{8EB211C0-570B-4454-B375-BA472BDA507D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D060CA9A-D30B-45C4-BB84-F22464DB6835}" type="pres">
      <dgm:prSet presAssocID="{51799967-4FFE-4B4A-A582-3EE001F7BA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D06DEF-A28F-41E4-AD7B-315A7752C0A5}" type="pres">
      <dgm:prSet presAssocID="{D57D803C-CDF3-49CF-861D-C2A45FDA34CA}" presName="sibTrans" presStyleLbl="sibTrans2D1" presStyleIdx="2" presStyleCnt="3"/>
      <dgm:spPr/>
      <dgm:t>
        <a:bodyPr/>
        <a:lstStyle/>
        <a:p>
          <a:endParaRPr lang="cs-CZ"/>
        </a:p>
      </dgm:t>
    </dgm:pt>
    <dgm:pt modelId="{43E2C1C9-45F3-4EB2-95A6-7E72C5FD649B}" type="pres">
      <dgm:prSet presAssocID="{D57D803C-CDF3-49CF-861D-C2A45FDA34CA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CCD008E4-EE0F-4F0F-8DA0-EF9E921D3D7D}" type="pres">
      <dgm:prSet presAssocID="{2BF1EC54-16FA-4DFA-A767-5BBAF581D3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02F7B5-39B0-48AA-89A4-51E7C503171B}" srcId="{7893A6D2-F960-414D-8F43-6CFE80CFEAED}" destId="{51799967-4FFE-4B4A-A582-3EE001F7BA4B}" srcOrd="2" destOrd="0" parTransId="{1DBC3277-DB5B-40FF-82F1-C351AEA6C25E}" sibTransId="{D57D803C-CDF3-49CF-861D-C2A45FDA34CA}"/>
    <dgm:cxn modelId="{E122D14E-B8C9-4BA5-B624-4A01613A502B}" srcId="{7893A6D2-F960-414D-8F43-6CFE80CFEAED}" destId="{31D636F2-8260-4A62-8449-36C89FA2DD41}" srcOrd="0" destOrd="0" parTransId="{FDA039D3-2F83-42A3-ADD1-0AB41CFFB564}" sibTransId="{DE257B3E-0305-42EC-B18B-AE4155250BC7}"/>
    <dgm:cxn modelId="{2E9C3182-4204-4F05-A85A-3DA4B2603A2D}" type="presOf" srcId="{D57D803C-CDF3-49CF-861D-C2A45FDA34CA}" destId="{43E2C1C9-45F3-4EB2-95A6-7E72C5FD649B}" srcOrd="1" destOrd="0" presId="urn:microsoft.com/office/officeart/2005/8/layout/process1"/>
    <dgm:cxn modelId="{3D129FE1-259B-4821-90BD-017DF6872FF1}" type="presOf" srcId="{3B67F832-D5D8-411E-A072-E087792FA490}" destId="{4BCBA98A-ED19-4376-967B-AC1C9E0B23E2}" srcOrd="0" destOrd="0" presId="urn:microsoft.com/office/officeart/2005/8/layout/process1"/>
    <dgm:cxn modelId="{F4BF4F9B-D4E4-47FC-8097-113943664D21}" type="presOf" srcId="{2BF1EC54-16FA-4DFA-A767-5BBAF581D305}" destId="{CCD008E4-EE0F-4F0F-8DA0-EF9E921D3D7D}" srcOrd="0" destOrd="0" presId="urn:microsoft.com/office/officeart/2005/8/layout/process1"/>
    <dgm:cxn modelId="{85976CE5-14A9-4FC8-B775-6334646A1A92}" type="presOf" srcId="{D57D803C-CDF3-49CF-861D-C2A45FDA34CA}" destId="{DAD06DEF-A28F-41E4-AD7B-315A7752C0A5}" srcOrd="0" destOrd="0" presId="urn:microsoft.com/office/officeart/2005/8/layout/process1"/>
    <dgm:cxn modelId="{AB15834B-0BD2-4E15-9BEA-4440703109FB}" type="presOf" srcId="{31D636F2-8260-4A62-8449-36C89FA2DD41}" destId="{27DF1B97-ED01-4D06-A32E-96757CEC10C7}" srcOrd="0" destOrd="0" presId="urn:microsoft.com/office/officeart/2005/8/layout/process1"/>
    <dgm:cxn modelId="{B04D0F58-38BD-447D-AB2F-A52743F3EDC5}" srcId="{7893A6D2-F960-414D-8F43-6CFE80CFEAED}" destId="{3B67F832-D5D8-411E-A072-E087792FA490}" srcOrd="1" destOrd="0" parTransId="{F88FAD2A-BA63-4850-9A03-3688D3E2708D}" sibTransId="{8EB211C0-570B-4454-B375-BA472BDA507D}"/>
    <dgm:cxn modelId="{2BAFB0B0-AA43-4B02-A22B-C64740C40F9C}" type="presOf" srcId="{DE257B3E-0305-42EC-B18B-AE4155250BC7}" destId="{6986460B-0AE6-467B-862A-0F4187C1E467}" srcOrd="0" destOrd="0" presId="urn:microsoft.com/office/officeart/2005/8/layout/process1"/>
    <dgm:cxn modelId="{D338CE5E-14DA-4BA6-B5DE-575F4EDB89C8}" type="presOf" srcId="{51799967-4FFE-4B4A-A582-3EE001F7BA4B}" destId="{D060CA9A-D30B-45C4-BB84-F22464DB6835}" srcOrd="0" destOrd="0" presId="urn:microsoft.com/office/officeart/2005/8/layout/process1"/>
    <dgm:cxn modelId="{2F9239CC-5F91-47C4-8E5D-2287EBEB3EF4}" type="presOf" srcId="{8EB211C0-570B-4454-B375-BA472BDA507D}" destId="{BE327E57-19E7-499C-8459-6A24703CA205}" srcOrd="1" destOrd="0" presId="urn:microsoft.com/office/officeart/2005/8/layout/process1"/>
    <dgm:cxn modelId="{1160700D-008B-4FF4-ACFF-A93824EA8D30}" srcId="{7893A6D2-F960-414D-8F43-6CFE80CFEAED}" destId="{2BF1EC54-16FA-4DFA-A767-5BBAF581D305}" srcOrd="3" destOrd="0" parTransId="{923F6820-8910-4C6F-94FC-D21D4DB41DA9}" sibTransId="{570C4C16-671F-4C0F-A976-5BC96D083E06}"/>
    <dgm:cxn modelId="{23E51CC0-6B8C-45F0-A69B-F62C809F6DC8}" type="presOf" srcId="{8EB211C0-570B-4454-B375-BA472BDA507D}" destId="{52A887C8-DCE2-4FDD-A45E-6984D8FFACAB}" srcOrd="0" destOrd="0" presId="urn:microsoft.com/office/officeart/2005/8/layout/process1"/>
    <dgm:cxn modelId="{B613AAF0-B58D-4FB6-8FB2-A3800BDEFCF7}" type="presOf" srcId="{DE257B3E-0305-42EC-B18B-AE4155250BC7}" destId="{6CA67403-311B-4FCC-8038-6F0B4D298997}" srcOrd="1" destOrd="0" presId="urn:microsoft.com/office/officeart/2005/8/layout/process1"/>
    <dgm:cxn modelId="{11744245-4B3F-480C-8DAF-57A84182AF12}" type="presOf" srcId="{7893A6D2-F960-414D-8F43-6CFE80CFEAED}" destId="{2E9A4038-47AD-48C9-9E95-79886FAADE3C}" srcOrd="0" destOrd="0" presId="urn:microsoft.com/office/officeart/2005/8/layout/process1"/>
    <dgm:cxn modelId="{773B9CC9-BC13-426D-B73D-7891BE1612CE}" type="presParOf" srcId="{2E9A4038-47AD-48C9-9E95-79886FAADE3C}" destId="{27DF1B97-ED01-4D06-A32E-96757CEC10C7}" srcOrd="0" destOrd="0" presId="urn:microsoft.com/office/officeart/2005/8/layout/process1"/>
    <dgm:cxn modelId="{73E42483-1A25-4290-9BB3-71F14F339568}" type="presParOf" srcId="{2E9A4038-47AD-48C9-9E95-79886FAADE3C}" destId="{6986460B-0AE6-467B-862A-0F4187C1E467}" srcOrd="1" destOrd="0" presId="urn:microsoft.com/office/officeart/2005/8/layout/process1"/>
    <dgm:cxn modelId="{BD23B6C8-0082-4BB7-852A-9051EF569120}" type="presParOf" srcId="{6986460B-0AE6-467B-862A-0F4187C1E467}" destId="{6CA67403-311B-4FCC-8038-6F0B4D298997}" srcOrd="0" destOrd="0" presId="urn:microsoft.com/office/officeart/2005/8/layout/process1"/>
    <dgm:cxn modelId="{32F7E015-9208-42D2-A5BB-C7BAEC8D0C25}" type="presParOf" srcId="{2E9A4038-47AD-48C9-9E95-79886FAADE3C}" destId="{4BCBA98A-ED19-4376-967B-AC1C9E0B23E2}" srcOrd="2" destOrd="0" presId="urn:microsoft.com/office/officeart/2005/8/layout/process1"/>
    <dgm:cxn modelId="{CC7B38B9-3260-4036-8675-636D678C2AC7}" type="presParOf" srcId="{2E9A4038-47AD-48C9-9E95-79886FAADE3C}" destId="{52A887C8-DCE2-4FDD-A45E-6984D8FFACAB}" srcOrd="3" destOrd="0" presId="urn:microsoft.com/office/officeart/2005/8/layout/process1"/>
    <dgm:cxn modelId="{1BFC9DA4-4586-45DF-A2F6-EB9F1C5E219A}" type="presParOf" srcId="{52A887C8-DCE2-4FDD-A45E-6984D8FFACAB}" destId="{BE327E57-19E7-499C-8459-6A24703CA205}" srcOrd="0" destOrd="0" presId="urn:microsoft.com/office/officeart/2005/8/layout/process1"/>
    <dgm:cxn modelId="{8141D31B-82C7-4921-A3F3-C14D67E831F2}" type="presParOf" srcId="{2E9A4038-47AD-48C9-9E95-79886FAADE3C}" destId="{D060CA9A-D30B-45C4-BB84-F22464DB6835}" srcOrd="4" destOrd="0" presId="urn:microsoft.com/office/officeart/2005/8/layout/process1"/>
    <dgm:cxn modelId="{088A714F-01AF-4161-AED9-08C1F6958258}" type="presParOf" srcId="{2E9A4038-47AD-48C9-9E95-79886FAADE3C}" destId="{DAD06DEF-A28F-41E4-AD7B-315A7752C0A5}" srcOrd="5" destOrd="0" presId="urn:microsoft.com/office/officeart/2005/8/layout/process1"/>
    <dgm:cxn modelId="{9BE8B6B9-917C-47B5-AF02-1A1687EA0B97}" type="presParOf" srcId="{DAD06DEF-A28F-41E4-AD7B-315A7752C0A5}" destId="{43E2C1C9-45F3-4EB2-95A6-7E72C5FD649B}" srcOrd="0" destOrd="0" presId="urn:microsoft.com/office/officeart/2005/8/layout/process1"/>
    <dgm:cxn modelId="{C78ADBBC-005C-4AFA-9A63-5907EB9C21BD}" type="presParOf" srcId="{2E9A4038-47AD-48C9-9E95-79886FAADE3C}" destId="{CCD008E4-EE0F-4F0F-8DA0-EF9E921D3D7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3F2DE-9610-463E-977B-19BA9ABF80D3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CF6342D9-11A1-4702-A829-B6993D9715A6}">
      <dgm:prSet phldrT="[Text]"/>
      <dgm:spPr/>
      <dgm:t>
        <a:bodyPr/>
        <a:lstStyle/>
        <a:p>
          <a:r>
            <a:rPr lang="cs-CZ" dirty="0" smtClean="0"/>
            <a:t>Výrobce</a:t>
          </a:r>
          <a:endParaRPr lang="cs-CZ" dirty="0"/>
        </a:p>
      </dgm:t>
    </dgm:pt>
    <dgm:pt modelId="{3D6552BA-D3C1-47B4-ACC0-9F63766E6B64}" type="parTrans" cxnId="{98D16145-61E3-4073-BAB4-3F1DCB4D179B}">
      <dgm:prSet/>
      <dgm:spPr/>
      <dgm:t>
        <a:bodyPr/>
        <a:lstStyle/>
        <a:p>
          <a:endParaRPr lang="cs-CZ"/>
        </a:p>
      </dgm:t>
    </dgm:pt>
    <dgm:pt modelId="{8F189506-EAAF-4861-A031-22FD55D3FB73}" type="sibTrans" cxnId="{98D16145-61E3-4073-BAB4-3F1DCB4D179B}">
      <dgm:prSet/>
      <dgm:spPr/>
      <dgm:t>
        <a:bodyPr/>
        <a:lstStyle/>
        <a:p>
          <a:endParaRPr lang="cs-CZ"/>
        </a:p>
      </dgm:t>
    </dgm:pt>
    <dgm:pt modelId="{0E2BABED-280A-4D81-9EA2-650CAAFED685}">
      <dgm:prSet phldrT="[Text]"/>
      <dgm:spPr/>
      <dgm:t>
        <a:bodyPr/>
        <a:lstStyle/>
        <a:p>
          <a:r>
            <a:rPr lang="cs-CZ" dirty="0" smtClean="0"/>
            <a:t>Lékárenský velkoobchod</a:t>
          </a:r>
          <a:endParaRPr lang="cs-CZ" dirty="0"/>
        </a:p>
      </dgm:t>
    </dgm:pt>
    <dgm:pt modelId="{3819AF42-3163-41C3-AFF4-1D89C1723C3F}" type="parTrans" cxnId="{63A30BAB-3A33-4233-8B3E-BF89D7031D2E}">
      <dgm:prSet/>
      <dgm:spPr/>
      <dgm:t>
        <a:bodyPr/>
        <a:lstStyle/>
        <a:p>
          <a:endParaRPr lang="cs-CZ"/>
        </a:p>
      </dgm:t>
    </dgm:pt>
    <dgm:pt modelId="{FE3D3F9A-3C26-4D75-8329-853767F99E73}" type="sibTrans" cxnId="{63A30BAB-3A33-4233-8B3E-BF89D7031D2E}">
      <dgm:prSet/>
      <dgm:spPr/>
      <dgm:t>
        <a:bodyPr/>
        <a:lstStyle/>
        <a:p>
          <a:endParaRPr lang="cs-CZ"/>
        </a:p>
      </dgm:t>
    </dgm:pt>
    <dgm:pt modelId="{A52C7C3E-B949-44CB-B127-E5A0C96F0559}">
      <dgm:prSet phldrT="[Text]"/>
      <dgm:spPr/>
      <dgm:t>
        <a:bodyPr/>
        <a:lstStyle/>
        <a:p>
          <a:r>
            <a:rPr lang="cs-CZ" dirty="0" smtClean="0"/>
            <a:t>Lékárna</a:t>
          </a:r>
        </a:p>
        <a:p>
          <a:r>
            <a:rPr lang="cs-CZ" dirty="0" smtClean="0"/>
            <a:t>(specializovaný maloobchod)</a:t>
          </a:r>
          <a:endParaRPr lang="cs-CZ" dirty="0"/>
        </a:p>
      </dgm:t>
    </dgm:pt>
    <dgm:pt modelId="{04C824AC-8541-4891-A6DC-14175C72ABFA}" type="parTrans" cxnId="{EA1CEE7A-0F1B-4CA0-B7E0-5B8FA41B007E}">
      <dgm:prSet/>
      <dgm:spPr/>
      <dgm:t>
        <a:bodyPr/>
        <a:lstStyle/>
        <a:p>
          <a:endParaRPr lang="cs-CZ"/>
        </a:p>
      </dgm:t>
    </dgm:pt>
    <dgm:pt modelId="{3654FBE1-5660-450C-9E82-ED34D585ABD6}" type="sibTrans" cxnId="{EA1CEE7A-0F1B-4CA0-B7E0-5B8FA41B007E}">
      <dgm:prSet/>
      <dgm:spPr/>
      <dgm:t>
        <a:bodyPr/>
        <a:lstStyle/>
        <a:p>
          <a:endParaRPr lang="cs-CZ"/>
        </a:p>
      </dgm:t>
    </dgm:pt>
    <dgm:pt modelId="{0DC4A8A2-2A44-4A4A-9473-4BF6E852EE11}" type="pres">
      <dgm:prSet presAssocID="{5F03F2DE-9610-463E-977B-19BA9ABF80D3}" presName="Name0" presStyleCnt="0">
        <dgm:presLayoutVars>
          <dgm:dir/>
          <dgm:resizeHandles val="exact"/>
        </dgm:presLayoutVars>
      </dgm:prSet>
      <dgm:spPr/>
    </dgm:pt>
    <dgm:pt modelId="{E74A233D-9A7C-429C-9BD3-BF6E75B84230}" type="pres">
      <dgm:prSet presAssocID="{CF6342D9-11A1-4702-A829-B6993D9715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300615-D0A3-487C-A69C-F977720AFE98}" type="pres">
      <dgm:prSet presAssocID="{8F189506-EAAF-4861-A031-22FD55D3FB73}" presName="sibTrans" presStyleLbl="sibTrans2D1" presStyleIdx="0" presStyleCnt="2"/>
      <dgm:spPr/>
      <dgm:t>
        <a:bodyPr/>
        <a:lstStyle/>
        <a:p>
          <a:endParaRPr lang="cs-CZ"/>
        </a:p>
      </dgm:t>
    </dgm:pt>
    <dgm:pt modelId="{265099E7-E038-4A6A-83D0-11FFDAA4D7F3}" type="pres">
      <dgm:prSet presAssocID="{8F189506-EAAF-4861-A031-22FD55D3FB73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D45D880E-22DD-4284-A71F-C11845FD5034}" type="pres">
      <dgm:prSet presAssocID="{0E2BABED-280A-4D81-9EA2-650CAAFED6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623FF6-5B65-4024-863B-C990A753B233}" type="pres">
      <dgm:prSet presAssocID="{FE3D3F9A-3C26-4D75-8329-853767F99E73}" presName="sibTrans" presStyleLbl="sibTrans2D1" presStyleIdx="1" presStyleCnt="2"/>
      <dgm:spPr/>
      <dgm:t>
        <a:bodyPr/>
        <a:lstStyle/>
        <a:p>
          <a:endParaRPr lang="cs-CZ"/>
        </a:p>
      </dgm:t>
    </dgm:pt>
    <dgm:pt modelId="{64CDC696-DCE5-40D7-83E4-E887141730CE}" type="pres">
      <dgm:prSet presAssocID="{FE3D3F9A-3C26-4D75-8329-853767F99E73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CC7546E9-C1DA-4588-B3EB-3BDED13CD3B4}" type="pres">
      <dgm:prSet presAssocID="{A52C7C3E-B949-44CB-B127-E5A0C96F05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A1CEE7A-0F1B-4CA0-B7E0-5B8FA41B007E}" srcId="{5F03F2DE-9610-463E-977B-19BA9ABF80D3}" destId="{A52C7C3E-B949-44CB-B127-E5A0C96F0559}" srcOrd="2" destOrd="0" parTransId="{04C824AC-8541-4891-A6DC-14175C72ABFA}" sibTransId="{3654FBE1-5660-450C-9E82-ED34D585ABD6}"/>
    <dgm:cxn modelId="{97C00D48-D345-402A-BCDD-2E0B2EFA0C38}" type="presOf" srcId="{0E2BABED-280A-4D81-9EA2-650CAAFED685}" destId="{D45D880E-22DD-4284-A71F-C11845FD5034}" srcOrd="0" destOrd="0" presId="urn:microsoft.com/office/officeart/2005/8/layout/process1"/>
    <dgm:cxn modelId="{496C1F1E-7EB3-493C-81BA-F9B1BA3FFE60}" type="presOf" srcId="{A52C7C3E-B949-44CB-B127-E5A0C96F0559}" destId="{CC7546E9-C1DA-4588-B3EB-3BDED13CD3B4}" srcOrd="0" destOrd="0" presId="urn:microsoft.com/office/officeart/2005/8/layout/process1"/>
    <dgm:cxn modelId="{C01C6039-2048-410F-9561-3D32C67EE0D5}" type="presOf" srcId="{FE3D3F9A-3C26-4D75-8329-853767F99E73}" destId="{00623FF6-5B65-4024-863B-C990A753B233}" srcOrd="0" destOrd="0" presId="urn:microsoft.com/office/officeart/2005/8/layout/process1"/>
    <dgm:cxn modelId="{73182A28-25BA-42BB-8DFF-065499B443C6}" type="presOf" srcId="{CF6342D9-11A1-4702-A829-B6993D9715A6}" destId="{E74A233D-9A7C-429C-9BD3-BF6E75B84230}" srcOrd="0" destOrd="0" presId="urn:microsoft.com/office/officeart/2005/8/layout/process1"/>
    <dgm:cxn modelId="{D785F4F4-B56C-42EB-8214-90D656C2EE8E}" type="presOf" srcId="{8F189506-EAAF-4861-A031-22FD55D3FB73}" destId="{265099E7-E038-4A6A-83D0-11FFDAA4D7F3}" srcOrd="1" destOrd="0" presId="urn:microsoft.com/office/officeart/2005/8/layout/process1"/>
    <dgm:cxn modelId="{98D16145-61E3-4073-BAB4-3F1DCB4D179B}" srcId="{5F03F2DE-9610-463E-977B-19BA9ABF80D3}" destId="{CF6342D9-11A1-4702-A829-B6993D9715A6}" srcOrd="0" destOrd="0" parTransId="{3D6552BA-D3C1-47B4-ACC0-9F63766E6B64}" sibTransId="{8F189506-EAAF-4861-A031-22FD55D3FB73}"/>
    <dgm:cxn modelId="{E6090DDE-DD58-4231-9D3D-08A30B8E5C81}" type="presOf" srcId="{FE3D3F9A-3C26-4D75-8329-853767F99E73}" destId="{64CDC696-DCE5-40D7-83E4-E887141730CE}" srcOrd="1" destOrd="0" presId="urn:microsoft.com/office/officeart/2005/8/layout/process1"/>
    <dgm:cxn modelId="{63A30BAB-3A33-4233-8B3E-BF89D7031D2E}" srcId="{5F03F2DE-9610-463E-977B-19BA9ABF80D3}" destId="{0E2BABED-280A-4D81-9EA2-650CAAFED685}" srcOrd="1" destOrd="0" parTransId="{3819AF42-3163-41C3-AFF4-1D89C1723C3F}" sibTransId="{FE3D3F9A-3C26-4D75-8329-853767F99E73}"/>
    <dgm:cxn modelId="{575A9AAC-54DA-45E2-95A6-80243661ABE9}" type="presOf" srcId="{5F03F2DE-9610-463E-977B-19BA9ABF80D3}" destId="{0DC4A8A2-2A44-4A4A-9473-4BF6E852EE11}" srcOrd="0" destOrd="0" presId="urn:microsoft.com/office/officeart/2005/8/layout/process1"/>
    <dgm:cxn modelId="{3E3F1FF1-437D-44F5-9D89-7727AFF98ED0}" type="presOf" srcId="{8F189506-EAAF-4861-A031-22FD55D3FB73}" destId="{EE300615-D0A3-487C-A69C-F977720AFE98}" srcOrd="0" destOrd="0" presId="urn:microsoft.com/office/officeart/2005/8/layout/process1"/>
    <dgm:cxn modelId="{3E551F30-E20B-436B-8704-82524227562F}" type="presParOf" srcId="{0DC4A8A2-2A44-4A4A-9473-4BF6E852EE11}" destId="{E74A233D-9A7C-429C-9BD3-BF6E75B84230}" srcOrd="0" destOrd="0" presId="urn:microsoft.com/office/officeart/2005/8/layout/process1"/>
    <dgm:cxn modelId="{5D7D0DDC-1378-45E5-8AF1-7202F07A174D}" type="presParOf" srcId="{0DC4A8A2-2A44-4A4A-9473-4BF6E852EE11}" destId="{EE300615-D0A3-487C-A69C-F977720AFE98}" srcOrd="1" destOrd="0" presId="urn:microsoft.com/office/officeart/2005/8/layout/process1"/>
    <dgm:cxn modelId="{0FAEA796-D20B-4E46-8E86-8D03D5F8465A}" type="presParOf" srcId="{EE300615-D0A3-487C-A69C-F977720AFE98}" destId="{265099E7-E038-4A6A-83D0-11FFDAA4D7F3}" srcOrd="0" destOrd="0" presId="urn:microsoft.com/office/officeart/2005/8/layout/process1"/>
    <dgm:cxn modelId="{06BE54E9-C43E-4B3A-9D27-A3C74CDF1A9D}" type="presParOf" srcId="{0DC4A8A2-2A44-4A4A-9473-4BF6E852EE11}" destId="{D45D880E-22DD-4284-A71F-C11845FD5034}" srcOrd="2" destOrd="0" presId="urn:microsoft.com/office/officeart/2005/8/layout/process1"/>
    <dgm:cxn modelId="{C577AA68-3927-4F6A-A297-E44E5F8C0D8C}" type="presParOf" srcId="{0DC4A8A2-2A44-4A4A-9473-4BF6E852EE11}" destId="{00623FF6-5B65-4024-863B-C990A753B233}" srcOrd="3" destOrd="0" presId="urn:microsoft.com/office/officeart/2005/8/layout/process1"/>
    <dgm:cxn modelId="{90A57BD4-D5DF-4D26-8928-286BD1444734}" type="presParOf" srcId="{00623FF6-5B65-4024-863B-C990A753B233}" destId="{64CDC696-DCE5-40D7-83E4-E887141730CE}" srcOrd="0" destOrd="0" presId="urn:microsoft.com/office/officeart/2005/8/layout/process1"/>
    <dgm:cxn modelId="{E5D82F8E-1EDB-4068-BE7D-577C663CA678}" type="presParOf" srcId="{0DC4A8A2-2A44-4A4A-9473-4BF6E852EE11}" destId="{CC7546E9-C1DA-4588-B3EB-3BDED13CD3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DF1B97-ED01-4D06-A32E-96757CEC10C7}">
      <dsp:nvSpPr>
        <dsp:cNvPr id="0" name=""/>
        <dsp:cNvSpPr/>
      </dsp:nvSpPr>
      <dsp:spPr>
        <a:xfrm>
          <a:off x="787" y="158132"/>
          <a:ext cx="1679651" cy="1007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Výrobce</a:t>
          </a:r>
          <a:endParaRPr lang="cs-CZ" sz="2400" kern="1200" dirty="0"/>
        </a:p>
      </dsp:txBody>
      <dsp:txXfrm>
        <a:off x="787" y="158132"/>
        <a:ext cx="1679651" cy="1007790"/>
      </dsp:txXfrm>
    </dsp:sp>
    <dsp:sp modelId="{6986460B-0AE6-467B-862A-0F4187C1E467}">
      <dsp:nvSpPr>
        <dsp:cNvPr id="0" name=""/>
        <dsp:cNvSpPr/>
      </dsp:nvSpPr>
      <dsp:spPr>
        <a:xfrm>
          <a:off x="1848403" y="453750"/>
          <a:ext cx="356086" cy="41655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1848403" y="453750"/>
        <a:ext cx="356086" cy="416553"/>
      </dsp:txXfrm>
    </dsp:sp>
    <dsp:sp modelId="{CCD008E4-EE0F-4F0F-8DA0-EF9E921D3D7D}">
      <dsp:nvSpPr>
        <dsp:cNvPr id="0" name=""/>
        <dsp:cNvSpPr/>
      </dsp:nvSpPr>
      <dsp:spPr>
        <a:xfrm>
          <a:off x="2352299" y="158132"/>
          <a:ext cx="1679651" cy="1007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Konečný spotřebitel</a:t>
          </a:r>
          <a:endParaRPr lang="cs-CZ" sz="2400" kern="1200" dirty="0"/>
        </a:p>
      </dsp:txBody>
      <dsp:txXfrm>
        <a:off x="2352299" y="158132"/>
        <a:ext cx="1679651" cy="10077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DF1B97-ED01-4D06-A32E-96757CEC10C7}">
      <dsp:nvSpPr>
        <dsp:cNvPr id="0" name=""/>
        <dsp:cNvSpPr/>
      </dsp:nvSpPr>
      <dsp:spPr>
        <a:xfrm>
          <a:off x="3927" y="1616509"/>
          <a:ext cx="1717122" cy="1030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Výrobce</a:t>
          </a:r>
          <a:endParaRPr lang="cs-CZ" sz="2000" kern="1200" dirty="0"/>
        </a:p>
      </dsp:txBody>
      <dsp:txXfrm>
        <a:off x="3927" y="1616509"/>
        <a:ext cx="1717122" cy="1030273"/>
      </dsp:txXfrm>
    </dsp:sp>
    <dsp:sp modelId="{6986460B-0AE6-467B-862A-0F4187C1E467}">
      <dsp:nvSpPr>
        <dsp:cNvPr id="0" name=""/>
        <dsp:cNvSpPr/>
      </dsp:nvSpPr>
      <dsp:spPr>
        <a:xfrm>
          <a:off x="1892762" y="1918723"/>
          <a:ext cx="364030" cy="4258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1892762" y="1918723"/>
        <a:ext cx="364030" cy="425846"/>
      </dsp:txXfrm>
    </dsp:sp>
    <dsp:sp modelId="{4BCBA98A-ED19-4376-967B-AC1C9E0B23E2}">
      <dsp:nvSpPr>
        <dsp:cNvPr id="0" name=""/>
        <dsp:cNvSpPr/>
      </dsp:nvSpPr>
      <dsp:spPr>
        <a:xfrm>
          <a:off x="2407899" y="1616509"/>
          <a:ext cx="1717122" cy="1030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Velkoobchod</a:t>
          </a:r>
          <a:endParaRPr lang="cs-CZ" sz="2000" kern="1200" dirty="0"/>
        </a:p>
      </dsp:txBody>
      <dsp:txXfrm>
        <a:off x="2407899" y="1616509"/>
        <a:ext cx="1717122" cy="1030273"/>
      </dsp:txXfrm>
    </dsp:sp>
    <dsp:sp modelId="{52A887C8-DCE2-4FDD-A45E-6984D8FFACAB}">
      <dsp:nvSpPr>
        <dsp:cNvPr id="0" name=""/>
        <dsp:cNvSpPr/>
      </dsp:nvSpPr>
      <dsp:spPr>
        <a:xfrm>
          <a:off x="4296734" y="1918723"/>
          <a:ext cx="364030" cy="4258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4296734" y="1918723"/>
        <a:ext cx="364030" cy="425846"/>
      </dsp:txXfrm>
    </dsp:sp>
    <dsp:sp modelId="{D060CA9A-D30B-45C4-BB84-F22464DB6835}">
      <dsp:nvSpPr>
        <dsp:cNvPr id="0" name=""/>
        <dsp:cNvSpPr/>
      </dsp:nvSpPr>
      <dsp:spPr>
        <a:xfrm>
          <a:off x="4811871" y="1616509"/>
          <a:ext cx="1717122" cy="1030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Maloobchod</a:t>
          </a:r>
          <a:endParaRPr lang="cs-CZ" sz="2000" kern="1200" dirty="0"/>
        </a:p>
      </dsp:txBody>
      <dsp:txXfrm>
        <a:off x="4811871" y="1616509"/>
        <a:ext cx="1717122" cy="1030273"/>
      </dsp:txXfrm>
    </dsp:sp>
    <dsp:sp modelId="{DAD06DEF-A28F-41E4-AD7B-315A7752C0A5}">
      <dsp:nvSpPr>
        <dsp:cNvPr id="0" name=""/>
        <dsp:cNvSpPr/>
      </dsp:nvSpPr>
      <dsp:spPr>
        <a:xfrm>
          <a:off x="6700706" y="1918723"/>
          <a:ext cx="364030" cy="42584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6700706" y="1918723"/>
        <a:ext cx="364030" cy="425846"/>
      </dsp:txXfrm>
    </dsp:sp>
    <dsp:sp modelId="{CCD008E4-EE0F-4F0F-8DA0-EF9E921D3D7D}">
      <dsp:nvSpPr>
        <dsp:cNvPr id="0" name=""/>
        <dsp:cNvSpPr/>
      </dsp:nvSpPr>
      <dsp:spPr>
        <a:xfrm>
          <a:off x="7215843" y="1616509"/>
          <a:ext cx="1717122" cy="1030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Konečný spotřebitel</a:t>
          </a:r>
          <a:endParaRPr lang="cs-CZ" sz="2000" kern="1200" dirty="0"/>
        </a:p>
      </dsp:txBody>
      <dsp:txXfrm>
        <a:off x="7215843" y="1616509"/>
        <a:ext cx="1717122" cy="10302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4A233D-9A7C-429C-9BD3-BF6E75B84230}">
      <dsp:nvSpPr>
        <dsp:cNvPr id="0" name=""/>
        <dsp:cNvSpPr/>
      </dsp:nvSpPr>
      <dsp:spPr>
        <a:xfrm>
          <a:off x="7205" y="135438"/>
          <a:ext cx="2153665" cy="1292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Výrobce</a:t>
          </a:r>
          <a:endParaRPr lang="cs-CZ" sz="2100" kern="1200" dirty="0"/>
        </a:p>
      </dsp:txBody>
      <dsp:txXfrm>
        <a:off x="7205" y="135438"/>
        <a:ext cx="2153665" cy="1292199"/>
      </dsp:txXfrm>
    </dsp:sp>
    <dsp:sp modelId="{EE300615-D0A3-487C-A69C-F977720AFE98}">
      <dsp:nvSpPr>
        <dsp:cNvPr id="0" name=""/>
        <dsp:cNvSpPr/>
      </dsp:nvSpPr>
      <dsp:spPr>
        <a:xfrm>
          <a:off x="2376237" y="514484"/>
          <a:ext cx="456577" cy="53410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2376237" y="514484"/>
        <a:ext cx="456577" cy="534108"/>
      </dsp:txXfrm>
    </dsp:sp>
    <dsp:sp modelId="{D45D880E-22DD-4284-A71F-C11845FD5034}">
      <dsp:nvSpPr>
        <dsp:cNvPr id="0" name=""/>
        <dsp:cNvSpPr/>
      </dsp:nvSpPr>
      <dsp:spPr>
        <a:xfrm>
          <a:off x="3022336" y="135438"/>
          <a:ext cx="2153665" cy="1292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Lékárenský velkoobchod</a:t>
          </a:r>
          <a:endParaRPr lang="cs-CZ" sz="2100" kern="1200" dirty="0"/>
        </a:p>
      </dsp:txBody>
      <dsp:txXfrm>
        <a:off x="3022336" y="135438"/>
        <a:ext cx="2153665" cy="1292199"/>
      </dsp:txXfrm>
    </dsp:sp>
    <dsp:sp modelId="{00623FF6-5B65-4024-863B-C990A753B233}">
      <dsp:nvSpPr>
        <dsp:cNvPr id="0" name=""/>
        <dsp:cNvSpPr/>
      </dsp:nvSpPr>
      <dsp:spPr>
        <a:xfrm>
          <a:off x="5391368" y="514484"/>
          <a:ext cx="456577" cy="53410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5391368" y="514484"/>
        <a:ext cx="456577" cy="534108"/>
      </dsp:txXfrm>
    </dsp:sp>
    <dsp:sp modelId="{CC7546E9-C1DA-4588-B3EB-3BDED13CD3B4}">
      <dsp:nvSpPr>
        <dsp:cNvPr id="0" name=""/>
        <dsp:cNvSpPr/>
      </dsp:nvSpPr>
      <dsp:spPr>
        <a:xfrm>
          <a:off x="6037468" y="135438"/>
          <a:ext cx="2153665" cy="1292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Lékárna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(specializovaný maloobchod)</a:t>
          </a:r>
          <a:endParaRPr lang="cs-CZ" sz="2100" kern="1200" dirty="0"/>
        </a:p>
      </dsp:txBody>
      <dsp:txXfrm>
        <a:off x="6037468" y="135438"/>
        <a:ext cx="2153665" cy="1292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ATC = </a:t>
            </a:r>
            <a:r>
              <a:rPr lang="cs-CZ" dirty="0" err="1" smtClean="0"/>
              <a:t>anatomicko</a:t>
            </a:r>
            <a:r>
              <a:rPr lang="cs-CZ" dirty="0" smtClean="0"/>
              <a:t>-terapeuticko-chemický</a:t>
            </a:r>
            <a:r>
              <a:rPr lang="cs-CZ" baseline="0" dirty="0" smtClean="0"/>
              <a:t> klasifikační systém léčiv</a:t>
            </a:r>
          </a:p>
          <a:p>
            <a:r>
              <a:rPr lang="cs-CZ" baseline="0" dirty="0" smtClean="0"/>
              <a:t>cca 520 ATC skupin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Evian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Voda</a:t>
            </a:r>
            <a:r>
              <a:rPr lang="cs-CZ" baseline="0" dirty="0" smtClean="0"/>
              <a:t> k pití, 500ml za 50 Kč</a:t>
            </a:r>
          </a:p>
          <a:p>
            <a:pPr>
              <a:buFontTx/>
              <a:buChar char="-"/>
            </a:pPr>
            <a:r>
              <a:rPr lang="cs-CZ" baseline="0" dirty="0" smtClean="0"/>
              <a:t>Voda ve spreje na osvěžení, 10 ml za 20 Kč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FFFF00"/>
                </a:solidFill>
              </a:rPr>
              <a:t>Bezúrovňová</a:t>
            </a:r>
            <a:r>
              <a:rPr lang="cs-CZ" dirty="0" smtClean="0">
                <a:solidFill>
                  <a:srgbClr val="FFFF00"/>
                </a:solidFill>
              </a:rPr>
              <a:t> cesta</a:t>
            </a:r>
            <a:r>
              <a:rPr lang="cs-CZ" baseline="0" dirty="0" smtClean="0">
                <a:solidFill>
                  <a:srgbClr val="FFFF00"/>
                </a:solidFill>
              </a:rPr>
              <a:t> – přímá marketingová cesta</a:t>
            </a:r>
          </a:p>
          <a:p>
            <a:pPr fontAlgn="ctr"/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-prodej ve vlastních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podnikových prodejnách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v prodejních místech v areálu podniku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(2 lázeňské prodejny v areálu Léčebných lázní </a:t>
            </a:r>
            <a:r>
              <a:rPr kumimoji="1" lang="cs-CZ" sz="1200" b="1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Bohdaneč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kde lze zakoupit výrobky na podporu zdraví, kosmetiku, dárky apod.)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-prodej ode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dveří ke dveřím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(tzv. podomní prodej, osobní prodej)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-uskutečňovaný za přispění agentů -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zprostředkovatelů výrobce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-prodej pomocí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automatů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(prodej mléka v tzv. </a:t>
            </a:r>
            <a:r>
              <a:rPr kumimoji="1" lang="cs-CZ" sz="1200" b="1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mlékomatech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přímý marketing</a:t>
            </a:r>
          </a:p>
          <a:p>
            <a:pPr fontAlgn="ctr"/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u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výrobků denní potřeby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které podléhají rychlé zkáze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(ovoce, zelenina)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u výrobků, které jsou vhodné pro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prodej v prodejních automatech (cukrovinky, cigarety)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u výrobků, které lze nabízet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prostřednictvím nejrůznějších katalogů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propagačních brožur, elektronických nosičů informací a televizních informací </a:t>
            </a:r>
            <a:r>
              <a:rPr kumimoji="1" lang="cs-CZ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(kompaktní disky, knihy, hračky, počítačový software)</a:t>
            </a:r>
            <a:endParaRPr kumimoji="1" lang="cs-CZ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fontAlgn="ctr"/>
            <a:endParaRPr kumimoji="1" lang="cs-CZ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7rDlkm8QQBc&amp;t=1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c.gov/site/dca/partners/gender-pricing-study.pag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www.csfd.cz/film/1208621-obchodnici-s-bolesti/prehl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a distribuce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Cenová regulace léčiv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53662"/>
            <a:ext cx="10753200" cy="4378338"/>
          </a:xfrm>
        </p:spPr>
        <p:txBody>
          <a:bodyPr/>
          <a:lstStyle/>
          <a:p>
            <a:r>
              <a:rPr lang="cs-CZ" dirty="0" smtClean="0"/>
              <a:t>léčiva podléhají určité formě cenové regulace</a:t>
            </a:r>
          </a:p>
          <a:p>
            <a:pPr lvl="1"/>
            <a:r>
              <a:rPr lang="cs-CZ" dirty="0" smtClean="0"/>
              <a:t>i v zemích s liberálně hospodářskými pravidly</a:t>
            </a:r>
          </a:p>
          <a:p>
            <a:r>
              <a:rPr lang="cs-CZ" dirty="0" smtClean="0"/>
              <a:t>Důvody regulace:</a:t>
            </a:r>
          </a:p>
          <a:p>
            <a:pPr lvl="1"/>
            <a:r>
              <a:rPr lang="cs-CZ" dirty="0" smtClean="0"/>
              <a:t>udržení stability cen</a:t>
            </a:r>
          </a:p>
          <a:p>
            <a:pPr lvl="1"/>
            <a:r>
              <a:rPr lang="cs-CZ" dirty="0" smtClean="0"/>
              <a:t>racionalizace cen</a:t>
            </a:r>
          </a:p>
          <a:p>
            <a:r>
              <a:rPr lang="cs-CZ" dirty="0" smtClean="0"/>
              <a:t>Nejčastější cenové regulační mechanizmy:</a:t>
            </a:r>
          </a:p>
          <a:p>
            <a:pPr lvl="1"/>
            <a:r>
              <a:rPr lang="cs-CZ" dirty="0" smtClean="0"/>
              <a:t>stanovení maximálních cen</a:t>
            </a:r>
          </a:p>
          <a:p>
            <a:pPr lvl="1"/>
            <a:r>
              <a:rPr lang="cs-CZ" dirty="0" smtClean="0"/>
              <a:t>stanovení fixních cen</a:t>
            </a:r>
          </a:p>
          <a:p>
            <a:r>
              <a:rPr lang="cs-CZ" dirty="0" smtClean="0"/>
              <a:t>Cena originálních léčiv je mnohem vyšší než generických </a:t>
            </a:r>
            <a:r>
              <a:rPr lang="cs-CZ" sz="1800" dirty="0" smtClean="0"/>
              <a:t>(=terapeutické ekvivalenty originálních léčiv – mohou přijít na trh až po vypršení patentových ochran)</a:t>
            </a:r>
          </a:p>
          <a:p>
            <a:pPr lvl="1"/>
            <a:r>
              <a:rPr lang="cs-CZ" sz="1800" dirty="0" smtClean="0"/>
              <a:t>u originálních léčiv je cena pod vlivem obrovských nákladů na vývoj a výzkum nového léku</a:t>
            </a:r>
            <a:endParaRPr lang="cs-CZ" sz="1800" dirty="0"/>
          </a:p>
        </p:txBody>
      </p:sp>
      <p:pic>
        <p:nvPicPr>
          <p:cNvPr id="6" name="Obrázek 5" descr="IMG_7645.jpe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8932399" y="156307"/>
            <a:ext cx="2803378" cy="49471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Léky a VZP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75508"/>
            <a:ext cx="10753200" cy="4456492"/>
          </a:xfrm>
        </p:spPr>
        <p:txBody>
          <a:bodyPr/>
          <a:lstStyle/>
          <a:p>
            <a:r>
              <a:rPr lang="cs-CZ" dirty="0" smtClean="0"/>
              <a:t>Lék = 1 z mála komodit hrazených v každé zemi z veřejného zdravotního pojištění</a:t>
            </a:r>
          </a:p>
          <a:p>
            <a:r>
              <a:rPr lang="cs-CZ" dirty="0" smtClean="0"/>
              <a:t>konečný spotřebitel hradí pouze doplatek na lék</a:t>
            </a:r>
          </a:p>
          <a:p>
            <a:pPr lvl="1"/>
            <a:r>
              <a:rPr lang="cs-CZ" dirty="0" smtClean="0"/>
              <a:t>doplatek = cena přípravku – úhrada ze zdravotního pojištění</a:t>
            </a:r>
          </a:p>
          <a:p>
            <a:r>
              <a:rPr lang="cs-CZ" dirty="0" smtClean="0"/>
              <a:t>výše úhrady ze zdravotního pojištění </a:t>
            </a:r>
          </a:p>
          <a:p>
            <a:pPr lvl="1"/>
            <a:r>
              <a:rPr lang="cs-CZ" dirty="0" smtClean="0"/>
              <a:t>v každé zemi individuální </a:t>
            </a:r>
          </a:p>
          <a:p>
            <a:pPr lvl="1"/>
            <a:r>
              <a:rPr lang="cs-CZ" dirty="0" smtClean="0"/>
              <a:t>záleží na:</a:t>
            </a:r>
          </a:p>
          <a:p>
            <a:pPr lvl="2"/>
            <a:r>
              <a:rPr lang="cs-CZ" dirty="0" smtClean="0"/>
              <a:t>rozpočtu veřejného pojištění</a:t>
            </a:r>
          </a:p>
          <a:p>
            <a:pPr lvl="2"/>
            <a:r>
              <a:rPr lang="cs-CZ" dirty="0" smtClean="0"/>
              <a:t>významu přípravku pro farmakoterapii</a:t>
            </a:r>
          </a:p>
          <a:p>
            <a:pPr lvl="2"/>
            <a:r>
              <a:rPr lang="cs-CZ" dirty="0" smtClean="0"/>
              <a:t>porovnání ceny s ostatními přípravky ve stejné ATC skupině (ATC systém slouží ke klasifikaci léčiv)</a:t>
            </a:r>
          </a:p>
          <a:p>
            <a:pPr lvl="2"/>
            <a:r>
              <a:rPr lang="cs-CZ" dirty="0" smtClean="0"/>
              <a:t>porovnání cen přípravku v jiných zemích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prodejní strategie na cenu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875692"/>
            <a:ext cx="10753200" cy="3956308"/>
          </a:xfrm>
        </p:spPr>
        <p:txBody>
          <a:bodyPr/>
          <a:lstStyle/>
          <a:p>
            <a:r>
              <a:rPr lang="cs-CZ" dirty="0" smtClean="0"/>
              <a:t>cena narůstá s každou obchodní transakcí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každý stupeň určuje svou konečnou cenu a rozdíl mezi nimi = obchodní rozpětí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055077" y="2672861"/>
          <a:ext cx="4032738" cy="132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074613" y="2313355"/>
          <a:ext cx="8936894" cy="426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Cenotvorba a úhrada léčiv na předpis v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1167200" cy="4139998"/>
          </a:xfrm>
        </p:spPr>
        <p:txBody>
          <a:bodyPr/>
          <a:lstStyle/>
          <a:p>
            <a:r>
              <a:rPr lang="cs-CZ" dirty="0" smtClean="0"/>
              <a:t>nové léčivo = povinná administrativní procedura před vstupem na trh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Nové léčivo se zařadí do ATC systému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stanoví se maximální cena a úhrada</a:t>
            </a:r>
          </a:p>
          <a:p>
            <a:pPr marL="586350" indent="-514350"/>
            <a:r>
              <a:rPr lang="cs-CZ" dirty="0" smtClean="0"/>
              <a:t>3 proměnné zásadní pro tvorbu ceny</a:t>
            </a:r>
          </a:p>
          <a:p>
            <a:pPr marL="838350" lvl="1" indent="-514350"/>
            <a:r>
              <a:rPr lang="cs-CZ" dirty="0" smtClean="0"/>
              <a:t>cena, za kterou farmaceutická společnost prodává léčivo distributorovi</a:t>
            </a:r>
          </a:p>
          <a:p>
            <a:pPr marL="1248750" lvl="2" indent="-514350"/>
            <a:r>
              <a:rPr lang="cs-CZ" dirty="0" smtClean="0"/>
              <a:t>výrobní náklady, registrační náklady, </a:t>
            </a:r>
            <a:r>
              <a:rPr lang="cs-CZ" dirty="0" err="1" smtClean="0"/>
              <a:t>náklady</a:t>
            </a:r>
            <a:r>
              <a:rPr lang="cs-CZ" dirty="0" smtClean="0"/>
              <a:t> na propagaci, výzkum a vývoj, suroviny, obaly, ziskové rozpětí</a:t>
            </a:r>
          </a:p>
          <a:p>
            <a:pPr marL="838350" lvl="1" indent="-514350"/>
            <a:r>
              <a:rPr lang="cs-CZ" dirty="0" smtClean="0"/>
              <a:t>obchodní marže distributora při prodeji přípravku do lékárny</a:t>
            </a:r>
          </a:p>
          <a:p>
            <a:pPr marL="838350" lvl="1" indent="-514350"/>
            <a:r>
              <a:rPr lang="cs-CZ" dirty="0" smtClean="0"/>
              <a:t>obchodní marže lékárny</a:t>
            </a:r>
          </a:p>
          <a:p>
            <a:pPr marL="1248750" lvl="2" indent="-514350"/>
            <a:r>
              <a:rPr lang="cs-CZ" dirty="0" smtClean="0"/>
              <a:t>Distributor spolu s lékárnou mohou uplatnit obchodní přirážku pouze ve výši stanovené Ministerstvem zdravotnictví = 37 %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Přizpůsobování ceny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Slevy</a:t>
            </a:r>
          </a:p>
          <a:p>
            <a:r>
              <a:rPr lang="cs-CZ" dirty="0" smtClean="0"/>
              <a:t>Propagační tvorba cen</a:t>
            </a:r>
          </a:p>
          <a:p>
            <a:r>
              <a:rPr lang="cs-CZ" dirty="0" smtClean="0"/>
              <a:t>Diskriminační tvorba cen</a:t>
            </a:r>
          </a:p>
          <a:p>
            <a:r>
              <a:rPr lang="cs-CZ" dirty="0" smtClean="0"/>
              <a:t>Ceny výrobkového mixu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Slevy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5710" y="1417682"/>
            <a:ext cx="10753200" cy="4139998"/>
          </a:xfrm>
        </p:spPr>
        <p:txBody>
          <a:bodyPr/>
          <a:lstStyle/>
          <a:p>
            <a:r>
              <a:rPr lang="cs-CZ" dirty="0" smtClean="0"/>
              <a:t>Za včasnou platbu, hromadné nákupy, mimosezónní nákupy</a:t>
            </a:r>
          </a:p>
          <a:p>
            <a:r>
              <a:rPr lang="cs-CZ" dirty="0" smtClean="0"/>
              <a:t>Hotovostní sleva za včasnou platbu</a:t>
            </a:r>
          </a:p>
          <a:p>
            <a:pPr lvl="1"/>
            <a:r>
              <a:rPr lang="cs-CZ" dirty="0" smtClean="0"/>
              <a:t>Sleva 2 % při platbě do 10 dnů od nákupu</a:t>
            </a:r>
          </a:p>
          <a:p>
            <a:r>
              <a:rPr lang="cs-CZ" dirty="0" smtClean="0"/>
              <a:t>Sleva za množství</a:t>
            </a:r>
          </a:p>
          <a:p>
            <a:pPr lvl="1"/>
            <a:r>
              <a:rPr lang="cs-CZ" dirty="0" smtClean="0"/>
              <a:t>100 Kč při odběru méně než 500 kusů, 90 Kč při odběru více než 500 kusů</a:t>
            </a:r>
          </a:p>
          <a:p>
            <a:r>
              <a:rPr lang="cs-CZ" dirty="0" smtClean="0"/>
              <a:t>Sezónní slevy</a:t>
            </a:r>
          </a:p>
          <a:p>
            <a:pPr lvl="1"/>
            <a:r>
              <a:rPr lang="cs-CZ" dirty="0" smtClean="0"/>
              <a:t>Hotely, výrobci lyží, pergoly/markýzy</a:t>
            </a:r>
          </a:p>
          <a:p>
            <a:r>
              <a:rPr lang="cs-CZ" dirty="0" smtClean="0"/>
              <a:t>Srážky</a:t>
            </a:r>
          </a:p>
          <a:p>
            <a:pPr lvl="1"/>
            <a:r>
              <a:rPr lang="cs-CZ" dirty="0" smtClean="0"/>
              <a:t>Srážka za zboží na protiúčet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7" name="Zástupný symbol pro obsah 6" descr="first-minute-dovolena-leto-2020-2192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589" y="208909"/>
            <a:ext cx="6948411" cy="2438039"/>
          </a:xfrm>
        </p:spPr>
      </p:pic>
      <p:pic>
        <p:nvPicPr>
          <p:cNvPr id="8" name="Obrázek 7" descr="nad-vypis-first-minute-2020-1020x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8821" y="2744851"/>
            <a:ext cx="8126330" cy="33461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7" name="Zástupný symbol pro obsah 6" descr="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270"/>
          <a:stretch>
            <a:fillRect/>
          </a:stretch>
        </p:blipFill>
        <p:spPr>
          <a:xfrm>
            <a:off x="7057835" y="391360"/>
            <a:ext cx="4781239" cy="1798387"/>
          </a:xfrm>
        </p:spPr>
      </p:pic>
      <p:sp>
        <p:nvSpPr>
          <p:cNvPr id="8" name="Obdélník 7"/>
          <p:cNvSpPr/>
          <p:nvPr/>
        </p:nvSpPr>
        <p:spPr>
          <a:xfrm>
            <a:off x="978568" y="1953086"/>
            <a:ext cx="10343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009FDA"/>
                </a:solidFill>
                <a:latin typeface="Roboto"/>
              </a:rPr>
              <a:t>Skupinová jízdenka nabízí</a:t>
            </a:r>
          </a:p>
          <a:p>
            <a:r>
              <a:rPr lang="cs-CZ" dirty="0" smtClean="0">
                <a:latin typeface="Roboto"/>
              </a:rPr>
              <a:t>Skupinovou jízdenku nabízíme už od 2 spolucestujících:</a:t>
            </a:r>
          </a:p>
          <a:p>
            <a:pPr>
              <a:buFont typeface="Arial"/>
              <a:buChar char="•"/>
            </a:pPr>
            <a:r>
              <a:rPr lang="cs-CZ" dirty="0" smtClean="0">
                <a:latin typeface="Roboto"/>
              </a:rPr>
              <a:t>první cestující zaplatí celé (obyčejné) jízdné</a:t>
            </a:r>
          </a:p>
          <a:p>
            <a:pPr>
              <a:buFont typeface="Arial"/>
              <a:buChar char="•"/>
            </a:pPr>
            <a:r>
              <a:rPr lang="cs-CZ" dirty="0" smtClean="0">
                <a:latin typeface="Roboto"/>
              </a:rPr>
              <a:t>druhý cestující má slevu 25 %</a:t>
            </a:r>
          </a:p>
          <a:p>
            <a:pPr>
              <a:buFont typeface="Arial"/>
              <a:buChar char="•"/>
            </a:pPr>
            <a:r>
              <a:rPr lang="cs-CZ" dirty="0" smtClean="0">
                <a:latin typeface="Roboto"/>
              </a:rPr>
              <a:t>třetí a každý další cestující mají slevu dokonce 50 %</a:t>
            </a:r>
          </a:p>
          <a:p>
            <a:pPr>
              <a:buFont typeface="Arial"/>
              <a:buChar char="•"/>
            </a:pPr>
            <a:r>
              <a:rPr lang="cs-CZ" dirty="0" smtClean="0">
                <a:latin typeface="Roboto"/>
              </a:rPr>
              <a:t>u skupiny 6 a více osob má každý cestující slevu 50 %</a:t>
            </a:r>
          </a:p>
          <a:p>
            <a:r>
              <a:rPr lang="cs-CZ" dirty="0" smtClean="0">
                <a:latin typeface="Roboto"/>
              </a:rPr>
              <a:t>Další slevu cca 5 % získáte při nákupu zpáteční Skupinové jízdenky.</a:t>
            </a:r>
            <a:endParaRPr lang="cs-CZ" b="0" i="0" dirty="0">
              <a:latin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5" name="Zástupný symbol pro obsah 4" descr="pergoly10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7702"/>
          <a:stretch>
            <a:fillRect/>
          </a:stretch>
        </p:blipFill>
        <p:spPr>
          <a:xfrm>
            <a:off x="409074" y="210887"/>
            <a:ext cx="8217568" cy="608002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200" b="1" dirty="0" smtClean="0"/>
              <a:t>Prodej vozu </a:t>
            </a:r>
            <a:r>
              <a:rPr lang="cs-CZ" sz="3200" b="1" dirty="0" err="1" smtClean="0"/>
              <a:t>protiúčtem</a:t>
            </a:r>
            <a:endParaRPr lang="cs-CZ" sz="3200" b="1" dirty="0" smtClean="0"/>
          </a:p>
          <a:p>
            <a:r>
              <a:rPr lang="cs-CZ" dirty="0" smtClean="0"/>
              <a:t>Při nákupu nového vozu nám můžete ten starý nechat na </a:t>
            </a:r>
            <a:r>
              <a:rPr lang="cs-CZ" b="1" dirty="0" smtClean="0"/>
              <a:t>protiúčet</a:t>
            </a:r>
            <a:r>
              <a:rPr lang="cs-CZ" dirty="0" smtClean="0"/>
              <a:t> a zaplatit tak část kupní ceny.</a:t>
            </a:r>
          </a:p>
          <a:p>
            <a:pPr lvl="1"/>
            <a:r>
              <a:rPr lang="cs-CZ" dirty="0" smtClean="0"/>
              <a:t>při prodeji starého vozu </a:t>
            </a:r>
            <a:r>
              <a:rPr lang="cs-CZ" dirty="0" err="1" smtClean="0"/>
              <a:t>protiúčtem</a:t>
            </a:r>
            <a:r>
              <a:rPr lang="cs-CZ" dirty="0" smtClean="0"/>
              <a:t> vám </a:t>
            </a:r>
            <a:r>
              <a:rPr lang="cs-CZ" b="1" dirty="0" smtClean="0"/>
              <a:t>dáme slevu až 50 000 Kč</a:t>
            </a:r>
            <a:r>
              <a:rPr lang="cs-CZ" dirty="0" smtClean="0"/>
              <a:t> na nový vůz</a:t>
            </a:r>
          </a:p>
          <a:p>
            <a:pPr lvl="1"/>
            <a:r>
              <a:rPr lang="cs-CZ" dirty="0" smtClean="0"/>
              <a:t>za vykoupený vůz </a:t>
            </a:r>
            <a:r>
              <a:rPr lang="cs-CZ" b="1" dirty="0" smtClean="0"/>
              <a:t>přebereme záruky</a:t>
            </a:r>
            <a:r>
              <a:rPr lang="cs-CZ" dirty="0" smtClean="0"/>
              <a:t> vůči novému majiteli</a:t>
            </a:r>
          </a:p>
          <a:p>
            <a:pPr lvl="1"/>
            <a:r>
              <a:rPr lang="cs-CZ" dirty="0" smtClean="0"/>
              <a:t>vyřídíme veškeré formality spojené s převodem</a:t>
            </a:r>
          </a:p>
          <a:p>
            <a:pPr lvl="1"/>
            <a:r>
              <a:rPr lang="cs-CZ" dirty="0" smtClean="0"/>
              <a:t>cenu vašeho vozu můžeme odečíst z ceny nového nebo ji použít jako akontaci v případě </a:t>
            </a:r>
            <a:r>
              <a:rPr lang="cs-CZ" b="1" dirty="0" smtClean="0"/>
              <a:t>koupě vozu na splátky</a:t>
            </a:r>
            <a:br>
              <a:rPr lang="cs-CZ" b="1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 descr="vykup-protiuc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0558" y="4114800"/>
            <a:ext cx="2177716" cy="21777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Jediný prvek marketingového mixu, který </a:t>
            </a:r>
            <a:r>
              <a:rPr lang="cs-CZ" b="1" dirty="0" smtClean="0"/>
              <a:t>produkuje příjmy </a:t>
            </a:r>
            <a:r>
              <a:rPr lang="cs-CZ" dirty="0" smtClean="0"/>
              <a:t>a </a:t>
            </a:r>
            <a:r>
              <a:rPr lang="cs-CZ" b="1" dirty="0" smtClean="0"/>
              <a:t>nepřináší výdaje</a:t>
            </a:r>
          </a:p>
          <a:p>
            <a:r>
              <a:rPr lang="cs-CZ" dirty="0" smtClean="0"/>
              <a:t>Firmy ji vytvářejí různým způsobem</a:t>
            </a:r>
          </a:p>
          <a:p>
            <a:pPr lvl="1"/>
            <a:r>
              <a:rPr lang="cs-CZ" dirty="0" smtClean="0"/>
              <a:t>U malých firem je určuje vrcholový manažer</a:t>
            </a:r>
          </a:p>
          <a:p>
            <a:pPr lvl="1"/>
            <a:r>
              <a:rPr lang="cs-CZ" dirty="0" smtClean="0"/>
              <a:t>U velkých firem je určují divizní manažeři nebo manažeři výrobkových řád</a:t>
            </a:r>
          </a:p>
          <a:p>
            <a:pPr lvl="1"/>
            <a:r>
              <a:rPr lang="cs-CZ" dirty="0" smtClean="0"/>
              <a:t>Dále se na tvorbě cen podílejí: prodejní, výrobkoví, finanční manažeři a účetní</a:t>
            </a:r>
          </a:p>
          <a:p>
            <a:r>
              <a:rPr lang="cs-CZ" dirty="0" smtClean="0"/>
              <a:t>Cenu by mělo určovat ale cenové nebo marketingové oddělení</a:t>
            </a:r>
          </a:p>
          <a:p>
            <a:pPr lvl="1"/>
            <a:r>
              <a:rPr lang="cs-CZ" dirty="0" smtClean="0"/>
              <a:t>Cena musí být v souladu s celým marketingovým mixem</a:t>
            </a:r>
          </a:p>
          <a:p>
            <a:pPr lvl="2"/>
            <a:r>
              <a:rPr lang="cs-CZ" dirty="0" smtClean="0"/>
              <a:t>Ceny musejí reagovat na změny na trhu, na cílový segment, na různorodost výrobkových položek</a:t>
            </a:r>
          </a:p>
          <a:p>
            <a:pPr lvl="1"/>
            <a:r>
              <a:rPr lang="cs-CZ" dirty="0" smtClean="0"/>
              <a:t>Cenu konstruujeme podle toho, komu výrobek nabízíme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rohlik_maly_pecivo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589" y="0"/>
            <a:ext cx="7014411" cy="368256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Propagační ceny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Snížení cen pod úroveň ceníkových cen někdy až pod úroveň nákladů</a:t>
            </a:r>
          </a:p>
          <a:p>
            <a:pPr lvl="1"/>
            <a:r>
              <a:rPr lang="cs-CZ" dirty="0" smtClean="0"/>
              <a:t>K přilákání zákazníku (například v lednu)</a:t>
            </a:r>
          </a:p>
          <a:p>
            <a:r>
              <a:rPr lang="cs-CZ" dirty="0" smtClean="0"/>
              <a:t>Nabídnutí úvěru s nízkým úrokem místo slevy</a:t>
            </a:r>
          </a:p>
          <a:p>
            <a:pPr lvl="1"/>
            <a:r>
              <a:rPr lang="cs-CZ" dirty="0" smtClean="0"/>
              <a:t>Automobilový průmysl</a:t>
            </a:r>
          </a:p>
          <a:p>
            <a:r>
              <a:rPr lang="cs-CZ" dirty="0" smtClean="0"/>
              <a:t>Nabídnutí bezplatné záruky, servisu</a:t>
            </a:r>
          </a:p>
          <a:p>
            <a:r>
              <a:rPr lang="cs-CZ" dirty="0" smtClean="0"/>
              <a:t>Psychologické slevy</a:t>
            </a:r>
          </a:p>
          <a:p>
            <a:pPr lvl="1"/>
            <a:r>
              <a:rPr lang="cs-CZ" dirty="0" smtClean="0"/>
              <a:t>Dříve 599,- nyní 349,- (uvedení původní vysoké ceny)</a:t>
            </a:r>
            <a:endParaRPr lang="cs-CZ" dirty="0"/>
          </a:p>
        </p:txBody>
      </p:sp>
      <p:pic>
        <p:nvPicPr>
          <p:cNvPr id="6" name="Obrázek 5" descr="3a0d79efb669c0bf55e2ae842f5f60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6598" y="4801603"/>
            <a:ext cx="2542072" cy="1815766"/>
          </a:xfrm>
          <a:prstGeom prst="rect">
            <a:avLst/>
          </a:prstGeom>
        </p:spPr>
      </p:pic>
      <p:pic>
        <p:nvPicPr>
          <p:cNvPr id="7" name="Obrázek 6" descr="stažený sou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2335" y="2804361"/>
            <a:ext cx="226695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Diskriminační tvorba cen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Firma prodává výrobek nebo službu za dvě nebo i více cen, které nejsou úměrné vzniklým nákladům</a:t>
            </a:r>
          </a:p>
          <a:p>
            <a:pPr lvl="1"/>
            <a:r>
              <a:rPr lang="cs-CZ" dirty="0" smtClean="0"/>
              <a:t>Cena pro různé zákaznické segmenty</a:t>
            </a:r>
            <a:endParaRPr lang="cs-CZ" sz="3200" dirty="0" smtClean="0"/>
          </a:p>
          <a:p>
            <a:pPr lvl="2"/>
            <a:r>
              <a:rPr lang="cs-CZ" sz="1600" dirty="0" smtClean="0"/>
              <a:t>děti a důchodci platí méně za návštěvu muzeí, hradů a zámků</a:t>
            </a:r>
            <a:endParaRPr lang="cs-CZ" sz="2400" dirty="0" smtClean="0"/>
          </a:p>
          <a:p>
            <a:pPr lvl="1"/>
            <a:r>
              <a:rPr lang="cs-CZ" dirty="0" smtClean="0"/>
              <a:t>Ceny pro různé formy výrobku</a:t>
            </a:r>
            <a:endParaRPr lang="cs-CZ" sz="3200" dirty="0" smtClean="0"/>
          </a:p>
          <a:p>
            <a:pPr lvl="2"/>
            <a:r>
              <a:rPr lang="cs-CZ" sz="1600" dirty="0" smtClean="0"/>
              <a:t>různé ceny pro různá provedení výrobku, které nejsou úměrné jejich příslušným nákladům</a:t>
            </a:r>
            <a:endParaRPr lang="cs-CZ" sz="2400" dirty="0" smtClean="0"/>
          </a:p>
          <a:p>
            <a:pPr lvl="1"/>
            <a:r>
              <a:rPr lang="cs-CZ" dirty="0" smtClean="0"/>
              <a:t>Tvorba ceny podle image</a:t>
            </a:r>
            <a:endParaRPr lang="cs-CZ" sz="3200" dirty="0" smtClean="0"/>
          </a:p>
          <a:p>
            <a:pPr lvl="2"/>
            <a:r>
              <a:rPr lang="cs-CZ" sz="1600" dirty="0" smtClean="0"/>
              <a:t>nákladný obal bonboniéry + levná čokoláda = drahá bonboniéra</a:t>
            </a:r>
            <a:endParaRPr lang="cs-CZ" sz="2400" dirty="0" smtClean="0"/>
          </a:p>
          <a:p>
            <a:pPr lvl="1"/>
            <a:r>
              <a:rPr lang="cs-CZ" dirty="0" smtClean="0"/>
              <a:t>Tvorba ceny podle místa</a:t>
            </a:r>
            <a:endParaRPr lang="cs-CZ" sz="3200" dirty="0" smtClean="0"/>
          </a:p>
          <a:p>
            <a:pPr lvl="2"/>
            <a:r>
              <a:rPr lang="cs-CZ" sz="1600" dirty="0" smtClean="0"/>
              <a:t>ceny sedadel v divadlech a kinech</a:t>
            </a:r>
            <a:endParaRPr lang="cs-CZ" sz="2400" dirty="0" smtClean="0"/>
          </a:p>
          <a:p>
            <a:pPr lvl="1"/>
            <a:r>
              <a:rPr lang="cs-CZ" dirty="0" smtClean="0"/>
              <a:t>Tvorba cen podle doby</a:t>
            </a:r>
            <a:endParaRPr lang="cs-CZ" sz="3200" dirty="0" smtClean="0"/>
          </a:p>
          <a:p>
            <a:pPr lvl="2"/>
            <a:r>
              <a:rPr lang="cs-CZ" sz="1600" dirty="0" smtClean="0"/>
              <a:t>„noční proud“, telefonní poplatky za hovory</a:t>
            </a:r>
            <a:endParaRPr lang="cs-CZ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Pink tax/</a:t>
            </a:r>
            <a:r>
              <a:rPr lang="cs-CZ" dirty="0" err="1" smtClean="0"/>
              <a:t>woman</a:t>
            </a:r>
            <a:r>
              <a:rPr lang="cs-CZ" dirty="0" smtClean="0"/>
              <a:t> tax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24951"/>
            <a:ext cx="10753200" cy="4607049"/>
          </a:xfrm>
        </p:spPr>
        <p:txBody>
          <a:bodyPr/>
          <a:lstStyle/>
          <a:p>
            <a:r>
              <a:rPr lang="cs-CZ" dirty="0" smtClean="0"/>
              <a:t>poprvé se tento pojem objevil v r. 1990 v Kalifornii</a:t>
            </a:r>
          </a:p>
          <a:p>
            <a:r>
              <a:rPr lang="cs-CZ" dirty="0" smtClean="0"/>
              <a:t>jev, </a:t>
            </a:r>
            <a:r>
              <a:rPr lang="cs-CZ" dirty="0" smtClean="0"/>
              <a:t>kdy výrobky, které jsou prodávány jako výrobky speciálně pro ženy, stojí více než ekvivalentní výrobky pro </a:t>
            </a:r>
            <a:r>
              <a:rPr lang="cs-CZ" dirty="0" smtClean="0"/>
              <a:t>muže</a:t>
            </a:r>
            <a:endParaRPr lang="cs-CZ" dirty="0" smtClean="0"/>
          </a:p>
          <a:p>
            <a:pPr lvl="1"/>
            <a:r>
              <a:rPr lang="cs-CZ" dirty="0" smtClean="0"/>
              <a:t>bez smysluplného důvodu</a:t>
            </a:r>
          </a:p>
          <a:p>
            <a:r>
              <a:rPr lang="cs-CZ" dirty="0" smtClean="0"/>
              <a:t>důvody:</a:t>
            </a:r>
          </a:p>
          <a:p>
            <a:pPr lvl="1"/>
            <a:r>
              <a:rPr lang="cs-CZ" dirty="0" smtClean="0"/>
              <a:t>produktová diferenciace -&gt; růžové kolečka na koloběžce můžou stát více než černá, černých se prodá více</a:t>
            </a:r>
          </a:p>
          <a:p>
            <a:pPr lvl="1"/>
            <a:r>
              <a:rPr lang="cs-CZ" dirty="0" smtClean="0"/>
              <a:t>ženy jsou méně cenově elastické než muži -&gt; ženy jsou ochotny zaplatit vyšší cenu</a:t>
            </a:r>
          </a:p>
          <a:p>
            <a:pPr lvl="1"/>
            <a:r>
              <a:rPr lang="cs-CZ" dirty="0" smtClean="0"/>
              <a:t>potřebnost výrobků -&gt; lidé, kteří výrobek nutně potřebují, jsou ochotni za něj zaplatit více (hygienické potřeby pro ženy)</a:t>
            </a:r>
          </a:p>
          <a:p>
            <a:r>
              <a:rPr lang="cs-CZ" dirty="0" err="1" smtClean="0">
                <a:hlinkClick r:id="rId2"/>
              </a:rPr>
              <a:t>The</a:t>
            </a:r>
            <a:r>
              <a:rPr lang="cs-CZ" dirty="0" smtClean="0">
                <a:hlinkClick r:id="rId2"/>
              </a:rPr>
              <a:t> Pink Tax video</a:t>
            </a: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9195" y="0"/>
            <a:ext cx="3152805" cy="168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3681" y="1"/>
            <a:ext cx="2991879" cy="200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Studie DCWP z roku 2015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produkty </a:t>
            </a:r>
            <a:r>
              <a:rPr lang="cs-CZ" dirty="0" smtClean="0"/>
              <a:t>označené jako „pro ženy“ jsou </a:t>
            </a:r>
            <a:r>
              <a:rPr lang="cs-CZ" dirty="0" smtClean="0"/>
              <a:t>v </a:t>
            </a:r>
            <a:r>
              <a:rPr lang="cs-CZ" dirty="0" smtClean="0"/>
              <a:t>průměru o 7 % dražší než výrobky </a:t>
            </a:r>
            <a:r>
              <a:rPr lang="cs-CZ" dirty="0" smtClean="0"/>
              <a:t>označené </a:t>
            </a:r>
            <a:r>
              <a:rPr lang="cs-CZ" dirty="0" smtClean="0"/>
              <a:t>jako „pro muže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rozdíl v ceně je patrný u výrobků jako oděvy, hračky, hygienické potřeby nebo zdravá </a:t>
            </a:r>
            <a:r>
              <a:rPr lang="cs-CZ" dirty="0" smtClean="0"/>
              <a:t>výživa</a:t>
            </a:r>
          </a:p>
          <a:p>
            <a:pPr lvl="1"/>
            <a:r>
              <a:rPr lang="cs-CZ" dirty="0" smtClean="0"/>
              <a:t>červená koloběžka </a:t>
            </a:r>
            <a:r>
              <a:rPr lang="cs-CZ" dirty="0" smtClean="0"/>
              <a:t>firmy </a:t>
            </a:r>
            <a:r>
              <a:rPr lang="cs-CZ" dirty="0" err="1" smtClean="0"/>
              <a:t>Radio</a:t>
            </a:r>
            <a:r>
              <a:rPr lang="cs-CZ" dirty="0" smtClean="0"/>
              <a:t> </a:t>
            </a:r>
            <a:r>
              <a:rPr lang="cs-CZ" dirty="0" err="1" smtClean="0"/>
              <a:t>Flyer</a:t>
            </a:r>
            <a:r>
              <a:rPr lang="cs-CZ" dirty="0" smtClean="0"/>
              <a:t> (americká společnost vyrábějící dětské hračky</a:t>
            </a:r>
            <a:r>
              <a:rPr lang="cs-CZ" dirty="0" smtClean="0"/>
              <a:t>) </a:t>
            </a:r>
            <a:r>
              <a:rPr lang="cs-CZ" dirty="0" smtClean="0"/>
              <a:t>stála 25 </a:t>
            </a:r>
            <a:r>
              <a:rPr lang="cs-CZ" dirty="0" smtClean="0"/>
              <a:t>dolarů </a:t>
            </a:r>
            <a:r>
              <a:rPr lang="cs-CZ" dirty="0" smtClean="0"/>
              <a:t>a růžová skoro jednou tolik, 49 </a:t>
            </a:r>
            <a:r>
              <a:rPr lang="cs-CZ" dirty="0" smtClean="0"/>
              <a:t>dolarů</a:t>
            </a:r>
          </a:p>
          <a:p>
            <a:pPr lvl="1"/>
            <a:r>
              <a:rPr lang="cs-CZ" dirty="0" smtClean="0"/>
              <a:t>dívčí </a:t>
            </a:r>
            <a:r>
              <a:rPr lang="cs-CZ" dirty="0" smtClean="0"/>
              <a:t>oblečení </a:t>
            </a:r>
            <a:r>
              <a:rPr lang="cs-CZ" dirty="0" smtClean="0"/>
              <a:t>bylo o </a:t>
            </a:r>
            <a:r>
              <a:rPr lang="cs-CZ" dirty="0" smtClean="0"/>
              <a:t>4 % dražší než </a:t>
            </a:r>
            <a:r>
              <a:rPr lang="cs-CZ" dirty="0" smtClean="0"/>
              <a:t>chlapecké</a:t>
            </a:r>
          </a:p>
          <a:p>
            <a:pPr lvl="1"/>
            <a:r>
              <a:rPr lang="cs-CZ" dirty="0" smtClean="0"/>
              <a:t>oblečení </a:t>
            </a:r>
            <a:r>
              <a:rPr lang="cs-CZ" dirty="0" smtClean="0"/>
              <a:t>pro ženy </a:t>
            </a:r>
            <a:r>
              <a:rPr lang="cs-CZ" dirty="0" smtClean="0"/>
              <a:t>bylo o </a:t>
            </a:r>
            <a:r>
              <a:rPr lang="cs-CZ" dirty="0" smtClean="0"/>
              <a:t>8 % dražší než </a:t>
            </a:r>
            <a:r>
              <a:rPr lang="cs-CZ" dirty="0" smtClean="0"/>
              <a:t>mužské</a:t>
            </a:r>
          </a:p>
          <a:p>
            <a:pPr lvl="1"/>
            <a:r>
              <a:rPr lang="cs-CZ" dirty="0" smtClean="0"/>
              <a:t>v </a:t>
            </a:r>
            <a:r>
              <a:rPr lang="cs-CZ" dirty="0" smtClean="0"/>
              <a:t>hygieně</a:t>
            </a:r>
            <a:r>
              <a:rPr lang="cs-CZ" dirty="0" smtClean="0"/>
              <a:t>, </a:t>
            </a:r>
            <a:r>
              <a:rPr lang="cs-CZ" dirty="0" smtClean="0"/>
              <a:t>výrobky pro ženy stály průměrně o 13 % více než výrobky pro muže.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8738" y="165108"/>
            <a:ext cx="10753200" cy="451576"/>
          </a:xfrm>
        </p:spPr>
        <p:txBody>
          <a:bodyPr/>
          <a:lstStyle/>
          <a:p>
            <a:r>
              <a:rPr lang="cs-CZ" dirty="0" smtClean="0"/>
              <a:t>Distribuce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914400"/>
            <a:ext cx="10753200" cy="4917600"/>
          </a:xfrm>
        </p:spPr>
        <p:txBody>
          <a:bodyPr/>
          <a:lstStyle/>
          <a:p>
            <a:r>
              <a:rPr lang="cs-CZ" dirty="0" smtClean="0"/>
              <a:t>Aktivity, které výrobní firma vyvíjí, aby umožnila přístup zákazníka ke zboží</a:t>
            </a:r>
          </a:p>
          <a:p>
            <a:r>
              <a:rPr lang="cs-CZ" dirty="0" smtClean="0"/>
              <a:t>V současnosti neprodává většina výrobců své zboží přímo konečným uživatelům</a:t>
            </a:r>
          </a:p>
          <a:p>
            <a:r>
              <a:rPr lang="cs-CZ" dirty="0" smtClean="0"/>
              <a:t>Využívají marketingové zprostředkovatele</a:t>
            </a:r>
          </a:p>
          <a:p>
            <a:pPr lvl="1"/>
            <a:r>
              <a:rPr lang="cs-CZ" b="1" dirty="0" smtClean="0"/>
              <a:t>Obchodní prostředníci </a:t>
            </a:r>
            <a:r>
              <a:rPr lang="cs-CZ" dirty="0" smtClean="0"/>
              <a:t>= velkoobchodníci a maloobchodníci – zboží kupují, stávají se jeho vlastníky a znovu ho prodávají</a:t>
            </a:r>
          </a:p>
          <a:p>
            <a:pPr lvl="1"/>
            <a:r>
              <a:rPr lang="cs-CZ" b="1" dirty="0" smtClean="0"/>
              <a:t>Obchodní jednatelé/zprostředkovatelé </a:t>
            </a:r>
            <a:r>
              <a:rPr lang="cs-CZ" dirty="0" smtClean="0"/>
              <a:t>= překupníci, zástupci výrobce, prodejní zástupci – vyhledávají zákazníky, vyjednávají s nimi, zboží ale není v jejich vlastnictví</a:t>
            </a:r>
          </a:p>
          <a:p>
            <a:pPr lvl="1"/>
            <a:r>
              <a:rPr lang="cs-CZ" b="1" dirty="0" smtClean="0"/>
              <a:t>Obstaravatelé</a:t>
            </a:r>
            <a:r>
              <a:rPr lang="cs-CZ" dirty="0" smtClean="0"/>
              <a:t> = přepravní, skladovací firmy, banky, reklamní agentury – pomáhají distribuci, nepřebírají zboží do svého vlastnictví, ani nezprostředkovávají obchody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Velkoobchodník/maloobchodník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Velkoobchodník</a:t>
            </a:r>
          </a:p>
          <a:p>
            <a:pPr lvl="1"/>
            <a:r>
              <a:rPr lang="cs-CZ" dirty="0" smtClean="0"/>
              <a:t>nakupuje produkty ve velkých objemech přímo od výrobce</a:t>
            </a:r>
          </a:p>
          <a:p>
            <a:pPr lvl="1"/>
            <a:r>
              <a:rPr lang="cs-CZ" dirty="0" smtClean="0"/>
              <a:t>produkty prodává maloobchodům či drobným firmám</a:t>
            </a:r>
          </a:p>
          <a:p>
            <a:pPr lvl="1"/>
            <a:r>
              <a:rPr lang="cs-CZ" dirty="0" smtClean="0"/>
              <a:t>zabývá se jak nákupem, tak i balením, kompletací produktů, dopravou ale rovněž zjišťování informací o trhu</a:t>
            </a:r>
          </a:p>
          <a:p>
            <a:r>
              <a:rPr lang="cs-CZ" b="1" dirty="0" smtClean="0"/>
              <a:t>Maloobchodník</a:t>
            </a:r>
          </a:p>
          <a:p>
            <a:pPr lvl="1"/>
            <a:r>
              <a:rPr lang="cs-CZ" dirty="0" smtClean="0"/>
              <a:t>Nakupuje produkty od velkoobchodu či od výrobce</a:t>
            </a:r>
          </a:p>
          <a:p>
            <a:pPr lvl="1"/>
            <a:r>
              <a:rPr lang="cs-CZ" dirty="0" smtClean="0"/>
              <a:t>produkty zcela bez úprav je prodává konečnému zákazníkovi</a:t>
            </a:r>
          </a:p>
          <a:p>
            <a:pPr lvl="1"/>
            <a:r>
              <a:rPr lang="cs-CZ" dirty="0" smtClean="0"/>
              <a:t>určuje prodejní sortiment, prodejní místo, komunikuje se zákazníky, zajišťuje vhodnou formu prodeje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Marketingové distribuční cesty spotřebního zboží (</a:t>
            </a:r>
            <a:r>
              <a:rPr lang="cs-CZ" dirty="0" err="1" smtClean="0"/>
              <a:t>Kotler</a:t>
            </a:r>
            <a:r>
              <a:rPr lang="cs-CZ" dirty="0" smtClean="0"/>
              <a:t>, 1991)</a:t>
            </a:r>
            <a:endParaRPr lang="cs-CZ" dirty="0"/>
          </a:p>
        </p:txBody>
      </p:sp>
      <p:pic>
        <p:nvPicPr>
          <p:cNvPr id="6" name="Zástupný symbol pro obsah 5" descr="10-spotrebitelske_a_prumyslove_marketingove_distribucni_cesty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rcRect t="19310" r="-26" b="42868"/>
          <a:stretch>
            <a:fillRect/>
          </a:stretch>
        </p:blipFill>
        <p:spPr>
          <a:xfrm>
            <a:off x="662453" y="2308860"/>
            <a:ext cx="10276471" cy="236601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Distribuční cesty farmaceutického zboží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Do distribučního vztahu je vstupuje firemní zástupce</a:t>
            </a:r>
          </a:p>
          <a:p>
            <a:pPr lvl="1"/>
            <a:r>
              <a:rPr lang="cs-CZ" dirty="0" smtClean="0"/>
              <a:t>vyvolává poptávku po léku jeho prezentací u lékaře nebo lékárníka</a:t>
            </a:r>
          </a:p>
          <a:p>
            <a:pPr lvl="1"/>
            <a:r>
              <a:rPr lang="cs-CZ" dirty="0" smtClean="0"/>
              <a:t>film: </a:t>
            </a:r>
            <a:r>
              <a:rPr lang="cs-CZ" dirty="0" smtClean="0">
                <a:hlinkClick r:id="rId2"/>
              </a:rPr>
              <a:t>Obchodníci s bolestí</a:t>
            </a:r>
            <a:endParaRPr lang="cs-CZ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961291" y="1914769"/>
          <a:ext cx="8198339" cy="156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zprostředkovatelů prodeje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Obchodní</a:t>
            </a:r>
          </a:p>
          <a:p>
            <a:pPr marL="838350" lvl="1" indent="-514350"/>
            <a:r>
              <a:rPr lang="cs-CZ" dirty="0" smtClean="0"/>
              <a:t>nákup za účelem prodeje</a:t>
            </a:r>
          </a:p>
          <a:p>
            <a:pPr marL="838350" lvl="1" indent="-514350"/>
            <a:r>
              <a:rPr lang="cs-CZ" dirty="0" smtClean="0"/>
              <a:t>vyhledávání dalších potenciálních zákazníků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Zásobovací</a:t>
            </a:r>
          </a:p>
          <a:p>
            <a:pPr marL="838350" lvl="1" indent="-514350"/>
            <a:r>
              <a:rPr lang="cs-CZ" dirty="0" smtClean="0"/>
              <a:t>shromažďování výrobků od více výrobců – skladování</a:t>
            </a:r>
          </a:p>
          <a:p>
            <a:pPr marL="838350" lvl="1" indent="-514350"/>
            <a:r>
              <a:rPr lang="cs-CZ" dirty="0" smtClean="0"/>
              <a:t>distribuce dalším zákazníkům – správná lokalizace prodejních míst</a:t>
            </a:r>
          </a:p>
          <a:p>
            <a:pPr marL="838350" lvl="1" indent="-514350"/>
            <a:r>
              <a:rPr lang="cs-CZ" dirty="0" smtClean="0"/>
              <a:t>zabezpečení vhodných nákupních podmínek pro zákazníka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Organizační</a:t>
            </a:r>
          </a:p>
          <a:p>
            <a:pPr marL="838350" lvl="1" indent="-514350"/>
            <a:r>
              <a:rPr lang="cs-CZ" dirty="0" smtClean="0"/>
              <a:t>kontrola kvality distribuovaných výrobků</a:t>
            </a:r>
          </a:p>
          <a:p>
            <a:pPr marL="838350" lvl="1" indent="-514350"/>
            <a:r>
              <a:rPr lang="cs-CZ" dirty="0" smtClean="0"/>
              <a:t>poskytování informací zákazníkům</a:t>
            </a:r>
          </a:p>
          <a:p>
            <a:pPr marL="838350" lvl="1" indent="-514350"/>
            <a:r>
              <a:rPr lang="cs-CZ" dirty="0" smtClean="0"/>
              <a:t>dohled na dobrou pověst prodávaných výrobků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Prodejní cena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98954"/>
            <a:ext cx="10753200" cy="4433046"/>
          </a:xfrm>
        </p:spPr>
        <p:txBody>
          <a:bodyPr/>
          <a:lstStyle/>
          <a:p>
            <a:r>
              <a:rPr lang="cs-CZ" dirty="0" smtClean="0"/>
              <a:t>Prodejní cena = náklady na zhotovení výrobku + zisk (marže)</a:t>
            </a:r>
          </a:p>
          <a:p>
            <a:r>
              <a:rPr lang="cs-CZ" dirty="0" smtClean="0"/>
              <a:t>faktory tlačící prodejní cenu dolů:</a:t>
            </a:r>
          </a:p>
          <a:p>
            <a:pPr lvl="1"/>
            <a:r>
              <a:rPr lang="cs-CZ" dirty="0" smtClean="0"/>
              <a:t>snaha zajistit dlouhodobé příjmy</a:t>
            </a:r>
          </a:p>
          <a:p>
            <a:pPr lvl="1"/>
            <a:r>
              <a:rPr lang="cs-CZ" dirty="0" smtClean="0"/>
              <a:t>spokojenost zákazníka</a:t>
            </a:r>
          </a:p>
          <a:p>
            <a:pPr lvl="1"/>
            <a:r>
              <a:rPr lang="cs-CZ" dirty="0" smtClean="0"/>
              <a:t>tlak konkurence</a:t>
            </a:r>
          </a:p>
          <a:p>
            <a:pPr lvl="1"/>
            <a:r>
              <a:rPr lang="cs-CZ" dirty="0" smtClean="0"/>
              <a:t>snaha dosáhnout vysoký tržní podíl</a:t>
            </a:r>
          </a:p>
          <a:p>
            <a:r>
              <a:rPr lang="cs-CZ" dirty="0" smtClean="0"/>
              <a:t>faktory tlačící prodejní cenu nahoru:</a:t>
            </a:r>
          </a:p>
          <a:p>
            <a:pPr lvl="1"/>
            <a:r>
              <a:rPr lang="cs-CZ" dirty="0" smtClean="0"/>
              <a:t>potřeba dosáhnout okamžitě zisk</a:t>
            </a:r>
          </a:p>
          <a:p>
            <a:pPr lvl="1"/>
            <a:r>
              <a:rPr lang="cs-CZ" dirty="0" smtClean="0"/>
              <a:t>převaha poptávky nad nabídkou</a:t>
            </a:r>
          </a:p>
          <a:p>
            <a:pPr lvl="1"/>
            <a:r>
              <a:rPr lang="cs-CZ" dirty="0" smtClean="0"/>
              <a:t>růst inflace</a:t>
            </a:r>
          </a:p>
          <a:p>
            <a:pPr lvl="1"/>
            <a:r>
              <a:rPr lang="cs-CZ" dirty="0" smtClean="0"/>
              <a:t>vnímání vysoké kvality</a:t>
            </a:r>
          </a:p>
          <a:p>
            <a:pPr lvl="1"/>
            <a:r>
              <a:rPr lang="cs-CZ" dirty="0" smtClean="0"/>
              <a:t>vysoké náklady na výzkum a vývoj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378092" y="3227754"/>
            <a:ext cx="3188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Stanovení prodejní ceny je komplexní problém</a:t>
            </a:r>
            <a:endParaRPr lang="cs-CZ" dirty="0"/>
          </a:p>
        </p:txBody>
      </p:sp>
      <p:sp>
        <p:nvSpPr>
          <p:cNvPr id="8" name="Pravá složená závorka 7"/>
          <p:cNvSpPr/>
          <p:nvPr/>
        </p:nvSpPr>
        <p:spPr bwMode="auto">
          <a:xfrm>
            <a:off x="6760308" y="2305538"/>
            <a:ext cx="1422400" cy="398584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914400" y="1477108"/>
            <a:ext cx="9894277" cy="60178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Lékárenský maloobchod a velkoobchod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Velkoobchod</a:t>
            </a:r>
          </a:p>
          <a:p>
            <a:pPr lvl="1"/>
            <a:r>
              <a:rPr lang="cs-CZ" dirty="0" smtClean="0"/>
              <a:t>distributor nakupující léčiva s cílem je dále prodat do maloobchodní sítě</a:t>
            </a:r>
          </a:p>
          <a:p>
            <a:pPr lvl="1"/>
            <a:r>
              <a:rPr lang="cs-CZ" dirty="0" smtClean="0"/>
              <a:t>transport léčivých přípravků a dalšího sortimentu na cílová prodejní místa</a:t>
            </a:r>
          </a:p>
          <a:p>
            <a:r>
              <a:rPr lang="cs-CZ" dirty="0" smtClean="0"/>
              <a:t>Maloobchod</a:t>
            </a:r>
          </a:p>
          <a:p>
            <a:pPr lvl="1"/>
            <a:r>
              <a:rPr lang="cs-CZ" dirty="0" smtClean="0"/>
              <a:t>lékárna</a:t>
            </a:r>
          </a:p>
          <a:p>
            <a:pPr lvl="2"/>
            <a:r>
              <a:rPr lang="cs-CZ" dirty="0" smtClean="0"/>
              <a:t>specializovaný maloobchod vydávající léčiva na předpis a prodávající volně prodejné léky plus další sortiment produktů zdravotnické a kosmetické povahy a doplňky stravy</a:t>
            </a:r>
          </a:p>
          <a:p>
            <a:pPr lvl="1"/>
            <a:r>
              <a:rPr lang="cs-CZ" dirty="0" smtClean="0"/>
              <a:t>zařízení hygienické služby</a:t>
            </a:r>
          </a:p>
          <a:p>
            <a:pPr lvl="1"/>
            <a:r>
              <a:rPr lang="cs-CZ" dirty="0" smtClean="0"/>
              <a:t>zdravotní zařízení</a:t>
            </a:r>
          </a:p>
          <a:p>
            <a:pPr lvl="1"/>
            <a:r>
              <a:rPr lang="cs-CZ" dirty="0" smtClean="0"/>
              <a:t>zařízení transfuzní služby</a:t>
            </a:r>
          </a:p>
          <a:p>
            <a:pPr lvl="1"/>
            <a:r>
              <a:rPr lang="cs-CZ" dirty="0" smtClean="0"/>
              <a:t>prodejci vyhrazených léčiv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velkoobchodu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nákup ve velkém a dodávky v malém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úspory při nákupu</a:t>
            </a:r>
          </a:p>
          <a:p>
            <a:r>
              <a:rPr lang="cs-CZ" dirty="0" smtClean="0"/>
              <a:t>velkoobchod je blíže maloobchodu než výrobce </a:t>
            </a:r>
            <a:r>
              <a:rPr lang="cs-CZ" dirty="0" smtClean="0">
                <a:sym typeface="Wingdings" pitchFamily="2" charset="2"/>
              </a:rPr>
              <a:t> rychlejší dodávky</a:t>
            </a:r>
          </a:p>
          <a:p>
            <a:r>
              <a:rPr lang="cs-CZ" dirty="0" smtClean="0">
                <a:sym typeface="Wingdings" pitchFamily="2" charset="2"/>
              </a:rPr>
              <a:t>velkoobchod přebírá rizika plynoucí ze skladování</a:t>
            </a:r>
          </a:p>
          <a:p>
            <a:r>
              <a:rPr lang="cs-CZ" dirty="0" smtClean="0">
                <a:sym typeface="Wingdings" pitchFamily="2" charset="2"/>
              </a:rPr>
              <a:t>výrobce využívá také informačních aktivit velkoobchodu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Distribuční cesty v sektoru služeb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udělat svoji nabídku dostupnou a přístupnou cílovému obyvatelstvu?</a:t>
            </a:r>
          </a:p>
          <a:p>
            <a:r>
              <a:rPr lang="cs-CZ" dirty="0" smtClean="0"/>
              <a:t>Oblast vzdělávání, zdravotnictví, cestovní ruch, …</a:t>
            </a:r>
          </a:p>
          <a:p>
            <a:r>
              <a:rPr lang="cs-CZ" dirty="0" smtClean="0"/>
              <a:t>Většina distribučních cest se uskutečňuje přímo (organizace -&gt; zákazník)</a:t>
            </a:r>
          </a:p>
          <a:p>
            <a:r>
              <a:rPr lang="cs-CZ" dirty="0" smtClean="0"/>
              <a:t>Další možností je internet</a:t>
            </a:r>
          </a:p>
          <a:p>
            <a:pPr lvl="1"/>
            <a:r>
              <a:rPr lang="cs-CZ" dirty="0" smtClean="0"/>
              <a:t>Rychlá komunikace, velké množství informací, rezervace, on-line prodeje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Distribuční strategie 1/2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9386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Intenzivní distribuce</a:t>
            </a:r>
          </a:p>
          <a:p>
            <a:pPr marL="838350" lvl="1" indent="-514350"/>
            <a:r>
              <a:rPr lang="cs-CZ" dirty="0" smtClean="0"/>
              <a:t>Prodej ve velkém množství obchodů</a:t>
            </a:r>
          </a:p>
          <a:p>
            <a:pPr marL="838350" lvl="1" indent="-514350"/>
            <a:r>
              <a:rPr lang="cs-CZ" dirty="0" smtClean="0"/>
              <a:t>Zboží je na všech možných příhodných místech</a:t>
            </a:r>
          </a:p>
          <a:p>
            <a:pPr marL="838350" lvl="1" indent="-514350"/>
            <a:r>
              <a:rPr lang="cs-CZ" dirty="0" smtClean="0"/>
              <a:t>Např.: cigarety, hygienické potřeby, běžné potraviny</a:t>
            </a:r>
          </a:p>
          <a:p>
            <a:pPr marL="838350" lvl="1" indent="-514350"/>
            <a:endParaRPr lang="cs-CZ" dirty="0" smtClean="0"/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Výběrová distribuce</a:t>
            </a:r>
          </a:p>
          <a:p>
            <a:pPr marL="838350" lvl="1" indent="-514350"/>
            <a:r>
              <a:rPr lang="cs-CZ" dirty="0" smtClean="0"/>
              <a:t>Použití více než jednoho ne však všech distributorů, kteří jsou ochotni dané zboží nabízet</a:t>
            </a:r>
          </a:p>
          <a:p>
            <a:pPr marL="838350" lvl="1" indent="-514350"/>
            <a:r>
              <a:rPr lang="cs-CZ" dirty="0" smtClean="0"/>
              <a:t>Spoléhá na dobré vztahy se zprostředkovateli a očekává od nich větší než průměrné úsilí</a:t>
            </a:r>
          </a:p>
          <a:p>
            <a:pPr marL="838350" lvl="1" indent="-514350"/>
            <a:r>
              <a:rPr lang="cs-CZ" dirty="0" smtClean="0"/>
              <a:t>Zprostředkovatelé mají výjimečné postavení</a:t>
            </a:r>
          </a:p>
          <a:p>
            <a:pPr marL="838350" lvl="1" indent="-514350"/>
            <a:r>
              <a:rPr lang="cs-CZ" dirty="0" err="1" smtClean="0"/>
              <a:t>Miele</a:t>
            </a:r>
            <a:r>
              <a:rPr lang="cs-CZ" dirty="0" smtClean="0"/>
              <a:t> – pouze autorizovaní prodejci splňující stanovené podmínky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Distribuční strategie 2/2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 startAt="3"/>
            </a:pPr>
            <a:r>
              <a:rPr lang="cs-CZ" dirty="0" smtClean="0"/>
              <a:t>Výhradní distribuce</a:t>
            </a:r>
          </a:p>
          <a:p>
            <a:pPr marL="838350" lvl="1" indent="-514350"/>
            <a:r>
              <a:rPr lang="cs-CZ" dirty="0" smtClean="0"/>
              <a:t>Jen určití zprostředkovatelé mohou obchodovat s výrobky firmy</a:t>
            </a:r>
          </a:p>
          <a:p>
            <a:pPr marL="838350" lvl="1" indent="-514350"/>
            <a:r>
              <a:rPr lang="cs-CZ" dirty="0" smtClean="0"/>
              <a:t>Spojováno s výhradním zastoupením (tzn. Zprostředkovatelé nemohou prodávat konkurenční výrobky)</a:t>
            </a:r>
          </a:p>
          <a:p>
            <a:pPr marL="838350" lvl="1" indent="-514350"/>
            <a:r>
              <a:rPr lang="cs-CZ" dirty="0" smtClean="0"/>
              <a:t>Prodej nových automobilů, uměleckých předmětů, určitých osobních služeb</a:t>
            </a:r>
          </a:p>
          <a:p>
            <a:pPr marL="838350" lvl="1" indent="-514350"/>
            <a:r>
              <a:rPr lang="cs-CZ" dirty="0" smtClean="0"/>
              <a:t>Získání větší image a vyšších cen</a:t>
            </a:r>
          </a:p>
          <a:p>
            <a:pPr marL="838350" lvl="1" indent="-514350"/>
            <a:endParaRPr lang="cs-CZ" dirty="0" smtClean="0"/>
          </a:p>
          <a:p>
            <a:pPr marL="838350" lvl="1" indent="-514350"/>
            <a:endParaRPr lang="cs-CZ" dirty="0" smtClean="0"/>
          </a:p>
          <a:p>
            <a:pPr marL="838350" lvl="1" indent="-514350"/>
            <a:r>
              <a:rPr lang="cs-CZ" i="1" dirty="0" smtClean="0"/>
              <a:t>„Porsche </a:t>
            </a:r>
            <a:r>
              <a:rPr lang="cs-CZ" i="1" dirty="0" err="1" smtClean="0"/>
              <a:t>Inter</a:t>
            </a:r>
            <a:r>
              <a:rPr lang="cs-CZ" i="1" dirty="0" smtClean="0"/>
              <a:t> Auto CZ je importérem značky Porsche, </a:t>
            </a:r>
            <a:r>
              <a:rPr lang="cs-CZ" b="1" i="1" dirty="0" smtClean="0"/>
              <a:t>výhradním zastoupením </a:t>
            </a:r>
            <a:r>
              <a:rPr lang="cs-CZ" b="1" i="1" dirty="0" err="1" smtClean="0"/>
              <a:t>Bentley</a:t>
            </a:r>
            <a:r>
              <a:rPr lang="cs-CZ" b="1" i="1" dirty="0" smtClean="0"/>
              <a:t> a </a:t>
            </a:r>
            <a:r>
              <a:rPr lang="cs-CZ" b="1" i="1" dirty="0" err="1" smtClean="0"/>
              <a:t>Lamborghini</a:t>
            </a:r>
            <a:r>
              <a:rPr lang="cs-CZ" b="1" i="1" dirty="0" smtClean="0"/>
              <a:t> </a:t>
            </a:r>
            <a:r>
              <a:rPr lang="cs-CZ" i="1" dirty="0" smtClean="0"/>
              <a:t>a největším prodejcem vozů Volkswagen, </a:t>
            </a:r>
            <a:r>
              <a:rPr lang="cs-CZ" i="1" dirty="0" err="1" smtClean="0"/>
              <a:t>Audi</a:t>
            </a:r>
            <a:r>
              <a:rPr lang="cs-CZ" i="1" dirty="0" smtClean="0"/>
              <a:t>, SEAT a Škoda v České republice.“</a:t>
            </a:r>
          </a:p>
          <a:p>
            <a:pPr marL="838350" lvl="1" indent="-514350"/>
            <a:r>
              <a:rPr lang="cs-CZ" i="1" dirty="0" smtClean="0"/>
              <a:t>Skandinávské hodinky:“Naše výhradní zastoupení pro ČR a SK jsou skandinávské značky </a:t>
            </a:r>
            <a:r>
              <a:rPr lang="cs-CZ" i="1" dirty="0" err="1" smtClean="0"/>
              <a:t>Kronaby</a:t>
            </a:r>
            <a:r>
              <a:rPr lang="cs-CZ" i="1" dirty="0" smtClean="0"/>
              <a:t>, </a:t>
            </a:r>
            <a:r>
              <a:rPr lang="cs-CZ" i="1" dirty="0" err="1" smtClean="0"/>
              <a:t>Lars</a:t>
            </a:r>
            <a:r>
              <a:rPr lang="cs-CZ" i="1" dirty="0" smtClean="0"/>
              <a:t> Larsen, </a:t>
            </a:r>
            <a:r>
              <a:rPr lang="cs-CZ" i="1" dirty="0" err="1" smtClean="0"/>
              <a:t>Jacob</a:t>
            </a:r>
            <a:r>
              <a:rPr lang="cs-CZ" i="1" dirty="0" smtClean="0"/>
              <a:t> </a:t>
            </a:r>
            <a:r>
              <a:rPr lang="cs-CZ" i="1" dirty="0" err="1" smtClean="0"/>
              <a:t>Jensen</a:t>
            </a:r>
            <a:r>
              <a:rPr lang="cs-CZ" i="1" dirty="0" smtClean="0"/>
              <a:t>, </a:t>
            </a:r>
            <a:r>
              <a:rPr lang="cs-CZ" i="1" dirty="0" err="1" smtClean="0"/>
              <a:t>Danish</a:t>
            </a:r>
            <a:r>
              <a:rPr lang="cs-CZ" i="1" dirty="0" smtClean="0"/>
              <a:t> Design, </a:t>
            </a:r>
            <a:r>
              <a:rPr lang="cs-CZ" i="1" dirty="0" err="1" smtClean="0"/>
              <a:t>Axcent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Scandinavia</a:t>
            </a:r>
            <a:r>
              <a:rPr lang="cs-CZ" i="1" dirty="0" smtClean="0"/>
              <a:t> a anglické klasiky </a:t>
            </a:r>
            <a:r>
              <a:rPr lang="cs-CZ" i="1" dirty="0" err="1" smtClean="0"/>
              <a:t>Royal</a:t>
            </a:r>
            <a:r>
              <a:rPr lang="cs-CZ" i="1" dirty="0" smtClean="0"/>
              <a:t> London.“</a:t>
            </a:r>
          </a:p>
          <a:p>
            <a:pPr marL="838350" lvl="1" indent="-514350"/>
            <a:r>
              <a:rPr lang="cs-CZ" i="1" dirty="0" smtClean="0"/>
              <a:t/>
            </a:r>
            <a:br>
              <a:rPr lang="cs-CZ" i="1" dirty="0" smtClean="0"/>
            </a:br>
            <a:endParaRPr lang="cs-CZ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hanel2.width-8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0" y="0"/>
            <a:ext cx="5080000" cy="23050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Soudní spor </a:t>
            </a:r>
            <a:r>
              <a:rPr lang="cs-CZ" dirty="0" err="1" smtClean="0"/>
              <a:t>Chanel</a:t>
            </a:r>
            <a:r>
              <a:rPr lang="cs-CZ" dirty="0" smtClean="0"/>
              <a:t> X </a:t>
            </a:r>
            <a:r>
              <a:rPr lang="cs-CZ" dirty="0" err="1" smtClean="0"/>
              <a:t>Notino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 let vedený soudní spor</a:t>
            </a:r>
          </a:p>
          <a:p>
            <a:r>
              <a:rPr lang="cs-CZ" dirty="0" err="1" smtClean="0"/>
              <a:t>Notino</a:t>
            </a:r>
            <a:r>
              <a:rPr lang="cs-CZ" dirty="0" smtClean="0"/>
              <a:t> nepatří mezi oficiální prodejce </a:t>
            </a:r>
            <a:r>
              <a:rPr lang="cs-CZ" dirty="0" err="1" smtClean="0"/>
              <a:t>Chanelu</a:t>
            </a:r>
            <a:r>
              <a:rPr lang="cs-CZ" dirty="0" smtClean="0"/>
              <a:t> v Česku a přesto </a:t>
            </a:r>
            <a:r>
              <a:rPr lang="cs-CZ" dirty="0" err="1" smtClean="0"/>
              <a:t>Chanel</a:t>
            </a:r>
            <a:r>
              <a:rPr lang="cs-CZ" dirty="0" smtClean="0"/>
              <a:t> prodává </a:t>
            </a:r>
          </a:p>
          <a:p>
            <a:pPr lvl="1"/>
            <a:r>
              <a:rPr lang="cs-CZ" dirty="0" smtClean="0"/>
              <a:t>snižuje hodnotu značky</a:t>
            </a:r>
          </a:p>
          <a:p>
            <a:r>
              <a:rPr lang="cs-CZ" dirty="0" err="1" smtClean="0"/>
              <a:t>Chanel</a:t>
            </a:r>
            <a:r>
              <a:rPr lang="cs-CZ" dirty="0" smtClean="0"/>
              <a:t> si prodejce vybírá na základě přísných podmínek</a:t>
            </a:r>
          </a:p>
          <a:p>
            <a:pPr lvl="1"/>
            <a:r>
              <a:rPr lang="cs-CZ" dirty="0" smtClean="0"/>
              <a:t>nejméně tři kamenné prodejny včetně samostatných předváděcích místností</a:t>
            </a:r>
          </a:p>
          <a:p>
            <a:pPr lvl="1"/>
            <a:r>
              <a:rPr lang="cs-CZ" dirty="0" err="1" smtClean="0"/>
              <a:t>Chanel</a:t>
            </a:r>
            <a:r>
              <a:rPr lang="cs-CZ" dirty="0" smtClean="0"/>
              <a:t> stanovuje i podobu prezentace svých výrobků</a:t>
            </a:r>
          </a:p>
          <a:p>
            <a:r>
              <a:rPr lang="cs-CZ" dirty="0" smtClean="0"/>
              <a:t>rozhodnutí soudu 11/2023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 err="1" smtClean="0"/>
              <a:t>Notino</a:t>
            </a:r>
            <a:r>
              <a:rPr lang="cs-CZ" dirty="0" smtClean="0"/>
              <a:t> musí odtajnit, odkud kupuje produkty výrobce parfémů </a:t>
            </a:r>
            <a:r>
              <a:rPr lang="cs-CZ" dirty="0" err="1" smtClean="0"/>
              <a:t>Chanel</a:t>
            </a:r>
            <a:endParaRPr lang="cs-CZ" dirty="0" smtClean="0"/>
          </a:p>
          <a:p>
            <a:pPr lvl="1"/>
            <a:r>
              <a:rPr lang="cs-CZ" dirty="0" err="1" smtClean="0"/>
              <a:t>Notino</a:t>
            </a:r>
            <a:r>
              <a:rPr lang="cs-CZ" dirty="0" smtClean="0"/>
              <a:t> informace odmítá předat a oznámilo, že spor povede k Nejvyššímu soudu.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</a:t>
            </a:r>
            <a:r>
              <a:rPr lang="cs-CZ" dirty="0" smtClean="0"/>
              <a:t>-</a:t>
            </a:r>
            <a:r>
              <a:rPr lang="cs-CZ" dirty="0" err="1" smtClean="0"/>
              <a:t>level</a:t>
            </a:r>
            <a:r>
              <a:rPr lang="cs-CZ" dirty="0" smtClean="0"/>
              <a:t> marketing x pyramida, letadlo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výrobce si najímá distributory, kteří si najdou další distributory a ti následně další a další</a:t>
            </a:r>
          </a:p>
          <a:p>
            <a:r>
              <a:rPr lang="cs-CZ" dirty="0" smtClean="0"/>
              <a:t>každé „patro“ distributorů má:</a:t>
            </a:r>
          </a:p>
          <a:p>
            <a:pPr lvl="1"/>
            <a:r>
              <a:rPr lang="cs-CZ" dirty="0" smtClean="0"/>
              <a:t>určitou úroveň slevy</a:t>
            </a:r>
          </a:p>
          <a:p>
            <a:pPr lvl="1"/>
            <a:r>
              <a:rPr lang="cs-CZ" dirty="0" smtClean="0"/>
              <a:t>jednotlivý distributor vydělává na tom, kolik produktů dodá distributorovi pod ním a také má procentní podíl z prodeje všech distributorů, které má ve své linii</a:t>
            </a:r>
            <a:endParaRPr lang="cs-CZ" dirty="0"/>
          </a:p>
        </p:txBody>
      </p:sp>
      <p:pic>
        <p:nvPicPr>
          <p:cNvPr id="7" name="Obrázek 6" descr="M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693" y="4602528"/>
            <a:ext cx="3608753" cy="225547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Pyramidová hra (letadlo, které nelétá)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je vydělat peníze na lidech, kteří se připojí později</a:t>
            </a:r>
          </a:p>
          <a:p>
            <a:r>
              <a:rPr lang="cs-CZ" dirty="0" smtClean="0"/>
              <a:t>letadlo je založené na tzv. duplikačním efektu</a:t>
            </a:r>
          </a:p>
          <a:p>
            <a:pPr lvl="1"/>
            <a:r>
              <a:rPr lang="cs-CZ" dirty="0" smtClean="0"/>
              <a:t>Kdokoliv přivede někoho nového, vybere od něj vstupní poplatek, jehož část si nechá a část pošle na přerozdělení člověku, který ho do systému přivedl. Ten si část nechá a část pošle výš. A tak to jde až k jedinci na vrcholku pyramidy, který daný systém založil.</a:t>
            </a:r>
          </a:p>
          <a:p>
            <a:r>
              <a:rPr lang="cs-CZ" dirty="0" smtClean="0"/>
              <a:t>letadlo nevytváří žádnou přidanou hodnotu!</a:t>
            </a:r>
          </a:p>
          <a:p>
            <a:pPr lvl="1"/>
            <a:r>
              <a:rPr lang="cs-CZ" dirty="0" smtClean="0"/>
              <a:t>pouze přerozděluje peněžní prostředky</a:t>
            </a:r>
          </a:p>
          <a:p>
            <a:r>
              <a:rPr lang="cs-CZ" dirty="0" smtClean="0"/>
              <a:t>pyramidové hry jsou sice ve všech vyspělých zemích zakázány, stále je však obtížné systém rozpoznat a organizátory usvědčit.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90154"/>
            <a:ext cx="10753200" cy="451576"/>
          </a:xfrm>
        </p:spPr>
        <p:txBody>
          <a:bodyPr/>
          <a:lstStyle/>
          <a:p>
            <a:r>
              <a:rPr lang="cs-CZ" dirty="0" err="1" smtClean="0"/>
              <a:t>Multilevel</a:t>
            </a:r>
            <a:r>
              <a:rPr lang="cs-CZ" dirty="0" smtClean="0"/>
              <a:t> marketing (víceúrovňový marketing – MLM), </a:t>
            </a:r>
            <a:br>
              <a:rPr lang="cs-CZ" dirty="0" smtClean="0"/>
            </a:br>
            <a:r>
              <a:rPr lang="cs-CZ" dirty="0" smtClean="0"/>
              <a:t>network marketing (síťový marketing),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61662"/>
            <a:ext cx="10753200" cy="3870338"/>
          </a:xfrm>
        </p:spPr>
        <p:txBody>
          <a:bodyPr/>
          <a:lstStyle/>
          <a:p>
            <a:r>
              <a:rPr lang="cs-CZ" dirty="0" smtClean="0"/>
              <a:t>dává dohromady dvě marketingové strategie</a:t>
            </a:r>
          </a:p>
          <a:p>
            <a:pPr lvl="1"/>
            <a:r>
              <a:rPr lang="cs-CZ" dirty="0" smtClean="0"/>
              <a:t>přímý marketing a </a:t>
            </a:r>
            <a:r>
              <a:rPr lang="cs-CZ" dirty="0" err="1" smtClean="0"/>
              <a:t>franchising</a:t>
            </a:r>
            <a:endParaRPr lang="cs-CZ" dirty="0" smtClean="0"/>
          </a:p>
          <a:p>
            <a:pPr lvl="1"/>
            <a:r>
              <a:rPr lang="cs-CZ" dirty="0" smtClean="0"/>
              <a:t>Subjekty, které tento systém využívají, zabývající se především přímým prodejem svých produktů (se kterým je </a:t>
            </a:r>
            <a:r>
              <a:rPr lang="cs-CZ" dirty="0" err="1" smtClean="0"/>
              <a:t>multilevel</a:t>
            </a:r>
            <a:r>
              <a:rPr lang="cs-CZ" dirty="0" smtClean="0"/>
              <a:t> marketing velmi úzce spjat) prostřednictvím svých obchodních zástupců, mají více či méně podobné systémy přerozdělování provizí.</a:t>
            </a:r>
          </a:p>
          <a:p>
            <a:r>
              <a:rPr lang="cs-CZ" dirty="0" smtClean="0"/>
              <a:t>Hlavním rozdílem je, že tyto firmy na rozdíl od typických pyramid a letadel opravdu prodávají nějaké produkty – vytvářejí určitou přidanou hodnotu!</a:t>
            </a:r>
          </a:p>
          <a:p>
            <a:pPr lvl="1"/>
            <a:r>
              <a:rPr lang="cs-CZ" dirty="0" smtClean="0"/>
              <a:t>prodej produktů, smysl MLM na trhu nejen moralizuje, ale především legalizuje.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funguje MLM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lidí v </a:t>
            </a:r>
            <a:r>
              <a:rPr lang="cs-CZ" dirty="0" err="1" smtClean="0"/>
              <a:t>multilevel</a:t>
            </a:r>
            <a:r>
              <a:rPr lang="cs-CZ" dirty="0" smtClean="0"/>
              <a:t> marketingu bývá sedět a nedělat nic, zatímco lidé v dolních liniích budou prodávat a vydělávat, a jim z toho půjdou peníze – tzv. </a:t>
            </a:r>
            <a:r>
              <a:rPr lang="cs-CZ" b="1" dirty="0" smtClean="0"/>
              <a:t>pasivní příjem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A právě v tom je ona síla, onen motivační faktor, díky němuž se lidé nechávají přemluvit a vstupují do takových organizací.</a:t>
            </a:r>
          </a:p>
          <a:p>
            <a:r>
              <a:rPr lang="cs-CZ" i="1" dirty="0" smtClean="0"/>
              <a:t>Systém MLM na rozdíl od pyramidy žije z obchodu, který provádí směrem ven. Nikoliv z náboru členů – tím se právě od pyramidy zásadně odlišuje.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Určování ceny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Postup stanovení ceny: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Stanovení cíle cenové politiky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Určení poptávky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Určení nákladů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Analýza konkurenčních cen a nabídek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Určení definitivní ceny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35631" y="188553"/>
            <a:ext cx="10753200" cy="451576"/>
          </a:xfrm>
        </p:spPr>
        <p:txBody>
          <a:bodyPr/>
          <a:lstStyle/>
          <a:p>
            <a:r>
              <a:rPr lang="cs-CZ" dirty="0" smtClean="0"/>
              <a:t>Kdy je něco špatně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726831"/>
            <a:ext cx="10753200" cy="5105169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400" dirty="0" smtClean="0"/>
              <a:t>Způsob, jak vás kontaktují</a:t>
            </a:r>
          </a:p>
          <a:p>
            <a:pPr marL="838350" lvl="1" indent="-514350"/>
            <a:r>
              <a:rPr lang="cs-CZ" sz="1800" dirty="0" smtClean="0"/>
              <a:t>Spolužák ze střední, </a:t>
            </a:r>
            <a:r>
              <a:rPr lang="cs-CZ" sz="1800" dirty="0" err="1" smtClean="0"/>
              <a:t>kt</a:t>
            </a:r>
            <a:r>
              <a:rPr lang="cs-CZ" sz="1800" dirty="0" smtClean="0"/>
              <a:t>. jste 20 let neviděli, </a:t>
            </a:r>
            <a:r>
              <a:rPr lang="cs-CZ" sz="1800" dirty="0" err="1" smtClean="0"/>
              <a:t>prtivný</a:t>
            </a:r>
            <a:r>
              <a:rPr lang="cs-CZ" sz="1800" dirty="0" smtClean="0"/>
              <a:t> soused, </a:t>
            </a:r>
            <a:r>
              <a:rPr lang="cs-CZ" sz="1800" dirty="0" err="1" smtClean="0"/>
              <a:t>kt</a:t>
            </a:r>
            <a:r>
              <a:rPr lang="cs-CZ" sz="1800" dirty="0" smtClean="0"/>
              <a:t>. je najednou milý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 smtClean="0"/>
              <a:t>Nevratný vstupní poplatek</a:t>
            </a:r>
          </a:p>
          <a:p>
            <a:pPr marL="838350" lvl="1" indent="-514350"/>
            <a:r>
              <a:rPr lang="cs-CZ" sz="1800" dirty="0" smtClean="0"/>
              <a:t>o</a:t>
            </a:r>
            <a:r>
              <a:rPr lang="it-IT" sz="1800" dirty="0" smtClean="0"/>
              <a:t>d tisíců až po statisíce</a:t>
            </a:r>
            <a:endParaRPr lang="cs-CZ" sz="1800" dirty="0" smtClean="0"/>
          </a:p>
          <a:p>
            <a:pPr marL="838350" lvl="1" indent="-514350"/>
            <a:r>
              <a:rPr lang="cs-CZ" sz="1800" dirty="0" smtClean="0"/>
              <a:t>za vstupní poplatek dostanete krabici výrobků, ALE! To, co jste dostali zpět, opravdu nemá hodnotu peněz, které jste vydali, a to je varovný signál. Tohle je letadlo.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 smtClean="0"/>
              <a:t>Povinné odběry zboží a jeho kvalita?</a:t>
            </a:r>
          </a:p>
          <a:p>
            <a:pPr marL="838350" lvl="1" indent="-514350"/>
            <a:r>
              <a:rPr lang="cs-CZ" sz="1800" dirty="0" smtClean="0"/>
              <a:t>U pyramid je zboží i přes veškeré vychvalování ze strany podvodníků většinou velice nekvalitní a předražené – slouží jen jako zástěrka, aby celý systém vypadal, že peníze jdou především z produktů.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 smtClean="0"/>
              <a:t>Malé nebo žádné informace o společnosti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 smtClean="0"/>
              <a:t>Žádný produkt, nebo produkt nevalné kvality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 smtClean="0"/>
              <a:t>Odměna za získání nových členů</a:t>
            </a:r>
          </a:p>
          <a:p>
            <a:pPr marL="838350" lvl="1" indent="-514350"/>
            <a:r>
              <a:rPr lang="cs-CZ" sz="1800" dirty="0" smtClean="0"/>
              <a:t>není závislá na prodeji produktů koncovým spotřebitelům</a:t>
            </a:r>
            <a:endParaRPr lang="cs-CZ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Snadná cesta k bohatství?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98954"/>
            <a:ext cx="10753200" cy="4433046"/>
          </a:xfrm>
        </p:spPr>
        <p:txBody>
          <a:bodyPr/>
          <a:lstStyle/>
          <a:p>
            <a:r>
              <a:rPr lang="cs-CZ" dirty="0" smtClean="0"/>
              <a:t>Většina lidí zapojených ať do letadla, tak síťových struktur vás bude přesvědčovat, že „vydělat tady peníze je snadné.“ 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Není tomu tak!</a:t>
            </a:r>
          </a:p>
          <a:p>
            <a:r>
              <a:rPr lang="cs-CZ" dirty="0" smtClean="0"/>
              <a:t>Ne každý je rozený obchodník a většina lidí má problém udat cokoli. </a:t>
            </a:r>
          </a:p>
          <a:p>
            <a:r>
              <a:rPr lang="cs-CZ" dirty="0" smtClean="0"/>
              <a:t>V </a:t>
            </a:r>
            <a:r>
              <a:rPr lang="cs-CZ" dirty="0" err="1" smtClean="0"/>
              <a:t>multilevelu</a:t>
            </a:r>
            <a:r>
              <a:rPr lang="cs-CZ" dirty="0" smtClean="0"/>
              <a:t> se peníze vydělat dají, není to však vůbec jednoduchá záležitost </a:t>
            </a:r>
          </a:p>
          <a:p>
            <a:pPr lvl="1"/>
            <a:r>
              <a:rPr lang="cs-CZ" dirty="0" smtClean="0"/>
              <a:t>chce to píli, vytrvalost, podnikatelského ducha, drzost a v neposlední řadě štěstí a jistotu, zda jste za cenu úspěchu schopni obětovat třeba i kamarády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Multilevely</a:t>
            </a:r>
            <a:r>
              <a:rPr lang="cs-CZ" dirty="0" smtClean="0"/>
              <a:t> v ČR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134" t="33403" r="22459" b="23693"/>
          <a:stretch>
            <a:fillRect/>
          </a:stretch>
        </p:blipFill>
        <p:spPr bwMode="auto">
          <a:xfrm>
            <a:off x="2883877" y="1438471"/>
            <a:ext cx="7119386" cy="485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pic>
        <p:nvPicPr>
          <p:cNvPr id="6" name="Zástupný symbol pro obsah 5" descr="Pyrami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1692" y="557273"/>
            <a:ext cx="5275202" cy="52752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31430" y="171360"/>
            <a:ext cx="10753200" cy="451576"/>
          </a:xfrm>
        </p:spPr>
        <p:txBody>
          <a:bodyPr/>
          <a:lstStyle/>
          <a:p>
            <a:r>
              <a:rPr lang="cs-CZ" dirty="0" smtClean="0"/>
              <a:t>1. Stanovení cíle cenové politiky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31430" y="617582"/>
            <a:ext cx="10753200" cy="4139998"/>
          </a:xfrm>
        </p:spPr>
        <p:txBody>
          <a:bodyPr/>
          <a:lstStyle/>
          <a:p>
            <a:r>
              <a:rPr lang="cs-CZ" dirty="0" smtClean="0"/>
              <a:t>Čeho chce firma určitým výrobkem dosáhnout</a:t>
            </a:r>
          </a:p>
          <a:p>
            <a:r>
              <a:rPr lang="cs-CZ" dirty="0" smtClean="0"/>
              <a:t>Firma si zvolí cílový trh, pozici výrobku na něm a následně MM</a:t>
            </a:r>
          </a:p>
          <a:p>
            <a:pPr lvl="1"/>
            <a:r>
              <a:rPr lang="cs-CZ" dirty="0" smtClean="0"/>
              <a:t>Firma bude vyrábět luxusní karavany pro majetné zákazníky =&gt;cena bude vysoká</a:t>
            </a:r>
          </a:p>
          <a:p>
            <a:r>
              <a:rPr lang="cs-CZ" dirty="0" smtClean="0"/>
              <a:t>Stavení cen podle cílů firmy</a:t>
            </a:r>
          </a:p>
          <a:p>
            <a:pPr lvl="1"/>
            <a:r>
              <a:rPr lang="cs-CZ" dirty="0" smtClean="0"/>
              <a:t>Firma chce dosáhnout co největšího zisku u výrobku XY =&gt; nastaví cenu 9 700,-Kč</a:t>
            </a:r>
          </a:p>
          <a:p>
            <a:pPr lvl="1"/>
            <a:r>
              <a:rPr lang="cs-CZ" dirty="0" smtClean="0"/>
              <a:t>Firma chce dosáhnout největšího příjmu z prodeje =&gt; nastaví cenu na 8 600,-Kč</a:t>
            </a:r>
          </a:p>
          <a:p>
            <a:pPr lvl="1"/>
            <a:r>
              <a:rPr lang="cs-CZ" dirty="0" smtClean="0"/>
              <a:t>Firma chce dosáhnout největšího podílu na trhu =&gt; nastaví cenu na 7 500,-Kč</a:t>
            </a:r>
          </a:p>
          <a:p>
            <a:r>
              <a:rPr lang="cs-CZ" dirty="0" smtClean="0"/>
              <a:t>Hlavní cíle firem:</a:t>
            </a:r>
          </a:p>
          <a:p>
            <a:pPr lvl="1"/>
            <a:r>
              <a:rPr lang="cs-CZ" dirty="0" smtClean="0"/>
              <a:t>Přežití (cíl vyprodat zásoby a uhradit alespoň VN)</a:t>
            </a:r>
          </a:p>
          <a:p>
            <a:pPr lvl="1"/>
            <a:r>
              <a:rPr lang="cs-CZ" dirty="0" smtClean="0"/>
              <a:t>Maximalizace běžného zisku (těžko odhadnutelné)</a:t>
            </a:r>
          </a:p>
          <a:p>
            <a:pPr lvl="1"/>
            <a:r>
              <a:rPr lang="cs-CZ" dirty="0" smtClean="0"/>
              <a:t>Maximalizace běžných příjmů (nejpoužívanější)</a:t>
            </a:r>
          </a:p>
          <a:p>
            <a:pPr lvl="1"/>
            <a:r>
              <a:rPr lang="cs-CZ" dirty="0" smtClean="0"/>
              <a:t>Maximalizace růstu prodeje (prodat, co nejvíce, při pronikání na trh)</a:t>
            </a:r>
          </a:p>
          <a:p>
            <a:pPr lvl="1"/>
            <a:r>
              <a:rPr lang="cs-CZ" dirty="0" smtClean="0"/>
              <a:t>Maximalizace využití trhu (sbírání smetany, nejdříve drahé výrobky a postupně cenu snižují)</a:t>
            </a:r>
          </a:p>
          <a:p>
            <a:pPr lvl="1"/>
            <a:r>
              <a:rPr lang="cs-CZ" dirty="0" smtClean="0"/>
              <a:t>Vedoucí postavení v kvalitě (pračky </a:t>
            </a:r>
            <a:r>
              <a:rPr lang="cs-CZ" dirty="0" err="1" smtClean="0"/>
              <a:t>Miele</a:t>
            </a:r>
            <a:r>
              <a:rPr lang="cs-CZ" dirty="0" smtClean="0"/>
              <a:t>, mnohem dražší ale vydrží…)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img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4880" y="3889135"/>
            <a:ext cx="3627120" cy="296886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Určení poptávky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Vztah mezi cenou a úrovní poptávky</a:t>
            </a:r>
          </a:p>
          <a:p>
            <a:r>
              <a:rPr lang="cs-CZ" dirty="0" smtClean="0"/>
              <a:t>Nepřímá závislost = čím vyšší je cena, tím nižší je poptávka (a naopak)</a:t>
            </a:r>
          </a:p>
          <a:p>
            <a:pPr lvl="1"/>
            <a:r>
              <a:rPr lang="cs-CZ" dirty="0" smtClean="0"/>
              <a:t>Existují i výjimky (růst ceny parfému vyvolal růst poptávky – efekt kvality)</a:t>
            </a:r>
          </a:p>
          <a:p>
            <a:r>
              <a:rPr lang="cs-CZ" dirty="0" smtClean="0"/>
              <a:t>Poptávkovou funkci lze zjistit:</a:t>
            </a:r>
          </a:p>
          <a:p>
            <a:pPr lvl="1"/>
            <a:r>
              <a:rPr lang="cs-CZ" dirty="0" smtClean="0"/>
              <a:t>Dotazováním</a:t>
            </a:r>
          </a:p>
          <a:p>
            <a:pPr lvl="1"/>
            <a:r>
              <a:rPr lang="cs-CZ" dirty="0" smtClean="0"/>
              <a:t>Měněním cen v obchodě a pozorováním důsledků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Určování nákladů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49680"/>
            <a:ext cx="10753200" cy="4582320"/>
          </a:xfrm>
        </p:spPr>
        <p:txBody>
          <a:bodyPr/>
          <a:lstStyle/>
          <a:p>
            <a:r>
              <a:rPr lang="cs-CZ" dirty="0" smtClean="0"/>
              <a:t>Náklady určují cenové dno</a:t>
            </a:r>
          </a:p>
          <a:p>
            <a:r>
              <a:rPr lang="cs-CZ" dirty="0" smtClean="0"/>
              <a:t>Ceny by měly pokrýt náklady na výrobu, distribuci, prodej, riziko</a:t>
            </a:r>
          </a:p>
          <a:p>
            <a:r>
              <a:rPr lang="cs-CZ" dirty="0" smtClean="0"/>
              <a:t>Celkové náklady= fixní (stejné bez ohledu na velikost výroby) + variabilní náklady (přímo úměrné velikosti produkce)</a:t>
            </a:r>
          </a:p>
          <a:p>
            <a:r>
              <a:rPr lang="cs-CZ" dirty="0" smtClean="0"/>
              <a:t>FN</a:t>
            </a:r>
          </a:p>
          <a:p>
            <a:pPr lvl="1"/>
            <a:r>
              <a:rPr lang="cs-CZ" dirty="0" smtClean="0"/>
              <a:t>Mzdy administrativních pracovníků, telekomunikační a podobné poplatky, náklady celého podniku na energie, náklady na skladování, prodej, propagaci a dopravu</a:t>
            </a:r>
          </a:p>
          <a:p>
            <a:r>
              <a:rPr lang="cs-CZ" dirty="0" smtClean="0"/>
              <a:t>VN</a:t>
            </a:r>
          </a:p>
          <a:p>
            <a:pPr lvl="1"/>
            <a:r>
              <a:rPr lang="cs-CZ" dirty="0" smtClean="0"/>
              <a:t>Základní materiál, suroviny, výrobní obaly, mzdy přímo související s kalkulovanými výkony, přímo přiřaditelné odpisy a energie na výrobu výrobku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Analýza konkurenčních cen a nabídek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Nutná znalost kvality a cen konkurenčních výrobků</a:t>
            </a:r>
          </a:p>
          <a:p>
            <a:pPr lvl="1"/>
            <a:r>
              <a:rPr lang="cs-CZ" dirty="0" smtClean="0"/>
              <a:t>Pracovníci vyhodnotí a porovnají konkurenční nabídku</a:t>
            </a:r>
          </a:p>
          <a:p>
            <a:pPr lvl="1"/>
            <a:r>
              <a:rPr lang="cs-CZ" dirty="0" smtClean="0"/>
              <a:t>Firma nakoupí konkurenční nabídku a zkoumá ji</a:t>
            </a:r>
          </a:p>
          <a:p>
            <a:pPr lvl="1"/>
            <a:r>
              <a:rPr lang="cs-CZ" dirty="0" smtClean="0"/>
              <a:t>Firma se dotazuje kupujících na cenu a kvalitu konkurenční nabídky</a:t>
            </a:r>
          </a:p>
          <a:p>
            <a:r>
              <a:rPr lang="cs-CZ" dirty="0" smtClean="0"/>
              <a:t>Orientační bod pro vlastní tvorbu ceny</a:t>
            </a:r>
          </a:p>
          <a:p>
            <a:r>
              <a:rPr lang="cs-CZ" dirty="0" smtClean="0"/>
              <a:t>Firma prodává kvalitnější výrobky = může dát vyšší cenu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Určení definitivní ceny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Předchozí metody zúžily rozsah, ze kterého se má cena vybrat</a:t>
            </a:r>
          </a:p>
          <a:p>
            <a:r>
              <a:rPr lang="cs-CZ" dirty="0" smtClean="0"/>
              <a:t>Při stanovení konečné ceny je potřeba brát v potaz ale další faktory:</a:t>
            </a:r>
          </a:p>
          <a:p>
            <a:pPr lvl="1"/>
            <a:r>
              <a:rPr lang="cs-CZ" dirty="0" smtClean="0"/>
              <a:t>Psychologické vlivy (efekt kvality –  růst ceny parfému=růst poptávky)</a:t>
            </a:r>
          </a:p>
          <a:p>
            <a:pPr lvl="1"/>
            <a:r>
              <a:rPr lang="cs-CZ" dirty="0" smtClean="0"/>
              <a:t>Cenová politika firmy (cena musí být pro firmu zisková nejen přitažlivá pro zákazníky)</a:t>
            </a:r>
          </a:p>
          <a:p>
            <a:pPr lvl="1"/>
            <a:r>
              <a:rPr lang="cs-CZ" dirty="0" smtClean="0"/>
              <a:t>Vliv ceny na další účastníky (obchodní zástupce, konkurence…)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610</TotalTime>
  <Words>2498</Words>
  <Application>Microsoft Office PowerPoint</Application>
  <PresentationFormat>Vlastní</PresentationFormat>
  <Paragraphs>420</Paragraphs>
  <Slides>43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prezentace-edu-cz</vt:lpstr>
      <vt:lpstr>Cena a distribuce</vt:lpstr>
      <vt:lpstr>Cena</vt:lpstr>
      <vt:lpstr>Prodejní cena</vt:lpstr>
      <vt:lpstr>Určování ceny</vt:lpstr>
      <vt:lpstr>1. Stanovení cíle cenové politiky</vt:lpstr>
      <vt:lpstr>2. Určení poptávky</vt:lpstr>
      <vt:lpstr>3. Určování nákladů</vt:lpstr>
      <vt:lpstr>4. Analýza konkurenčních cen a nabídek </vt:lpstr>
      <vt:lpstr>5. Určení definitivní ceny</vt:lpstr>
      <vt:lpstr>Cenová regulace léčiv</vt:lpstr>
      <vt:lpstr>Léky a VZP</vt:lpstr>
      <vt:lpstr>Vliv prodejní strategie na cenu</vt:lpstr>
      <vt:lpstr>Cenotvorba a úhrada léčiv na předpis v ČR</vt:lpstr>
      <vt:lpstr>Přizpůsobování ceny </vt:lpstr>
      <vt:lpstr>Slevy</vt:lpstr>
      <vt:lpstr>Snímek 16</vt:lpstr>
      <vt:lpstr>Snímek 17</vt:lpstr>
      <vt:lpstr>Snímek 18</vt:lpstr>
      <vt:lpstr>Snímek 19</vt:lpstr>
      <vt:lpstr>Propagační ceny </vt:lpstr>
      <vt:lpstr>Diskriminační tvorba cen</vt:lpstr>
      <vt:lpstr>Pink tax/woman tax</vt:lpstr>
      <vt:lpstr>Studie DCWP z roku 2015</vt:lpstr>
      <vt:lpstr>Distribuce</vt:lpstr>
      <vt:lpstr>Distribuce</vt:lpstr>
      <vt:lpstr>Velkoobchodník/maloobchodník</vt:lpstr>
      <vt:lpstr>Marketingové distribuční cesty spotřebního zboží (Kotler, 1991)</vt:lpstr>
      <vt:lpstr>Distribuční cesty farmaceutického zboží</vt:lpstr>
      <vt:lpstr>Funkce zprostředkovatelů prodeje</vt:lpstr>
      <vt:lpstr>Lékárenský maloobchod a velkoobchod</vt:lpstr>
      <vt:lpstr>Výhody velkoobchodu</vt:lpstr>
      <vt:lpstr>Distribuční cesty v sektoru služeb</vt:lpstr>
      <vt:lpstr>Distribuční strategie 1/2</vt:lpstr>
      <vt:lpstr>Distribuční strategie 2/2</vt:lpstr>
      <vt:lpstr>Soudní spor Chanel X Notino</vt:lpstr>
      <vt:lpstr>Multi-level marketing x pyramida, letadlo  </vt:lpstr>
      <vt:lpstr>Pyramidová hra (letadlo, které nelétá)</vt:lpstr>
      <vt:lpstr>Multilevel marketing (víceúrovňový marketing – MLM),  network marketing (síťový marketing),</vt:lpstr>
      <vt:lpstr>Jak funguje MLM</vt:lpstr>
      <vt:lpstr>Kdy je něco špatně</vt:lpstr>
      <vt:lpstr>Snadná cesta k bohatství?</vt:lpstr>
      <vt:lpstr>Multilevely v ČR</vt:lpstr>
      <vt:lpstr>Snímek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62</cp:revision>
  <cp:lastPrinted>1601-01-01T00:00:00Z</cp:lastPrinted>
  <dcterms:created xsi:type="dcterms:W3CDTF">2019-06-11T20:19:30Z</dcterms:created>
  <dcterms:modified xsi:type="dcterms:W3CDTF">2024-04-03T08:29:23Z</dcterms:modified>
</cp:coreProperties>
</file>