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96" r:id="rId4"/>
    <p:sldId id="295" r:id="rId5"/>
    <p:sldId id="285" r:id="rId6"/>
    <p:sldId id="286" r:id="rId7"/>
    <p:sldId id="287" r:id="rId8"/>
    <p:sldId id="288" r:id="rId9"/>
    <p:sldId id="289" r:id="rId10"/>
    <p:sldId id="290" r:id="rId11"/>
    <p:sldId id="291" r:id="rId12"/>
    <p:sldId id="292" r:id="rId13"/>
    <p:sldId id="293" r:id="rId14"/>
    <p:sldId id="29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45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696B293-A2FA-4285-B55F-1235CF5602F7}"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298161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96B293-A2FA-4285-B55F-1235CF5602F7}"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143626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96B293-A2FA-4285-B55F-1235CF5602F7}"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138951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96B293-A2FA-4285-B55F-1235CF5602F7}"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335836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6B293-A2FA-4285-B55F-1235CF5602F7}"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411583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696B293-A2FA-4285-B55F-1235CF5602F7}" type="datetimeFigureOut">
              <a:rPr lang="en-GB" smtClean="0"/>
              <a:t>05/12/2018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308595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696B293-A2FA-4285-B55F-1235CF5602F7}" type="datetimeFigureOut">
              <a:rPr lang="en-GB" smtClean="0"/>
              <a:t>05/12/2018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38268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696B293-A2FA-4285-B55F-1235CF5602F7}" type="datetimeFigureOut">
              <a:rPr lang="en-GB" smtClean="0"/>
              <a:t>05/12/2018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117955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6B293-A2FA-4285-B55F-1235CF5602F7}" type="datetimeFigureOut">
              <a:rPr lang="en-GB" smtClean="0"/>
              <a:t>05/12/2018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237490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96B293-A2FA-4285-B55F-1235CF5602F7}" type="datetimeFigureOut">
              <a:rPr lang="en-GB" smtClean="0"/>
              <a:t>05/12/2018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149793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96B293-A2FA-4285-B55F-1235CF5602F7}" type="datetimeFigureOut">
              <a:rPr lang="en-GB" smtClean="0"/>
              <a:t>05/12/2018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A5125-A4BF-4DA5-879D-296B711108B5}" type="slidenum">
              <a:rPr lang="en-GB" smtClean="0"/>
              <a:t>‹#›</a:t>
            </a:fld>
            <a:endParaRPr lang="en-GB"/>
          </a:p>
        </p:txBody>
      </p:sp>
    </p:spTree>
    <p:extLst>
      <p:ext uri="{BB962C8B-B14F-4D97-AF65-F5344CB8AC3E}">
        <p14:creationId xmlns:p14="http://schemas.microsoft.com/office/powerpoint/2010/main" val="201408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6B293-A2FA-4285-B55F-1235CF5602F7}" type="datetimeFigureOut">
              <a:rPr lang="en-GB" smtClean="0"/>
              <a:t>05/12/2018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A5125-A4BF-4DA5-879D-296B711108B5}" type="slidenum">
              <a:rPr lang="en-GB" smtClean="0"/>
              <a:t>‹#›</a:t>
            </a:fld>
            <a:endParaRPr lang="en-GB"/>
          </a:p>
        </p:txBody>
      </p:sp>
    </p:spTree>
    <p:extLst>
      <p:ext uri="{BB962C8B-B14F-4D97-AF65-F5344CB8AC3E}">
        <p14:creationId xmlns:p14="http://schemas.microsoft.com/office/powerpoint/2010/main" val="306219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 xmlns:a16="http://schemas.microsoft.com/office/drawing/2014/main" id="{23962611-DFD5-4092-AAFD-559E3DFCE2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a:extLst>
              <a:ext uri="{FF2B5EF4-FFF2-40B4-BE49-F238E27FC236}">
                <a16:creationId xmlns="" xmlns:a16="http://schemas.microsoft.com/office/drawing/2014/main" id="{2270F1FA-0425-408F-9861-80BF5AFB276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878037" y="1397945"/>
            <a:ext cx="6105194" cy="2031055"/>
          </a:xfrm>
        </p:spPr>
        <p:txBody>
          <a:bodyPr>
            <a:normAutofit/>
          </a:bodyPr>
          <a:lstStyle/>
          <a:p>
            <a:r>
              <a:rPr lang="en-GB" sz="9600" b="1" dirty="0">
                <a:solidFill>
                  <a:srgbClr val="FFFFFF"/>
                </a:solidFill>
              </a:rPr>
              <a:t>Euthanasia</a:t>
            </a:r>
          </a:p>
        </p:txBody>
      </p:sp>
      <p:sp>
        <p:nvSpPr>
          <p:cNvPr id="3" name="Subtitle 2"/>
          <p:cNvSpPr>
            <a:spLocks noGrp="1"/>
          </p:cNvSpPr>
          <p:nvPr>
            <p:ph type="subTitle" idx="1"/>
          </p:nvPr>
        </p:nvSpPr>
        <p:spPr>
          <a:xfrm>
            <a:off x="3045368" y="4074718"/>
            <a:ext cx="6105194" cy="682079"/>
          </a:xfrm>
        </p:spPr>
        <p:txBody>
          <a:bodyPr>
            <a:noAutofit/>
          </a:bodyPr>
          <a:lstStyle/>
          <a:p>
            <a:r>
              <a:rPr lang="en-GB" sz="1800" dirty="0" err="1">
                <a:solidFill>
                  <a:srgbClr val="FFFFFF"/>
                </a:solidFill>
              </a:rPr>
              <a:t>Timotej</a:t>
            </a:r>
            <a:r>
              <a:rPr lang="en-GB" sz="1800" dirty="0">
                <a:solidFill>
                  <a:srgbClr val="FFFFFF"/>
                </a:solidFill>
              </a:rPr>
              <a:t> Urban</a:t>
            </a:r>
          </a:p>
          <a:p>
            <a:r>
              <a:rPr lang="en-GB" sz="1800" dirty="0" err="1">
                <a:solidFill>
                  <a:srgbClr val="FFFFFF"/>
                </a:solidFill>
              </a:rPr>
              <a:t>Mikaella</a:t>
            </a:r>
            <a:r>
              <a:rPr lang="en-GB" sz="1800" dirty="0">
                <a:solidFill>
                  <a:srgbClr val="FFFFFF"/>
                </a:solidFill>
              </a:rPr>
              <a:t> </a:t>
            </a:r>
            <a:r>
              <a:rPr lang="en-GB" sz="1800" dirty="0" err="1" smtClean="0">
                <a:solidFill>
                  <a:srgbClr val="FFFFFF"/>
                </a:solidFill>
              </a:rPr>
              <a:t>Markidou</a:t>
            </a:r>
            <a:endParaRPr lang="cs-CZ" sz="1800" dirty="0" smtClean="0">
              <a:solidFill>
                <a:srgbClr val="FFFFFF"/>
              </a:solidFill>
            </a:endParaRPr>
          </a:p>
          <a:p>
            <a:r>
              <a:rPr lang="cs-CZ" sz="1800" dirty="0" err="1" smtClean="0">
                <a:solidFill>
                  <a:srgbClr val="FFFFFF"/>
                </a:solidFill>
              </a:rPr>
              <a:t>Zaure</a:t>
            </a:r>
            <a:r>
              <a:rPr lang="cs-CZ" sz="1800" dirty="0" smtClean="0">
                <a:solidFill>
                  <a:srgbClr val="FFFFFF"/>
                </a:solidFill>
              </a:rPr>
              <a:t> </a:t>
            </a:r>
            <a:r>
              <a:rPr lang="cs-CZ" sz="1800" dirty="0" err="1" smtClean="0">
                <a:solidFill>
                  <a:srgbClr val="FFFFFF"/>
                </a:solidFill>
              </a:rPr>
              <a:t>Kakisheva</a:t>
            </a:r>
            <a:endParaRPr lang="en-GB" sz="1800" dirty="0">
              <a:solidFill>
                <a:srgbClr val="FFFFFF"/>
              </a:solidFill>
            </a:endParaRPr>
          </a:p>
          <a:p>
            <a:endParaRPr lang="en-GB" sz="1800" dirty="0">
              <a:solidFill>
                <a:srgbClr val="FFFFFF"/>
              </a:solidFill>
            </a:endParaRPr>
          </a:p>
        </p:txBody>
      </p:sp>
    </p:spTree>
    <p:extLst>
      <p:ext uri="{BB962C8B-B14F-4D97-AF65-F5344CB8AC3E}">
        <p14:creationId xmlns:p14="http://schemas.microsoft.com/office/powerpoint/2010/main" val="133790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lc="http://schemas.openxmlformats.org/drawingml/2006/lockedCanvas" xmlns:a16="http://schemas.microsoft.com/office/drawing/2014/main" xmlns="" id="{0D0D0D16-C5F1-8C40-A056-036C3C97DEDF}"/>
              </a:ext>
            </a:extLst>
          </p:cNvPr>
          <p:cNvSpPr>
            <a:spLocks noGrp="1"/>
          </p:cNvSpPr>
          <p:nvPr>
            <p:ph idx="1"/>
          </p:nvPr>
        </p:nvSpPr>
        <p:spPr>
          <a:xfrm>
            <a:off x="838200" y="1815147"/>
            <a:ext cx="10515600" cy="47228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0" i="0" dirty="0">
                <a:solidFill>
                  <a:srgbClr val="000000"/>
                </a:solidFill>
                <a:effectLst/>
                <a:latin typeface="Arial" panose="020B0604020202020204" pitchFamily="34" charset="0"/>
              </a:rPr>
              <a:t>Voluntary euthanasia is the start of a slippery slope that leads to involuntary euthanasia and the killing of people who are thought undesirable.</a:t>
            </a:r>
            <a:endParaRPr lang="en-US" dirty="0"/>
          </a:p>
        </p:txBody>
      </p:sp>
      <p:sp>
        <p:nvSpPr>
          <p:cNvPr id="5" name="Title 1">
            <a:extLst>
              <a:ext uri="{FF2B5EF4-FFF2-40B4-BE49-F238E27FC236}">
                <a16:creationId xmlns:lc="http://schemas.openxmlformats.org/drawingml/2006/lockedCanvas" xmlns:a16="http://schemas.microsoft.com/office/drawing/2014/main" xmlns="" id="{84E75B55-2F2F-3A44-8B15-D573F384AC08}"/>
              </a:ext>
            </a:extLst>
          </p:cNvPr>
          <p:cNvSpPr>
            <a:spLocks noGrp="1"/>
          </p:cNvSpPr>
          <p:nvPr/>
        </p:nvSpPr>
        <p:spPr>
          <a:xfrm>
            <a:off x="723900" y="19446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0" i="0" dirty="0">
                <a:solidFill>
                  <a:srgbClr val="000000"/>
                </a:solidFill>
                <a:effectLst/>
                <a:latin typeface="Arial" panose="020B0604020202020204" pitchFamily="34" charset="0"/>
              </a:rPr>
              <a:t>Historical arguments</a:t>
            </a:r>
            <a:endParaRPr lang="en-US" dirty="0"/>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lc="http://schemas.openxmlformats.org/drawingml/2006/lockedCanvas" xmlns:a16="http://schemas.microsoft.com/office/drawing/2014/main" xmlns="" id="{EDC89E82-64DA-A540-8520-C49B077A893C}"/>
              </a:ext>
            </a:extLst>
          </p:cNvPr>
          <p:cNvSpPr>
            <a:spLocks noGrp="1"/>
          </p:cNvSpPr>
          <p:nvPr/>
        </p:nvSpPr>
        <p:spPr>
          <a:xfrm>
            <a:off x="601435" y="668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Historical argument. °</a:t>
            </a:r>
            <a:endParaRPr lang="en-US"/>
          </a:p>
        </p:txBody>
      </p:sp>
      <p:sp>
        <p:nvSpPr>
          <p:cNvPr id="5" name="Content Placeholder 2">
            <a:extLst>
              <a:ext uri="{FF2B5EF4-FFF2-40B4-BE49-F238E27FC236}">
                <a16:creationId xmlns:lc="http://schemas.openxmlformats.org/drawingml/2006/lockedCanvas" xmlns:a16="http://schemas.microsoft.com/office/drawing/2014/main" xmlns="" id="{7364EE1F-E26B-6E43-BEC8-AAFBD7FAD1A9}"/>
              </a:ext>
            </a:extLst>
          </p:cNvPr>
          <p:cNvSpPr>
            <a:spLocks noGrp="1"/>
          </p:cNvSpPr>
          <p:nvPr>
            <p:ph idx="1"/>
          </p:nvPr>
        </p:nvSpPr>
        <p:spPr>
          <a:xfrm>
            <a:off x="838200" y="1206500"/>
            <a:ext cx="10515600" cy="472281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0" i="0" dirty="0">
                <a:solidFill>
                  <a:srgbClr val="000000"/>
                </a:solidFill>
                <a:effectLst/>
                <a:latin typeface="Arial" panose="020B0604020202020204" pitchFamily="34" charset="0"/>
              </a:rPr>
              <a:t>The House of Lords Select committee on Medical Ethics looking into</a:t>
            </a:r>
          </a:p>
          <a:p>
            <a:pPr marL="0" indent="0">
              <a:buNone/>
            </a:pPr>
            <a:r>
              <a:rPr lang="en-GB" b="0" i="0" dirty="0">
                <a:solidFill>
                  <a:srgbClr val="000000"/>
                </a:solidFill>
                <a:effectLst/>
                <a:latin typeface="Arial" panose="020B0604020202020204" pitchFamily="34" charset="0"/>
              </a:rPr>
              <a:t>euthanasia foresaw this when in 1993 Lord Walton, Chairman, reported:</a:t>
            </a:r>
          </a:p>
          <a:p>
            <a:r>
              <a:rPr lang="en-GB" b="0" i="0" dirty="0">
                <a:solidFill>
                  <a:srgbClr val="000000"/>
                </a:solidFill>
                <a:effectLst/>
                <a:latin typeface="Arial" panose="020B0604020202020204" pitchFamily="34" charset="0"/>
              </a:rPr>
              <a:t>"It was virtually impossible to ensure</a:t>
            </a:r>
          </a:p>
          <a:p>
            <a:pPr marL="0" indent="0">
              <a:buNone/>
            </a:pPr>
            <a:r>
              <a:rPr lang="en-GB" b="0" i="0" dirty="0">
                <a:solidFill>
                  <a:srgbClr val="000000"/>
                </a:solidFill>
                <a:effectLst/>
                <a:latin typeface="Arial" panose="020B0604020202020204" pitchFamily="34" charset="0"/>
              </a:rPr>
              <a:t>• that all acts of euthanasia were truly voluntary and</a:t>
            </a:r>
          </a:p>
          <a:p>
            <a:pPr marL="0" indent="0">
              <a:buNone/>
            </a:pPr>
            <a:r>
              <a:rPr lang="en-GB" b="0" i="0" dirty="0">
                <a:solidFill>
                  <a:srgbClr val="000000"/>
                </a:solidFill>
                <a:effectLst/>
                <a:latin typeface="Arial" panose="020B0604020202020204" pitchFamily="34" charset="0"/>
              </a:rPr>
              <a:t>• that any </a:t>
            </a:r>
            <a:r>
              <a:rPr lang="cs-CZ" dirty="0">
                <a:solidFill>
                  <a:srgbClr val="000000"/>
                </a:solidFill>
                <a:latin typeface="Arial" panose="020B0604020202020204" pitchFamily="34" charset="0"/>
              </a:rPr>
              <a:t>l</a:t>
            </a:r>
            <a:r>
              <a:rPr lang="en-GB" b="0" i="0" dirty="0" err="1" smtClean="0">
                <a:solidFill>
                  <a:srgbClr val="000000"/>
                </a:solidFill>
                <a:effectLst/>
                <a:latin typeface="Arial" panose="020B0604020202020204" pitchFamily="34" charset="0"/>
              </a:rPr>
              <a:t>iberalisation</a:t>
            </a:r>
            <a:r>
              <a:rPr lang="en-GB" b="0" i="0" dirty="0" smtClean="0">
                <a:solidFill>
                  <a:srgbClr val="000000"/>
                </a:solidFill>
                <a:effectLst/>
                <a:latin typeface="Arial" panose="020B0604020202020204" pitchFamily="34" charset="0"/>
              </a:rPr>
              <a:t> </a:t>
            </a:r>
            <a:r>
              <a:rPr lang="en-GB" b="0" i="0" dirty="0">
                <a:solidFill>
                  <a:srgbClr val="000000"/>
                </a:solidFill>
                <a:effectLst/>
                <a:latin typeface="Arial" panose="020B0604020202020204" pitchFamily="34" charset="0"/>
              </a:rPr>
              <a:t>of the </a:t>
            </a:r>
            <a:r>
              <a:rPr lang="cs-CZ" b="0" i="0" dirty="0" smtClean="0">
                <a:solidFill>
                  <a:srgbClr val="000000"/>
                </a:solidFill>
                <a:effectLst/>
                <a:latin typeface="Arial" panose="020B0604020202020204" pitchFamily="34" charset="0"/>
              </a:rPr>
              <a:t>l</a:t>
            </a:r>
            <a:r>
              <a:rPr lang="en-GB" b="0" i="0" dirty="0" smtClean="0">
                <a:solidFill>
                  <a:srgbClr val="000000"/>
                </a:solidFill>
                <a:effectLst/>
                <a:latin typeface="Arial" panose="020B0604020202020204" pitchFamily="34" charset="0"/>
              </a:rPr>
              <a:t>aw </a:t>
            </a:r>
            <a:r>
              <a:rPr lang="en-GB" b="0" i="0" dirty="0">
                <a:solidFill>
                  <a:srgbClr val="000000"/>
                </a:solidFill>
                <a:effectLst/>
                <a:latin typeface="Arial" panose="020B0604020202020204" pitchFamily="34" charset="0"/>
              </a:rPr>
              <a:t>in the united Kingdom could not be abused.</a:t>
            </a:r>
          </a:p>
          <a:p>
            <a:pPr marL="0" indent="0">
              <a:buNone/>
            </a:pPr>
            <a:r>
              <a:rPr lang="en-GB" b="0" i="0" dirty="0">
                <a:solidFill>
                  <a:srgbClr val="000000"/>
                </a:solidFill>
                <a:effectLst/>
                <a:latin typeface="Arial" panose="020B0604020202020204" pitchFamily="34" charset="0"/>
              </a:rPr>
              <a:t>We were also concerned that vulnerable people- the elderly, lonely, sick</a:t>
            </a:r>
          </a:p>
          <a:p>
            <a:pPr marL="0" indent="0">
              <a:buNone/>
            </a:pPr>
            <a:r>
              <a:rPr lang="en-GB" b="0" i="0" dirty="0">
                <a:solidFill>
                  <a:srgbClr val="000000"/>
                </a:solidFill>
                <a:effectLst/>
                <a:latin typeface="Arial" panose="020B0604020202020204" pitchFamily="34" charset="0"/>
              </a:rPr>
              <a:t>or distressed- would feel pressure, whether real or imagine, to request</a:t>
            </a:r>
          </a:p>
          <a:p>
            <a:pPr marL="0" indent="0">
              <a:buNone/>
            </a:pPr>
            <a:r>
              <a:rPr lang="en-GB" b="0" i="0" dirty="0">
                <a:solidFill>
                  <a:srgbClr val="000000"/>
                </a:solidFill>
                <a:effectLst/>
                <a:latin typeface="Arial" panose="020B0604020202020204" pitchFamily="34" charset="0"/>
              </a:rPr>
              <a:t>early death.“</a:t>
            </a:r>
          </a:p>
          <a:p>
            <a:pPr marL="0" indent="0">
              <a:buNone/>
            </a:pPr>
            <a:r>
              <a:rPr lang="en-GB" b="0" i="0" dirty="0">
                <a:solidFill>
                  <a:srgbClr val="000000"/>
                </a:solidFill>
                <a:effectLst/>
                <a:latin typeface="Arial" panose="020B0604020202020204" pitchFamily="34" charset="0"/>
              </a:rPr>
              <a:t> That is, it would become a slippery slope. </a:t>
            </a:r>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lc="http://schemas.openxmlformats.org/drawingml/2006/lockedCanvas" xmlns:a16="http://schemas.microsoft.com/office/drawing/2014/main" xmlns="" id="{EF0F00C4-A690-4E45-AE0F-9AFB436BFFB7}"/>
              </a:ext>
            </a:extLst>
          </p:cNvPr>
          <p:cNvSpPr>
            <a:spLocks noGrp="1"/>
          </p:cNvSpPr>
          <p:nvPr>
            <p:ph idx="1"/>
          </p:nvPr>
        </p:nvSpPr>
        <p:spPr>
          <a:xfrm>
            <a:off x="838200" y="1206500"/>
            <a:ext cx="10515600" cy="472281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0" i="0">
                <a:solidFill>
                  <a:srgbClr val="000000"/>
                </a:solidFill>
                <a:effectLst/>
                <a:latin typeface="Arial" panose="020B0604020202020204" pitchFamily="34" charset="0"/>
              </a:rPr>
              <a:t>           </a:t>
            </a:r>
            <a:r>
              <a:rPr lang="en-GB" b="0" i="1" u="sng">
                <a:solidFill>
                  <a:srgbClr val="000000"/>
                </a:solidFill>
                <a:effectLst/>
                <a:latin typeface="Arial" panose="020B0604020202020204" pitchFamily="34" charset="0"/>
              </a:rPr>
              <a:t> The slippery slope argument. </a:t>
            </a:r>
          </a:p>
          <a:p>
            <a:r>
              <a:rPr lang="en-GB" b="0" i="0">
                <a:solidFill>
                  <a:srgbClr val="000000"/>
                </a:solidFill>
                <a:effectLst/>
                <a:latin typeface="Arial" panose="020B0604020202020204" pitchFamily="34" charset="0"/>
              </a:rPr>
              <a:t>In general form it says that if we allow something relatively harmless today, we may start a trend that results in something currently unthinkable becoming accepted.</a:t>
            </a:r>
            <a:br>
              <a:rPr lang="en-GB" b="0" i="0">
                <a:solidFill>
                  <a:srgbClr val="000000"/>
                </a:solidFill>
                <a:effectLst/>
                <a:latin typeface="Arial" panose="020B0604020202020204" pitchFamily="34" charset="0"/>
              </a:rPr>
            </a:br>
            <a:endParaRPr lang="en-GB" b="0" i="0">
              <a:solidFill>
                <a:srgbClr val="000000"/>
              </a:solidFill>
              <a:effectLst/>
              <a:latin typeface="Arial" panose="020B0604020202020204" pitchFamily="34" charset="0"/>
            </a:endParaRPr>
          </a:p>
          <a:p>
            <a:r>
              <a:rPr lang="en-GB" b="0" i="0">
                <a:solidFill>
                  <a:srgbClr val="000000"/>
                </a:solidFill>
                <a:effectLst/>
                <a:latin typeface="Arial" panose="020B0604020202020204" pitchFamily="34" charset="0"/>
              </a:rPr>
              <a:t>Those who oppose this argument say that properly drafted legislation can draw a firm barrier across the slippery slope.</a:t>
            </a:r>
            <a:br>
              <a:rPr lang="en-GB" b="0" i="0">
                <a:solidFill>
                  <a:srgbClr val="000000"/>
                </a:solidFill>
                <a:effectLst/>
                <a:latin typeface="Arial" panose="020B0604020202020204" pitchFamily="34" charset="0"/>
              </a:rPr>
            </a:br>
            <a:endParaRPr lang="en-GB" b="0" i="0">
              <a:solidFill>
                <a:srgbClr val="000000"/>
              </a:solidFill>
              <a:effectLst/>
              <a:latin typeface="Arial" panose="020B0604020202020204" pitchFamily="34" charset="0"/>
            </a:endParaRPr>
          </a:p>
          <a:p>
            <a:r>
              <a:rPr lang="en-GB" b="0" i="0">
                <a:solidFill>
                  <a:srgbClr val="000000"/>
                </a:solidFill>
                <a:effectLst/>
                <a:latin typeface="Arial" panose="020B0604020202020204" pitchFamily="34" charset="0"/>
              </a:rPr>
              <a:t>Various forms of the slippery slope argument</a:t>
            </a:r>
          </a:p>
          <a:p>
            <a:r>
              <a:rPr lang="en-GB" b="0" i="0">
                <a:solidFill>
                  <a:srgbClr val="000000"/>
                </a:solidFill>
                <a:effectLst/>
                <a:latin typeface="Arial" panose="020B0604020202020204" pitchFamily="34" charset="0"/>
              </a:rPr>
              <a:t>If we change the law and accept voluntary euthanasia, we will not be able to keep it under control</a:t>
            </a:r>
          </a:p>
          <a:p>
            <a:pPr marL="0" indent="0">
              <a:buNone/>
            </a:pPr>
            <a:endParaRPr lang="en-US"/>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lc="http://schemas.openxmlformats.org/drawingml/2006/lockedCanvas" xmlns:a16="http://schemas.microsoft.com/office/drawing/2014/main" xmlns="" id="{625F5D05-3EB2-3F44-8370-12BF6E7D8CC7}"/>
              </a:ext>
            </a:extLst>
          </p:cNvPr>
          <p:cNvSpPr>
            <a:spLocks noGrp="1"/>
          </p:cNvSpPr>
          <p:nvPr>
            <p:ph idx="1"/>
          </p:nvPr>
        </p:nvSpPr>
        <p:spPr>
          <a:xfrm>
            <a:off x="838200" y="1206500"/>
            <a:ext cx="10515600" cy="472281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0" i="0">
                <a:solidFill>
                  <a:srgbClr val="000000"/>
                </a:solidFill>
                <a:effectLst/>
                <a:latin typeface="Arial" panose="020B0604020202020204" pitchFamily="34" charset="0"/>
              </a:rPr>
              <a:t>Euthanasia would never be legalised without proper regulation and control mechanisms in place</a:t>
            </a:r>
          </a:p>
          <a:p>
            <a:r>
              <a:rPr lang="en-GB" b="0" i="0">
                <a:solidFill>
                  <a:srgbClr val="000000"/>
                </a:solidFill>
                <a:effectLst/>
                <a:latin typeface="Arial" panose="020B0604020202020204" pitchFamily="34" charset="0"/>
              </a:rPr>
              <a:t>Doctors may soon start killing people without bothering with their permission.</a:t>
            </a:r>
          </a:p>
          <a:p>
            <a:r>
              <a:rPr lang="en-GB" b="0" i="0">
                <a:solidFill>
                  <a:srgbClr val="000000"/>
                </a:solidFill>
                <a:effectLst/>
                <a:latin typeface="Arial" panose="020B0604020202020204" pitchFamily="34" charset="0"/>
              </a:rPr>
              <a:t>There is a huge difference between killing people who ask for death under appropriate circumstances, and killing people without their permission</a:t>
            </a:r>
          </a:p>
          <a:p>
            <a:r>
              <a:rPr lang="en-GB" b="0" i="0">
                <a:solidFill>
                  <a:srgbClr val="000000"/>
                </a:solidFill>
                <a:effectLst/>
                <a:latin typeface="Arial" panose="020B0604020202020204" pitchFamily="34" charset="0"/>
              </a:rPr>
              <a:t>Very few people are so lacking in moral understanding that they would ignore this distinction</a:t>
            </a:r>
          </a:p>
          <a:p>
            <a:r>
              <a:rPr lang="en-GB" b="0" i="0">
                <a:solidFill>
                  <a:srgbClr val="000000"/>
                </a:solidFill>
                <a:effectLst/>
                <a:latin typeface="Arial" panose="020B0604020202020204" pitchFamily="34" charset="0"/>
              </a:rPr>
              <a:t>Very few people are so lacking in intellect that they can't make the distinction above</a:t>
            </a:r>
          </a:p>
          <a:p>
            <a:r>
              <a:rPr lang="en-GB" b="0" i="0">
                <a:solidFill>
                  <a:srgbClr val="000000"/>
                </a:solidFill>
                <a:effectLst/>
                <a:latin typeface="Arial" panose="020B0604020202020204" pitchFamily="34" charset="0"/>
              </a:rPr>
              <a:t>Any doctor who would ignore this distinction probably wouldn't worry about the law anyway</a:t>
            </a:r>
          </a:p>
          <a:p>
            <a:r>
              <a:rPr lang="en-GB" b="0" i="0">
                <a:solidFill>
                  <a:srgbClr val="000000"/>
                </a:solidFill>
                <a:effectLst/>
                <a:latin typeface="Arial" panose="020B0604020202020204" pitchFamily="34" charset="0"/>
              </a:rPr>
              <a:t>Health care costs will lead to doctors killing patients to save money or free up beds:</a:t>
            </a:r>
          </a:p>
          <a:p>
            <a:pPr marL="0" indent="0">
              <a:buNone/>
            </a:pPr>
            <a:endParaRPr lang="en-GB"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479477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lc="http://schemas.openxmlformats.org/drawingml/2006/lockedCanvas" xmlns:a16="http://schemas.microsoft.com/office/drawing/2014/main" xmlns="" id="{BEB4E6A0-DC35-3146-95C3-EED97DE10BE2}"/>
              </a:ext>
            </a:extLst>
          </p:cNvPr>
          <p:cNvSpPr>
            <a:spLocks noGrp="1"/>
          </p:cNvSpPr>
          <p:nvPr>
            <p:ph idx="1"/>
          </p:nvPr>
        </p:nvSpPr>
        <p:spPr>
          <a:xfrm>
            <a:off x="952500" y="1908629"/>
            <a:ext cx="10515600" cy="47228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0" i="0" dirty="0">
                <a:solidFill>
                  <a:srgbClr val="000000"/>
                </a:solidFill>
                <a:effectLst/>
                <a:latin typeface="Arial" panose="020B0604020202020204" pitchFamily="34" charset="0"/>
              </a:rPr>
              <a:t>Euthanasia is against the word and will of God</a:t>
            </a:r>
          </a:p>
          <a:p>
            <a:r>
              <a:rPr lang="en-GB" b="0" i="0" dirty="0">
                <a:solidFill>
                  <a:srgbClr val="000000"/>
                </a:solidFill>
                <a:effectLst/>
                <a:latin typeface="Arial" panose="020B0604020202020204" pitchFamily="34" charset="0"/>
              </a:rPr>
              <a:t>Euthanasia weakens society's respect for the sanctity of life</a:t>
            </a:r>
          </a:p>
          <a:p>
            <a:r>
              <a:rPr lang="en-GB" b="0" i="0" dirty="0">
                <a:solidFill>
                  <a:srgbClr val="000000"/>
                </a:solidFill>
                <a:effectLst/>
                <a:latin typeface="Arial" panose="020B0604020202020204" pitchFamily="34" charset="0"/>
              </a:rPr>
              <a:t>Suffering may have value</a:t>
            </a:r>
          </a:p>
          <a:p>
            <a:pPr marL="0" indent="0">
              <a:buNone/>
            </a:pPr>
            <a:endParaRPr lang="en-GB" b="0" i="0" dirty="0">
              <a:solidFill>
                <a:srgbClr val="000000"/>
              </a:solidFill>
              <a:effectLst/>
              <a:latin typeface="Arial" panose="020B0604020202020204" pitchFamily="34" charset="0"/>
            </a:endParaRPr>
          </a:p>
          <a:p>
            <a:pPr marL="0" indent="0">
              <a:buNone/>
            </a:pPr>
            <a:endParaRPr lang="en-US" dirty="0"/>
          </a:p>
        </p:txBody>
      </p:sp>
      <p:sp>
        <p:nvSpPr>
          <p:cNvPr id="5" name="Title 1">
            <a:extLst>
              <a:ext uri="{FF2B5EF4-FFF2-40B4-BE49-F238E27FC236}">
                <a16:creationId xmlns:lc="http://schemas.openxmlformats.org/drawingml/2006/lockedCanvas" xmlns:a16="http://schemas.microsoft.com/office/drawing/2014/main" xmlns="" id="{409D2F1A-872B-274A-9D96-6C4A5998A3AF}"/>
              </a:ext>
            </a:extLst>
          </p:cNvPr>
          <p:cNvSpPr>
            <a:spLocks noGrp="1"/>
          </p:cNvSpPr>
          <p:nvPr/>
        </p:nvSpPr>
        <p:spPr>
          <a:xfrm>
            <a:off x="634093" y="1863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0" i="0" dirty="0">
                <a:solidFill>
                  <a:srgbClr val="000000"/>
                </a:solidFill>
                <a:effectLst/>
                <a:latin typeface="Arial" panose="020B0604020202020204" pitchFamily="34" charset="0"/>
              </a:rPr>
              <a:t>Religious arguments</a:t>
            </a:r>
            <a:endParaRPr lang="en-US" dirty="0"/>
          </a:p>
        </p:txBody>
      </p:sp>
    </p:spTree>
    <p:extLst>
      <p:ext uri="{BB962C8B-B14F-4D97-AF65-F5344CB8AC3E}">
        <p14:creationId xmlns:p14="http://schemas.microsoft.com/office/powerpoint/2010/main" val="479477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E20B54A7-838A-4334-9F9D-F71500C1A4B7}"/>
              </a:ext>
            </a:extLst>
          </p:cNvPr>
          <p:cNvSpPr>
            <a:spLocks noGrp="1"/>
          </p:cNvSpPr>
          <p:nvPr>
            <p:ph type="title"/>
          </p:nvPr>
        </p:nvSpPr>
        <p:spPr>
          <a:xfrm>
            <a:off x="1179226" y="826680"/>
            <a:ext cx="9833548" cy="1325563"/>
          </a:xfrm>
        </p:spPr>
        <p:txBody>
          <a:bodyPr>
            <a:normAutofit/>
          </a:bodyPr>
          <a:lstStyle/>
          <a:p>
            <a:pPr algn="ctr"/>
            <a:r>
              <a:rPr lang="en-GB" sz="4000">
                <a:solidFill>
                  <a:srgbClr val="FFFFFF"/>
                </a:solidFill>
              </a:rPr>
              <a:t>What is euthanasia?..</a:t>
            </a:r>
            <a:endParaRPr lang="el-GR" sz="4000">
              <a:solidFill>
                <a:srgbClr val="FFFFFF"/>
              </a:solidFill>
            </a:endParaRPr>
          </a:p>
        </p:txBody>
      </p:sp>
      <p:sp>
        <p:nvSpPr>
          <p:cNvPr id="13" name="Content Placeholder 2">
            <a:extLst>
              <a:ext uri="{FF2B5EF4-FFF2-40B4-BE49-F238E27FC236}">
                <a16:creationId xmlns="" xmlns:a16="http://schemas.microsoft.com/office/drawing/2014/main" id="{E9D97A75-D51B-4C2C-A089-91A27020CB97}"/>
              </a:ext>
            </a:extLst>
          </p:cNvPr>
          <p:cNvSpPr>
            <a:spLocks noGrp="1"/>
          </p:cNvSpPr>
          <p:nvPr>
            <p:ph idx="1"/>
          </p:nvPr>
        </p:nvSpPr>
        <p:spPr>
          <a:xfrm>
            <a:off x="710215" y="2753937"/>
            <a:ext cx="10240416" cy="3796490"/>
          </a:xfrm>
        </p:spPr>
        <p:txBody>
          <a:bodyPr>
            <a:normAutofit/>
          </a:bodyPr>
          <a:lstStyle/>
          <a:p>
            <a:r>
              <a:rPr lang="en-GB" sz="2400" dirty="0">
                <a:solidFill>
                  <a:srgbClr val="000000"/>
                </a:solidFill>
              </a:rPr>
              <a:t>from Greek: </a:t>
            </a:r>
            <a:r>
              <a:rPr lang="el-GR" sz="2400" dirty="0">
                <a:solidFill>
                  <a:srgbClr val="000000"/>
                </a:solidFill>
              </a:rPr>
              <a:t>εὐθανασία; "</a:t>
            </a:r>
            <a:r>
              <a:rPr lang="en-GB" sz="2400" dirty="0">
                <a:solidFill>
                  <a:srgbClr val="000000"/>
                </a:solidFill>
              </a:rPr>
              <a:t>good death": </a:t>
            </a:r>
            <a:r>
              <a:rPr lang="el-GR" sz="2400" dirty="0">
                <a:solidFill>
                  <a:srgbClr val="000000"/>
                </a:solidFill>
              </a:rPr>
              <a:t>εὖ, </a:t>
            </a:r>
            <a:r>
              <a:rPr lang="en-GB" sz="2400" dirty="0" err="1">
                <a:solidFill>
                  <a:srgbClr val="000000"/>
                </a:solidFill>
              </a:rPr>
              <a:t>eu</a:t>
            </a:r>
            <a:r>
              <a:rPr lang="en-GB" sz="2400" dirty="0">
                <a:solidFill>
                  <a:srgbClr val="000000"/>
                </a:solidFill>
              </a:rPr>
              <a:t>; "well" or "good" – </a:t>
            </a:r>
            <a:r>
              <a:rPr lang="el-GR" sz="2400" dirty="0">
                <a:solidFill>
                  <a:srgbClr val="000000"/>
                </a:solidFill>
              </a:rPr>
              <a:t>θάνατος, </a:t>
            </a:r>
            <a:r>
              <a:rPr lang="en-GB" sz="2400" dirty="0" err="1">
                <a:solidFill>
                  <a:srgbClr val="000000"/>
                </a:solidFill>
              </a:rPr>
              <a:t>thanatos</a:t>
            </a:r>
            <a:r>
              <a:rPr lang="en-GB" sz="2400" dirty="0">
                <a:solidFill>
                  <a:srgbClr val="000000"/>
                </a:solidFill>
              </a:rPr>
              <a:t>; "death"</a:t>
            </a:r>
            <a:endParaRPr lang="en-US" sz="2400" dirty="0">
              <a:solidFill>
                <a:srgbClr val="000000"/>
              </a:solidFill>
            </a:endParaRPr>
          </a:p>
          <a:p>
            <a:r>
              <a:rPr lang="en-US" sz="2400" dirty="0">
                <a:solidFill>
                  <a:srgbClr val="000000"/>
                </a:solidFill>
              </a:rPr>
              <a:t>Euthanasia is the termination of a very sick person's life in order to relieve them of their suffering.</a:t>
            </a:r>
          </a:p>
          <a:p>
            <a:r>
              <a:rPr lang="en-US" sz="2400" dirty="0">
                <a:solidFill>
                  <a:srgbClr val="000000"/>
                </a:solidFill>
              </a:rPr>
              <a:t>A person who undergoes euthanasia usually has an incurable condition. </a:t>
            </a:r>
          </a:p>
          <a:p>
            <a:r>
              <a:rPr lang="en-US" sz="2400" dirty="0">
                <a:solidFill>
                  <a:srgbClr val="000000"/>
                </a:solidFill>
              </a:rPr>
              <a:t>In many cases, it is carried out at the person's request but there are times when they may be too ill and the decision is made by relatives, medics or, in some instances, the court.</a:t>
            </a:r>
          </a:p>
          <a:p>
            <a:endParaRPr lang="en-US" sz="2400" dirty="0">
              <a:solidFill>
                <a:srgbClr val="000000"/>
              </a:solidFill>
            </a:endParaRPr>
          </a:p>
          <a:p>
            <a:endParaRPr lang="el-GR" sz="2400" dirty="0">
              <a:solidFill>
                <a:srgbClr val="000000"/>
              </a:solidFill>
            </a:endParaRPr>
          </a:p>
        </p:txBody>
      </p:sp>
    </p:spTree>
    <p:extLst>
      <p:ext uri="{BB962C8B-B14F-4D97-AF65-F5344CB8AC3E}">
        <p14:creationId xmlns:p14="http://schemas.microsoft.com/office/powerpoint/2010/main" val="332240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a:t>active</a:t>
            </a:r>
            <a:r>
              <a:rPr lang="cs-CZ" dirty="0"/>
              <a:t> and </a:t>
            </a:r>
            <a:r>
              <a:rPr lang="cs-CZ" dirty="0" err="1"/>
              <a:t>passive</a:t>
            </a:r>
            <a:r>
              <a:rPr lang="cs-CZ" dirty="0"/>
              <a:t> </a:t>
            </a:r>
            <a:r>
              <a:rPr lang="cs-CZ" dirty="0" err="1"/>
              <a:t>euthanasia</a:t>
            </a:r>
            <a:endParaRPr lang="cs-CZ" dirty="0"/>
          </a:p>
        </p:txBody>
      </p:sp>
    </p:spTree>
    <p:extLst>
      <p:ext uri="{BB962C8B-B14F-4D97-AF65-F5344CB8AC3E}">
        <p14:creationId xmlns:p14="http://schemas.microsoft.com/office/powerpoint/2010/main" val="765017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2">
            <a:extLst>
              <a:ext uri="{FF2B5EF4-FFF2-40B4-BE49-F238E27FC236}">
                <a16:creationId xmlns="" xmlns:a16="http://schemas.microsoft.com/office/drawing/2014/main" id="{1516DABF-A5B7-4D17-A91F-C807CB67E511}"/>
              </a:ext>
            </a:extLst>
          </p:cNvPr>
          <p:cNvSpPr>
            <a:spLocks noGrp="1"/>
          </p:cNvSpPr>
          <p:nvPr>
            <p:ph type="title"/>
          </p:nvPr>
        </p:nvSpPr>
        <p:spPr>
          <a:xfrm>
            <a:off x="639763" y="2054225"/>
            <a:ext cx="3668712" cy="2759075"/>
          </a:xfrm>
        </p:spPr>
        <p:txBody>
          <a:bodyPr>
            <a:normAutofit/>
          </a:bodyPr>
          <a:lstStyle/>
          <a:p>
            <a:pPr marL="0" indent="0" algn="ctr">
              <a:buNone/>
            </a:pPr>
            <a:r>
              <a:rPr lang="en-GB" b="1" dirty="0">
                <a:solidFill>
                  <a:schemeClr val="bg1"/>
                </a:solidFill>
              </a:rPr>
              <a:t>Ethical point of </a:t>
            </a:r>
            <a:r>
              <a:rPr lang="en-GB" b="1" dirty="0" smtClean="0">
                <a:solidFill>
                  <a:schemeClr val="bg1"/>
                </a:solidFill>
              </a:rPr>
              <a:t>view</a:t>
            </a:r>
            <a:endParaRPr lang="en-US" b="1" dirty="0">
              <a:solidFill>
                <a:schemeClr val="bg1"/>
              </a:solidFill>
            </a:endParaRPr>
          </a:p>
          <a:p>
            <a:pPr marL="0" indent="0" algn="ctr">
              <a:buNone/>
            </a:pPr>
            <a:endParaRPr lang="el-GR" b="1" dirty="0">
              <a:solidFill>
                <a:schemeClr val="bg1"/>
              </a:solidFill>
            </a:endParaRPr>
          </a:p>
        </p:txBody>
      </p:sp>
    </p:spTree>
    <p:extLst>
      <p:ext uri="{BB962C8B-B14F-4D97-AF65-F5344CB8AC3E}">
        <p14:creationId xmlns:p14="http://schemas.microsoft.com/office/powerpoint/2010/main" val="771931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 xmlns:a16="http://schemas.microsoft.com/office/drawing/2014/main" id="{1516DABF-A5B7-4D17-A91F-C807CB67E511}"/>
              </a:ext>
            </a:extLst>
          </p:cNvPr>
          <p:cNvSpPr>
            <a:spLocks noGrp="1"/>
          </p:cNvSpPr>
          <p:nvPr>
            <p:ph idx="1"/>
          </p:nvPr>
        </p:nvSpPr>
        <p:spPr>
          <a:xfrm>
            <a:off x="919843" y="1815028"/>
            <a:ext cx="10515600" cy="4722932"/>
          </a:xfrm>
        </p:spPr>
        <p:txBody>
          <a:bodyPr>
            <a:normAutofit/>
          </a:bodyPr>
          <a:lstStyle/>
          <a:p>
            <a:pPr>
              <a:buFontTx/>
              <a:buChar char="-"/>
            </a:pPr>
            <a:r>
              <a:rPr lang="en-GB" sz="2400" dirty="0"/>
              <a:t>Discussions of ethics at the end of life generally focus primarily on the “dramatic” issues of euthanasia and assisted suicide.</a:t>
            </a:r>
          </a:p>
          <a:p>
            <a:pPr marL="0" indent="0">
              <a:buNone/>
            </a:pPr>
            <a:r>
              <a:rPr lang="en-GB" sz="2400" dirty="0"/>
              <a:t>      Today will be no exception.</a:t>
            </a:r>
          </a:p>
          <a:p>
            <a:pPr marL="0" indent="0">
              <a:buNone/>
            </a:pPr>
            <a:r>
              <a:rPr lang="en-GB" sz="2400" dirty="0"/>
              <a:t>However, this leaves out ethical issues you may encounter more frequently as physicians. </a:t>
            </a:r>
            <a:endParaRPr lang="en-US" sz="2400" dirty="0"/>
          </a:p>
          <a:p>
            <a:pPr marL="0" indent="0">
              <a:buNone/>
            </a:pPr>
            <a:endParaRPr lang="el-GR" sz="2400" dirty="0"/>
          </a:p>
        </p:txBody>
      </p:sp>
      <p:sp>
        <p:nvSpPr>
          <p:cNvPr id="4" name="Title 1">
            <a:extLst>
              <a:ext uri="{FF2B5EF4-FFF2-40B4-BE49-F238E27FC236}">
                <a16:creationId xmlns:lc="http://schemas.openxmlformats.org/drawingml/2006/lockedCanvas" xmlns:a16="http://schemas.microsoft.com/office/drawing/2014/main" xmlns="" id="{94ED3639-546E-4141-B0F8-1A18246125C4}"/>
              </a:ext>
            </a:extLst>
          </p:cNvPr>
          <p:cNvSpPr>
            <a:spLocks noGrp="1"/>
          </p:cNvSpPr>
          <p:nvPr/>
        </p:nvSpPr>
        <p:spPr>
          <a:xfrm>
            <a:off x="772885" y="55369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End of life issues</a:t>
            </a:r>
            <a:endParaRPr lang="en-US"/>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4">
            <a:extLst>
              <a:ext uri="{FF2B5EF4-FFF2-40B4-BE49-F238E27FC236}">
                <a16:creationId xmlns:lc="http://schemas.openxmlformats.org/drawingml/2006/lockedCanvas" xmlns:a16="http://schemas.microsoft.com/office/drawing/2014/main" xmlns="" id="{1687AAB1-1040-9743-9272-DB231534BAA1}"/>
              </a:ext>
            </a:extLst>
          </p:cNvPr>
          <p:cNvSpPr txBox="1">
            <a:spLocks noGrp="1"/>
          </p:cNvSpPr>
          <p:nvPr>
            <p:ph idx="1"/>
          </p:nvPr>
        </p:nvSpPr>
        <p:spPr>
          <a:xfrm>
            <a:off x="683079" y="1067593"/>
            <a:ext cx="10515600" cy="4722813"/>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i="0" u="sng">
                <a:solidFill>
                  <a:srgbClr val="000000"/>
                </a:solidFill>
                <a:effectLst/>
                <a:latin typeface="Arial" panose="020B0604020202020204" pitchFamily="34" charset="0"/>
              </a:rPr>
              <a:t>Arguments based on rights:</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People have an explicit right to die</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A separate right to die is not necessary, because our other human rights imply the right to die</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Death is a private matter and if there is no harm to others. In this case no one has no right to interfere.</a:t>
            </a:r>
          </a:p>
          <a:p>
            <a:pPr algn="l"/>
            <a:endParaRPr lang="en-GB" b="0" i="0">
              <a:solidFill>
                <a:srgbClr val="000000"/>
              </a:solidFill>
              <a:effectLst/>
              <a:latin typeface="Arial" panose="020B0604020202020204" pitchFamily="34" charset="0"/>
            </a:endParaRPr>
          </a:p>
          <a:p>
            <a:pPr algn="l"/>
            <a:r>
              <a:rPr lang="en-GB" b="1" i="0" u="sng">
                <a:solidFill>
                  <a:srgbClr val="000000"/>
                </a:solidFill>
                <a:effectLst/>
                <a:latin typeface="Arial" panose="020B0604020202020204" pitchFamily="34" charset="0"/>
              </a:rPr>
              <a:t>Practical arguments:</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It is possible to regulate euthanasia</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Death is a private matter and if there is no harm to others, the state and other people have no right to interfere</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Euthanasia happens anyway (a utilitarian or consequentialist argument)</a:t>
            </a:r>
          </a:p>
          <a:p>
            <a:pPr algn="l"/>
            <a:endParaRPr lang="en-GB" b="0" i="0">
              <a:solidFill>
                <a:srgbClr val="000000"/>
              </a:solidFill>
              <a:effectLst/>
              <a:latin typeface="Arial" panose="020B0604020202020204" pitchFamily="34" charset="0"/>
            </a:endParaRPr>
          </a:p>
          <a:p>
            <a:pPr algn="l"/>
            <a:r>
              <a:rPr lang="en-GB" b="1" i="0" u="sng">
                <a:solidFill>
                  <a:srgbClr val="000000"/>
                </a:solidFill>
                <a:effectLst/>
                <a:latin typeface="Arial" panose="020B0604020202020204" pitchFamily="34" charset="0"/>
              </a:rPr>
              <a:t>Philosophical arguments:</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Euthanasia satisfies the criterion that moral rules must be universalisable</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Euthanasia happens anyway (a utilitarian or consequentialist argument)</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Is death a bad thing?</a:t>
            </a:r>
          </a:p>
          <a:p>
            <a:pPr algn="l"/>
            <a:endParaRPr lang="en-GB" b="0" i="0">
              <a:solidFill>
                <a:srgbClr val="000000"/>
              </a:solidFill>
              <a:effectLst/>
              <a:latin typeface="Arial" panose="020B0604020202020204" pitchFamily="34" charset="0"/>
            </a:endParaRPr>
          </a:p>
          <a:p>
            <a:pPr algn="l"/>
            <a:r>
              <a:rPr lang="en-GB" b="1" i="0" u="sng">
                <a:solidFill>
                  <a:srgbClr val="000000"/>
                </a:solidFill>
                <a:effectLst/>
                <a:latin typeface="Arial" panose="020B0604020202020204" pitchFamily="34" charset="0"/>
              </a:rPr>
              <a:t>Arguments about death itself:</a:t>
            </a:r>
          </a:p>
          <a:p>
            <a:pPr marL="285750" indent="-285750" algn="l">
              <a:buFont typeface="Arial" panose="020B0604020202020204" pitchFamily="34" charset="0"/>
              <a:buChar char="•"/>
            </a:pPr>
            <a:r>
              <a:rPr lang="en-GB" b="0" i="0">
                <a:solidFill>
                  <a:srgbClr val="000000"/>
                </a:solidFill>
                <a:effectLst/>
                <a:latin typeface="Arial" panose="020B0604020202020204" pitchFamily="34" charset="0"/>
              </a:rPr>
              <a:t>Is death a bad thing?</a:t>
            </a:r>
          </a:p>
        </p:txBody>
      </p:sp>
      <p:sp>
        <p:nvSpPr>
          <p:cNvPr id="5" name="Title 1">
            <a:extLst>
              <a:ext uri="{FF2B5EF4-FFF2-40B4-BE49-F238E27FC236}">
                <a16:creationId xmlns:lc="http://schemas.openxmlformats.org/drawingml/2006/lockedCanvas" xmlns:a16="http://schemas.microsoft.com/office/drawing/2014/main" xmlns="" id="{DDF3B3DE-E7DB-9348-8A64-0D403365A101}"/>
              </a:ext>
            </a:extLst>
          </p:cNvPr>
          <p:cNvSpPr>
            <a:spLocks noGrp="1"/>
          </p:cNvSpPr>
          <p:nvPr/>
        </p:nvSpPr>
        <p:spPr>
          <a:xfrm>
            <a:off x="691243" y="10629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0" i="0">
                <a:solidFill>
                  <a:srgbClr val="000000"/>
                </a:solidFill>
                <a:effectLst/>
                <a:latin typeface="Arial" panose="020B0604020202020204" pitchFamily="34" charset="0"/>
              </a:rPr>
              <a:t>Overview of pro-euthanasia arguments</a:t>
            </a:r>
            <a:endParaRPr lang="en-US"/>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lc="http://schemas.openxmlformats.org/drawingml/2006/lockedCanvas" xmlns:a16="http://schemas.microsoft.com/office/drawing/2014/main" xmlns="" id="{1C2BE12D-4A1B-0645-9E57-A5BD1F8C19F8}"/>
              </a:ext>
            </a:extLst>
          </p:cNvPr>
          <p:cNvSpPr>
            <a:spLocks noGrp="1"/>
          </p:cNvSpPr>
          <p:nvPr>
            <p:ph idx="1"/>
          </p:nvPr>
        </p:nvSpPr>
        <p:spPr>
          <a:xfrm>
            <a:off x="838200" y="1206500"/>
            <a:ext cx="10515600" cy="47228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i="0" u="sng">
                <a:solidFill>
                  <a:srgbClr val="000000"/>
                </a:solidFill>
                <a:effectLst/>
                <a:latin typeface="Arial" panose="020B0604020202020204" pitchFamily="34" charset="0"/>
              </a:rPr>
              <a:t>Ethical arguments:</a:t>
            </a:r>
          </a:p>
          <a:p>
            <a:r>
              <a:rPr lang="en-GB" b="0" i="0">
                <a:solidFill>
                  <a:srgbClr val="000000"/>
                </a:solidFill>
                <a:effectLst/>
                <a:latin typeface="Arial" panose="020B0604020202020204" pitchFamily="34" charset="0"/>
              </a:rPr>
              <a:t>Euthanasia weakens society's respect for the sanctity of life</a:t>
            </a:r>
          </a:p>
          <a:p>
            <a:r>
              <a:rPr lang="en-GB" b="0" i="0">
                <a:solidFill>
                  <a:srgbClr val="000000"/>
                </a:solidFill>
                <a:effectLst/>
                <a:latin typeface="Arial" panose="020B0604020202020204" pitchFamily="34" charset="0"/>
              </a:rPr>
              <a:t>Accepting euthanasia accepts that some lives (those of the disabled or sick) are worth less than others</a:t>
            </a:r>
          </a:p>
          <a:p>
            <a:r>
              <a:rPr lang="en-GB" b="0" i="0">
                <a:solidFill>
                  <a:srgbClr val="000000"/>
                </a:solidFill>
                <a:effectLst/>
                <a:latin typeface="Arial" panose="020B0604020202020204" pitchFamily="34" charset="0"/>
              </a:rPr>
              <a:t>Voluntary euthanasia is the start of a slippery slope that leads to involuntary euthanasia and the killing of people who are thought undesirable</a:t>
            </a:r>
          </a:p>
          <a:p>
            <a:r>
              <a:rPr lang="en-GB" b="0" i="0">
                <a:solidFill>
                  <a:srgbClr val="000000"/>
                </a:solidFill>
                <a:effectLst/>
                <a:latin typeface="Arial" panose="020B0604020202020204" pitchFamily="34" charset="0"/>
              </a:rPr>
              <a:t>Euthanasia might not be in a person's best interests</a:t>
            </a:r>
          </a:p>
          <a:p>
            <a:r>
              <a:rPr lang="en-GB" b="0" i="0">
                <a:solidFill>
                  <a:srgbClr val="000000"/>
                </a:solidFill>
                <a:effectLst/>
                <a:latin typeface="Arial" panose="020B0604020202020204" pitchFamily="34" charset="0"/>
              </a:rPr>
              <a:t>Euthanasia affects other people's rights, not just those of the patient</a:t>
            </a:r>
          </a:p>
          <a:p>
            <a:endParaRPr lang="en-US"/>
          </a:p>
        </p:txBody>
      </p:sp>
      <p:sp>
        <p:nvSpPr>
          <p:cNvPr id="5" name="Title 1">
            <a:extLst>
              <a:ext uri="{FF2B5EF4-FFF2-40B4-BE49-F238E27FC236}">
                <a16:creationId xmlns:lc="http://schemas.openxmlformats.org/drawingml/2006/lockedCanvas" xmlns:a16="http://schemas.microsoft.com/office/drawing/2014/main" xmlns="" id="{A59BF3D9-7355-C943-A29B-34649A106714}"/>
              </a:ext>
            </a:extLst>
          </p:cNvPr>
          <p:cNvSpPr>
            <a:spLocks noGrp="1"/>
          </p:cNvSpPr>
          <p:nvPr/>
        </p:nvSpPr>
        <p:spPr>
          <a:xfrm>
            <a:off x="519793" y="19920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0" i="0">
                <a:solidFill>
                  <a:srgbClr val="000000"/>
                </a:solidFill>
                <a:effectLst/>
                <a:latin typeface="Arial" panose="020B0604020202020204" pitchFamily="34" charset="0"/>
              </a:rPr>
              <a:t>Overview of anti-euthanasia arguments</a:t>
            </a:r>
            <a:endParaRPr lang="en-US"/>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lc="http://schemas.openxmlformats.org/drawingml/2006/lockedCanvas" xmlns:a16="http://schemas.microsoft.com/office/drawing/2014/main" xmlns="" id="{EEAA1F65-C896-3043-A485-C6C872CB0812}"/>
              </a:ext>
            </a:extLst>
          </p:cNvPr>
          <p:cNvSpPr>
            <a:spLocks noGrp="1"/>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0" i="0">
                <a:solidFill>
                  <a:srgbClr val="000000"/>
                </a:solidFill>
                <a:effectLst/>
                <a:latin typeface="Arial" panose="020B0604020202020204" pitchFamily="34" charset="0"/>
              </a:rPr>
              <a:t>Practical arguments. </a:t>
            </a:r>
            <a:endParaRPr lang="en-US"/>
          </a:p>
        </p:txBody>
      </p:sp>
      <p:sp>
        <p:nvSpPr>
          <p:cNvPr id="5" name="Content Placeholder 2">
            <a:extLst>
              <a:ext uri="{FF2B5EF4-FFF2-40B4-BE49-F238E27FC236}">
                <a16:creationId xmlns:lc="http://schemas.openxmlformats.org/drawingml/2006/lockedCanvas" xmlns:a16="http://schemas.microsoft.com/office/drawing/2014/main" xmlns="" id="{EB25FC40-9FC4-0348-A415-715B6ED92D3F}"/>
              </a:ext>
            </a:extLst>
          </p:cNvPr>
          <p:cNvSpPr>
            <a:spLocks noGrp="1"/>
          </p:cNvSpPr>
          <p:nvPr>
            <p:ph idx="1"/>
          </p:nvPr>
        </p:nvSpPr>
        <p:spPr>
          <a:xfrm>
            <a:off x="838200" y="1206500"/>
            <a:ext cx="10515600" cy="472281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0" i="0">
                <a:solidFill>
                  <a:srgbClr val="000000"/>
                </a:solidFill>
                <a:effectLst/>
                <a:latin typeface="Arial" panose="020B0604020202020204" pitchFamily="34" charset="0"/>
              </a:rPr>
              <a:t>Proper palliative care makes euthanasia unnecessary</a:t>
            </a:r>
          </a:p>
          <a:p>
            <a:r>
              <a:rPr lang="en-GB" b="0" i="0">
                <a:solidFill>
                  <a:srgbClr val="000000"/>
                </a:solidFill>
                <a:effectLst/>
                <a:latin typeface="Arial" panose="020B0604020202020204" pitchFamily="34" charset="0"/>
              </a:rPr>
              <a:t>There's no way of properly regulating euthanasia</a:t>
            </a:r>
          </a:p>
          <a:p>
            <a:r>
              <a:rPr lang="en-GB" b="0" i="0">
                <a:solidFill>
                  <a:srgbClr val="000000"/>
                </a:solidFill>
                <a:effectLst/>
                <a:latin typeface="Arial" panose="020B0604020202020204" pitchFamily="34" charset="0"/>
              </a:rPr>
              <a:t>Allowing euthanasia will lead to less good care for the terminally ill</a:t>
            </a:r>
          </a:p>
          <a:p>
            <a:r>
              <a:rPr lang="en-GB" b="0" i="0">
                <a:solidFill>
                  <a:srgbClr val="000000"/>
                </a:solidFill>
                <a:effectLst/>
                <a:latin typeface="Arial" panose="020B0604020202020204" pitchFamily="34" charset="0"/>
              </a:rPr>
              <a:t>Allowing euthanasia undermines the committment of doctors and nurses to saving lives</a:t>
            </a:r>
          </a:p>
          <a:p>
            <a:r>
              <a:rPr lang="en-GB" b="0" i="0">
                <a:solidFill>
                  <a:srgbClr val="000000"/>
                </a:solidFill>
                <a:effectLst/>
                <a:latin typeface="Arial" panose="020B0604020202020204" pitchFamily="34" charset="0"/>
              </a:rPr>
              <a:t>Euthanasia may become a cost-effective way to treat the terminally ill</a:t>
            </a:r>
          </a:p>
          <a:p>
            <a:r>
              <a:rPr lang="en-GB" b="0" i="0">
                <a:solidFill>
                  <a:srgbClr val="000000"/>
                </a:solidFill>
                <a:effectLst/>
                <a:latin typeface="Arial" panose="020B0604020202020204" pitchFamily="34" charset="0"/>
              </a:rPr>
              <a:t>Allowing euthanasia will discourage the search for new cures and treatments for the terminally ill</a:t>
            </a:r>
          </a:p>
          <a:p>
            <a:r>
              <a:rPr lang="en-GB" b="0" i="0">
                <a:solidFill>
                  <a:srgbClr val="000000"/>
                </a:solidFill>
                <a:effectLst/>
                <a:latin typeface="Arial" panose="020B0604020202020204" pitchFamily="34" charset="0"/>
              </a:rPr>
              <a:t>Euthanasia undermines the motivation to provide good care for the dying, and good pain relief</a:t>
            </a:r>
          </a:p>
          <a:p>
            <a:r>
              <a:rPr lang="en-GB" b="0" i="0">
                <a:solidFill>
                  <a:srgbClr val="000000"/>
                </a:solidFill>
                <a:effectLst/>
                <a:latin typeface="Arial" panose="020B0604020202020204" pitchFamily="34" charset="0"/>
              </a:rPr>
              <a:t>Euthanasia gives too much power to doctors</a:t>
            </a:r>
          </a:p>
          <a:p>
            <a:pPr marL="0" indent="0">
              <a:buNone/>
            </a:pPr>
            <a:endParaRPr lang="en-US"/>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98ED85F-DCEE-4B50-802E-71A6E3E12B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lc="http://schemas.openxmlformats.org/drawingml/2006/lockedCanvas" xmlns:a16="http://schemas.microsoft.com/office/drawing/2014/main" xmlns="" id="{183DFEA1-4DB8-7144-A33D-90AE83EBC3B5}"/>
              </a:ext>
            </a:extLst>
          </p:cNvPr>
          <p:cNvSpPr>
            <a:spLocks noGrp="1"/>
          </p:cNvSpPr>
          <p:nvPr>
            <p:ph idx="1"/>
          </p:nvPr>
        </p:nvSpPr>
        <p:spPr>
          <a:xfrm>
            <a:off x="838200" y="1206500"/>
            <a:ext cx="10515600" cy="47228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0" i="0">
                <a:solidFill>
                  <a:srgbClr val="000000"/>
                </a:solidFill>
                <a:effectLst/>
                <a:latin typeface="Arial" panose="020B0604020202020204" pitchFamily="34" charset="0"/>
              </a:rPr>
              <a:t>Euthanasia undermines the motivation to provide good care for the dying, and good pain relief</a:t>
            </a:r>
          </a:p>
          <a:p>
            <a:r>
              <a:rPr lang="en-GB" b="0" i="0">
                <a:solidFill>
                  <a:srgbClr val="000000"/>
                </a:solidFill>
                <a:effectLst/>
                <a:latin typeface="Arial" panose="020B0604020202020204" pitchFamily="34" charset="0"/>
              </a:rPr>
              <a:t>Euthanasia gives too much power to doctors</a:t>
            </a:r>
          </a:p>
          <a:p>
            <a:r>
              <a:rPr lang="en-GB" b="0" i="0">
                <a:solidFill>
                  <a:srgbClr val="000000"/>
                </a:solidFill>
                <a:effectLst/>
                <a:latin typeface="Arial" panose="020B0604020202020204" pitchFamily="34" charset="0"/>
              </a:rPr>
              <a:t>Euthanasia exposes vulnerable people to pressure to end their lives</a:t>
            </a:r>
          </a:p>
          <a:p>
            <a:r>
              <a:rPr lang="en-GB" b="0" i="0">
                <a:solidFill>
                  <a:srgbClr val="000000"/>
                </a:solidFill>
                <a:effectLst/>
                <a:latin typeface="Arial" panose="020B0604020202020204" pitchFamily="34" charset="0"/>
              </a:rPr>
              <a:t>Moral pressure on elderly relatives by selfish families</a:t>
            </a:r>
          </a:p>
          <a:p>
            <a:r>
              <a:rPr lang="en-GB" b="0" i="0">
                <a:solidFill>
                  <a:srgbClr val="000000"/>
                </a:solidFill>
                <a:effectLst/>
                <a:latin typeface="Arial" panose="020B0604020202020204" pitchFamily="34" charset="0"/>
              </a:rPr>
              <a:t>Moral pressure to free up medical resources</a:t>
            </a:r>
          </a:p>
          <a:p>
            <a:r>
              <a:rPr lang="en-GB" b="0" i="0">
                <a:solidFill>
                  <a:srgbClr val="000000"/>
                </a:solidFill>
                <a:effectLst/>
                <a:latin typeface="Arial" panose="020B0604020202020204" pitchFamily="34" charset="0"/>
              </a:rPr>
              <a:t>Patients who are abandoned by their families may feel euthanasia is the only solution</a:t>
            </a:r>
          </a:p>
          <a:p>
            <a:pPr marL="0" indent="0">
              <a:buNone/>
            </a:pPr>
            <a:endParaRPr lang="en-US"/>
          </a:p>
        </p:txBody>
      </p:sp>
      <p:sp>
        <p:nvSpPr>
          <p:cNvPr id="5" name="Title 1">
            <a:extLst>
              <a:ext uri="{FF2B5EF4-FFF2-40B4-BE49-F238E27FC236}">
                <a16:creationId xmlns:lc="http://schemas.openxmlformats.org/drawingml/2006/lockedCanvas" xmlns:a16="http://schemas.microsoft.com/office/drawing/2014/main" xmlns="" id="{D56D1039-FB00-7E40-AD07-3A01E6DFB8F6}"/>
              </a:ext>
            </a:extLst>
          </p:cNvPr>
          <p:cNvSpPr>
            <a:spLocks noGrp="1"/>
          </p:cNvSpPr>
          <p:nvPr/>
        </p:nvSpPr>
        <p:spPr>
          <a:xfrm>
            <a:off x="740229" y="720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Social point of view </a:t>
            </a:r>
            <a:endParaRPr lang="en-US"/>
          </a:p>
        </p:txBody>
      </p:sp>
    </p:spTree>
    <p:extLst>
      <p:ext uri="{BB962C8B-B14F-4D97-AF65-F5344CB8AC3E}">
        <p14:creationId xmlns:p14="http://schemas.microsoft.com/office/powerpoint/2010/main" val="1814522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741</Words>
  <Application>Microsoft Office PowerPoint</Application>
  <PresentationFormat>Vlastní</PresentationFormat>
  <Paragraphs>84</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Office Theme</vt:lpstr>
      <vt:lpstr>Euthanasia</vt:lpstr>
      <vt:lpstr>What is euthanasia?..</vt:lpstr>
      <vt:lpstr>Prezentace aplikace PowerPoint</vt:lpstr>
      <vt:lpstr>Ethical point of view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Euthanasia</dc:title>
  <dc:creator>mikaella m</dc:creator>
  <cp:lastModifiedBy>Lenka Smejkalová</cp:lastModifiedBy>
  <cp:revision>7</cp:revision>
  <dcterms:created xsi:type="dcterms:W3CDTF">2018-12-04T21:55:01Z</dcterms:created>
  <dcterms:modified xsi:type="dcterms:W3CDTF">2018-12-05T10:36:14Z</dcterms:modified>
</cp:coreProperties>
</file>