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2" r:id="rId3"/>
    <p:sldId id="263" r:id="rId4"/>
    <p:sldId id="264" r:id="rId5"/>
    <p:sldId id="266" r:id="rId6"/>
    <p:sldId id="267" r:id="rId7"/>
    <p:sldId id="268" r:id="rId8"/>
    <p:sldId id="26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acher" initials="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2-01T14:23:04.728" idx="1">
    <p:pos x="7886" y="602"/>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FB13CB-4CDA-48FD-BECC-34F692EE0DED}" type="datetimeFigureOut">
              <a:rPr lang="en-GB" smtClean="0"/>
              <a:t>05/12/2018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F6992-B33C-4A29-8A20-B70195928E5B}" type="slidenum">
              <a:rPr lang="en-GB" smtClean="0"/>
              <a:t>‹#›</a:t>
            </a:fld>
            <a:endParaRPr lang="en-GB"/>
          </a:p>
        </p:txBody>
      </p:sp>
    </p:spTree>
    <p:extLst>
      <p:ext uri="{BB962C8B-B14F-4D97-AF65-F5344CB8AC3E}">
        <p14:creationId xmlns:p14="http://schemas.microsoft.com/office/powerpoint/2010/main" val="3093378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1EC0862-2C45-437E-823A-27E12ABC1C74}"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4315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EC0862-2C45-437E-823A-27E12ABC1C74}"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2395442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EC0862-2C45-437E-823A-27E12ABC1C74}"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208655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EC0862-2C45-437E-823A-27E12ABC1C74}"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87882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1EC0862-2C45-437E-823A-27E12ABC1C74}" type="datetimeFigureOut">
              <a:rPr lang="en-GB" smtClean="0"/>
              <a:t>05/12/2018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28675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1EC0862-2C45-437E-823A-27E12ABC1C74}"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34938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1EC0862-2C45-437E-823A-27E12ABC1C74}" type="datetimeFigureOut">
              <a:rPr lang="en-GB" smtClean="0"/>
              <a:t>05/12/2018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1239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1EC0862-2C45-437E-823A-27E12ABC1C74}" type="datetimeFigureOut">
              <a:rPr lang="en-GB" smtClean="0"/>
              <a:t>05/12/2018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134873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C0862-2C45-437E-823A-27E12ABC1C74}" type="datetimeFigureOut">
              <a:rPr lang="en-GB" smtClean="0"/>
              <a:t>05/12/2018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52353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EC0862-2C45-437E-823A-27E12ABC1C74}"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168291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EC0862-2C45-437E-823A-27E12ABC1C74}" type="datetimeFigureOut">
              <a:rPr lang="en-GB" smtClean="0"/>
              <a:t>05/12/2018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985591-AAE5-4B18-8B73-2F1800892C11}" type="slidenum">
              <a:rPr lang="en-GB" smtClean="0"/>
              <a:t>‹#›</a:t>
            </a:fld>
            <a:endParaRPr lang="en-GB"/>
          </a:p>
        </p:txBody>
      </p:sp>
    </p:spTree>
    <p:extLst>
      <p:ext uri="{BB962C8B-B14F-4D97-AF65-F5344CB8AC3E}">
        <p14:creationId xmlns:p14="http://schemas.microsoft.com/office/powerpoint/2010/main" val="323327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C0862-2C45-437E-823A-27E12ABC1C74}" type="datetimeFigureOut">
              <a:rPr lang="en-GB" smtClean="0"/>
              <a:t>05/12/2018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85591-AAE5-4B18-8B73-2F1800892C11}" type="slidenum">
              <a:rPr lang="en-GB" smtClean="0"/>
              <a:t>‹#›</a:t>
            </a:fld>
            <a:endParaRPr lang="en-GB"/>
          </a:p>
        </p:txBody>
      </p:sp>
    </p:spTree>
    <p:extLst>
      <p:ext uri="{BB962C8B-B14F-4D97-AF65-F5344CB8AC3E}">
        <p14:creationId xmlns:p14="http://schemas.microsoft.com/office/powerpoint/2010/main" val="2506601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rpha.net/consor/cgi-bin/OC_Exp.php?lng=EN&amp;Expert=25017" TargetMode="External"/><Relationship Id="rId7" Type="http://schemas.openxmlformats.org/officeDocument/2006/relationships/hyperlink" Target="https://www.fda.gov/drugs/resourcesforyou/consumers/ucm143563.htm" TargetMode="External"/><Relationship Id="rId2" Type="http://schemas.openxmlformats.org/officeDocument/2006/relationships/hyperlink" Target="https://www.eurordis.org/orphan-drug-designations-marketing-authorisations" TargetMode="External"/><Relationship Id="rId1" Type="http://schemas.openxmlformats.org/officeDocument/2006/relationships/slideLayout" Target="../slideLayouts/slideLayout2.xml"/><Relationship Id="rId6" Type="http://schemas.openxmlformats.org/officeDocument/2006/relationships/hyperlink" Target="https://rarediseases.info.nih.gov/diseases/fda-orphan-drugs" TargetMode="External"/><Relationship Id="rId5" Type="http://schemas.openxmlformats.org/officeDocument/2006/relationships/hyperlink" Target="https://www.orpha.net/consor/cgi-bin/index.php" TargetMode="External"/><Relationship Id="rId4" Type="http://schemas.openxmlformats.org/officeDocument/2006/relationships/hyperlink" Target="https://www.eurordis.org/sites/default/files/publications/Fact_sheet_OD-Eurordi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940526" y="95794"/>
            <a:ext cx="10006148" cy="6670765"/>
          </a:xfrm>
          <a:prstGeom prst="rect">
            <a:avLst/>
          </a:prstGeom>
        </p:spPr>
      </p:pic>
      <p:sp>
        <p:nvSpPr>
          <p:cNvPr id="10" name="TextBox 9"/>
          <p:cNvSpPr txBox="1"/>
          <p:nvPr/>
        </p:nvSpPr>
        <p:spPr>
          <a:xfrm>
            <a:off x="3056708" y="535578"/>
            <a:ext cx="6113417" cy="923330"/>
          </a:xfrm>
          <a:prstGeom prst="rect">
            <a:avLst/>
          </a:prstGeom>
          <a:noFill/>
        </p:spPr>
        <p:txBody>
          <a:bodyPr wrap="square" rtlCol="0">
            <a:spAutoFit/>
          </a:bodyPr>
          <a:lstStyle/>
          <a:p>
            <a:r>
              <a:rPr lang="en-US" sz="5400" b="1" i="1" dirty="0" smtClean="0"/>
              <a:t>Orphan Medicines</a:t>
            </a:r>
            <a:endParaRPr lang="en-GB" sz="5400" b="1" i="1" dirty="0"/>
          </a:p>
        </p:txBody>
      </p:sp>
      <p:sp>
        <p:nvSpPr>
          <p:cNvPr id="11" name="TextBox 10"/>
          <p:cNvSpPr txBox="1"/>
          <p:nvPr/>
        </p:nvSpPr>
        <p:spPr>
          <a:xfrm>
            <a:off x="9012360" y="5995852"/>
            <a:ext cx="1934314" cy="369332"/>
          </a:xfrm>
          <a:prstGeom prst="rect">
            <a:avLst/>
          </a:prstGeom>
          <a:noFill/>
        </p:spPr>
        <p:txBody>
          <a:bodyPr wrap="square" rtlCol="0">
            <a:spAutoFit/>
          </a:bodyPr>
          <a:lstStyle/>
          <a:p>
            <a:r>
              <a:rPr lang="en-US" i="1" dirty="0" err="1" smtClean="0"/>
              <a:t>Vasiliki</a:t>
            </a:r>
            <a:r>
              <a:rPr lang="en-US" i="1" dirty="0" smtClean="0"/>
              <a:t> </a:t>
            </a:r>
            <a:r>
              <a:rPr lang="en-US" i="1" dirty="0" err="1"/>
              <a:t>N</a:t>
            </a:r>
            <a:r>
              <a:rPr lang="en-US" i="1" dirty="0" err="1" smtClean="0"/>
              <a:t>icolaou</a:t>
            </a:r>
            <a:endParaRPr lang="en-GB" i="1" dirty="0"/>
          </a:p>
        </p:txBody>
      </p:sp>
    </p:spTree>
    <p:extLst>
      <p:ext uri="{BB962C8B-B14F-4D97-AF65-F5344CB8AC3E}">
        <p14:creationId xmlns:p14="http://schemas.microsoft.com/office/powerpoint/2010/main" val="4076782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endParaRPr lang="en-GB" b="1" dirty="0"/>
          </a:p>
        </p:txBody>
      </p:sp>
      <p:sp>
        <p:nvSpPr>
          <p:cNvPr id="3" name="Content Placeholder 2"/>
          <p:cNvSpPr>
            <a:spLocks noGrp="1"/>
          </p:cNvSpPr>
          <p:nvPr>
            <p:ph idx="1"/>
          </p:nvPr>
        </p:nvSpPr>
        <p:spPr>
          <a:xfrm>
            <a:off x="590006" y="744583"/>
            <a:ext cx="10515600" cy="5577839"/>
          </a:xfrm>
        </p:spPr>
        <p:txBody>
          <a:bodyPr>
            <a:normAutofit fontScale="77500" lnSpcReduction="20000"/>
          </a:bodyPr>
          <a:lstStyle/>
          <a:p>
            <a:pPr marL="0" indent="0">
              <a:buNone/>
            </a:pPr>
            <a:r>
              <a:rPr lang="en-GB" b="1" dirty="0" smtClean="0">
                <a:solidFill>
                  <a:srgbClr val="002060"/>
                </a:solidFill>
              </a:rPr>
              <a:t>About EURORDIS</a:t>
            </a:r>
          </a:p>
          <a:p>
            <a:pPr marL="0" indent="0">
              <a:buNone/>
            </a:pPr>
            <a:r>
              <a:rPr lang="en-GB" dirty="0" smtClean="0"/>
              <a:t>EURORDIS is a </a:t>
            </a:r>
            <a:r>
              <a:rPr lang="en-GB" dirty="0" smtClean="0">
                <a:solidFill>
                  <a:srgbClr val="002060"/>
                </a:solidFill>
              </a:rPr>
              <a:t>non-governmental</a:t>
            </a:r>
            <a:r>
              <a:rPr lang="en-GB" dirty="0" smtClean="0"/>
              <a:t> patient-driven alliance of patient organisations representing 826 rare diseases patient organisations in 70 countries.</a:t>
            </a:r>
          </a:p>
          <a:p>
            <a:pPr marL="0" indent="0">
              <a:buNone/>
            </a:pPr>
            <a:r>
              <a:rPr lang="en-GB" dirty="0" smtClean="0"/>
              <a:t>They are the voice of 30 million people affected by rare diseases throughout Europe. </a:t>
            </a:r>
          </a:p>
          <a:p>
            <a:pPr marL="0" indent="0">
              <a:buNone/>
            </a:pPr>
            <a:r>
              <a:rPr lang="en-GB" dirty="0" smtClean="0"/>
              <a:t>EURORDIS represent in the various activities linked to the orphan drug development process.</a:t>
            </a:r>
          </a:p>
          <a:p>
            <a:pPr marL="0" indent="0">
              <a:buNone/>
            </a:pPr>
            <a:endParaRPr lang="en-US" dirty="0"/>
          </a:p>
          <a:p>
            <a:pPr marL="0" indent="0">
              <a:buNone/>
            </a:pPr>
            <a:r>
              <a:rPr lang="en-US" b="1" dirty="0" smtClean="0">
                <a:solidFill>
                  <a:srgbClr val="002060"/>
                </a:solidFill>
              </a:rPr>
              <a:t>What they do</a:t>
            </a:r>
          </a:p>
          <a:p>
            <a:pPr marL="0" indent="0">
              <a:buNone/>
            </a:pPr>
            <a:r>
              <a:rPr lang="en-GB" dirty="0" smtClean="0"/>
              <a:t>EURORDIS' mission is to build a strong European community of patient organisations and people living with rare diseases, to be their voice at the European level. The role played by EURORDIS is financially </a:t>
            </a:r>
            <a:r>
              <a:rPr lang="en-GB" dirty="0" smtClean="0">
                <a:solidFill>
                  <a:srgbClr val="002060"/>
                </a:solidFill>
              </a:rPr>
              <a:t>independent</a:t>
            </a:r>
            <a:r>
              <a:rPr lang="en-GB" dirty="0" smtClean="0"/>
              <a:t> from the pharmaceutical industry. All orphan drug activities are made possible through the work of EURORDIS volunteers and the financial support from its members. </a:t>
            </a:r>
          </a:p>
          <a:p>
            <a:pPr marL="0" indent="0">
              <a:buNone/>
            </a:pPr>
            <a:endParaRPr lang="en-GB" b="1" dirty="0" smtClean="0">
              <a:solidFill>
                <a:srgbClr val="002060"/>
              </a:solidFill>
            </a:endParaRPr>
          </a:p>
          <a:p>
            <a:pPr marL="0" indent="0">
              <a:buNone/>
            </a:pPr>
            <a:r>
              <a:rPr lang="en-GB" b="1" dirty="0" smtClean="0">
                <a:solidFill>
                  <a:srgbClr val="002060"/>
                </a:solidFill>
              </a:rPr>
              <a:t>International activities</a:t>
            </a:r>
          </a:p>
          <a:p>
            <a:pPr marL="0" indent="0">
              <a:buNone/>
            </a:pPr>
            <a:r>
              <a:rPr lang="en-GB" dirty="0" smtClean="0"/>
              <a:t>Their vision is to </a:t>
            </a:r>
            <a:r>
              <a:rPr lang="en-GB" dirty="0" smtClean="0">
                <a:solidFill>
                  <a:srgbClr val="002060"/>
                </a:solidFill>
              </a:rPr>
              <a:t>unite</a:t>
            </a:r>
            <a:r>
              <a:rPr lang="en-GB" dirty="0" smtClean="0"/>
              <a:t>, </a:t>
            </a:r>
            <a:r>
              <a:rPr lang="en-GB" dirty="0" smtClean="0">
                <a:solidFill>
                  <a:srgbClr val="002060"/>
                </a:solidFill>
              </a:rPr>
              <a:t>expand </a:t>
            </a:r>
            <a:r>
              <a:rPr lang="en-GB" dirty="0" smtClean="0"/>
              <a:t>and </a:t>
            </a:r>
            <a:r>
              <a:rPr lang="en-GB" dirty="0" smtClean="0">
                <a:solidFill>
                  <a:srgbClr val="002060"/>
                </a:solidFill>
              </a:rPr>
              <a:t>reinforce</a:t>
            </a:r>
            <a:r>
              <a:rPr lang="en-GB" dirty="0" smtClean="0"/>
              <a:t> the rare disease movement of patient organisations and patient advocates around the world.</a:t>
            </a:r>
          </a:p>
          <a:p>
            <a:pPr marL="0" indent="0">
              <a:buNone/>
            </a:pPr>
            <a:endParaRPr lang="en-GB" dirty="0"/>
          </a:p>
        </p:txBody>
      </p:sp>
      <p:pic>
        <p:nvPicPr>
          <p:cNvPr id="4" name="Picture 3"/>
          <p:cNvPicPr>
            <a:picLocks noChangeAspect="1"/>
          </p:cNvPicPr>
          <p:nvPr/>
        </p:nvPicPr>
        <p:blipFill>
          <a:blip r:embed="rId2"/>
          <a:stretch>
            <a:fillRect/>
          </a:stretch>
        </p:blipFill>
        <p:spPr>
          <a:xfrm>
            <a:off x="9997440" y="138521"/>
            <a:ext cx="1905000" cy="1238250"/>
          </a:xfrm>
          <a:prstGeom prst="rect">
            <a:avLst/>
          </a:prstGeom>
        </p:spPr>
      </p:pic>
      <p:pic>
        <p:nvPicPr>
          <p:cNvPr id="6" name="Picture 5"/>
          <p:cNvPicPr>
            <a:picLocks noChangeAspect="1"/>
          </p:cNvPicPr>
          <p:nvPr/>
        </p:nvPicPr>
        <p:blipFill>
          <a:blip r:embed="rId3"/>
          <a:stretch>
            <a:fillRect/>
          </a:stretch>
        </p:blipFill>
        <p:spPr>
          <a:xfrm>
            <a:off x="10293449" y="4637314"/>
            <a:ext cx="1872508" cy="1872508"/>
          </a:xfrm>
          <a:prstGeom prst="rect">
            <a:avLst/>
          </a:prstGeom>
        </p:spPr>
      </p:pic>
    </p:spTree>
    <p:extLst>
      <p:ext uri="{BB962C8B-B14F-4D97-AF65-F5344CB8AC3E}">
        <p14:creationId xmlns:p14="http://schemas.microsoft.com/office/powerpoint/2010/main" val="1829761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6132" y="976540"/>
            <a:ext cx="10515600" cy="4351338"/>
          </a:xfrm>
        </p:spPr>
        <p:txBody>
          <a:bodyPr>
            <a:normAutofit lnSpcReduction="10000"/>
          </a:bodyPr>
          <a:lstStyle/>
          <a:p>
            <a:pPr marL="0" indent="0">
              <a:buNone/>
            </a:pPr>
            <a:r>
              <a:rPr lang="en-GB" dirty="0" smtClean="0">
                <a:solidFill>
                  <a:srgbClr val="002060"/>
                </a:solidFill>
              </a:rPr>
              <a:t>What is </a:t>
            </a:r>
            <a:r>
              <a:rPr lang="en-GB" dirty="0" err="1" smtClean="0">
                <a:solidFill>
                  <a:srgbClr val="002060"/>
                </a:solidFill>
              </a:rPr>
              <a:t>Orphanet</a:t>
            </a:r>
            <a:r>
              <a:rPr lang="en-GB" dirty="0" smtClean="0">
                <a:solidFill>
                  <a:srgbClr val="002060"/>
                </a:solidFill>
              </a:rPr>
              <a:t> ?</a:t>
            </a:r>
          </a:p>
          <a:p>
            <a:r>
              <a:rPr lang="en-GB" dirty="0" err="1" smtClean="0"/>
              <a:t>Orphanet</a:t>
            </a:r>
            <a:r>
              <a:rPr lang="en-GB" dirty="0" smtClean="0"/>
              <a:t> is a unique resource, gathering and improving knowledge on rare diseases so as to improve the </a:t>
            </a:r>
            <a:r>
              <a:rPr lang="en-GB" dirty="0" smtClean="0">
                <a:solidFill>
                  <a:srgbClr val="002060"/>
                </a:solidFill>
              </a:rPr>
              <a:t>diagnosis</a:t>
            </a:r>
            <a:r>
              <a:rPr lang="en-GB" dirty="0" smtClean="0"/>
              <a:t>, </a:t>
            </a:r>
            <a:r>
              <a:rPr lang="en-GB" dirty="0" smtClean="0">
                <a:solidFill>
                  <a:srgbClr val="002060"/>
                </a:solidFill>
              </a:rPr>
              <a:t>care</a:t>
            </a:r>
            <a:r>
              <a:rPr lang="en-GB" dirty="0" smtClean="0"/>
              <a:t> and </a:t>
            </a:r>
            <a:r>
              <a:rPr lang="en-GB" dirty="0" smtClean="0">
                <a:solidFill>
                  <a:srgbClr val="002060"/>
                </a:solidFill>
              </a:rPr>
              <a:t>treatment </a:t>
            </a:r>
            <a:r>
              <a:rPr lang="en-GB" dirty="0" smtClean="0"/>
              <a:t>of patients with rare diseases. </a:t>
            </a:r>
          </a:p>
          <a:p>
            <a:r>
              <a:rPr lang="en-GB" dirty="0" err="1" smtClean="0"/>
              <a:t>Orphanet</a:t>
            </a:r>
            <a:r>
              <a:rPr lang="en-GB" dirty="0" smtClean="0"/>
              <a:t> aims to provide high-quality information on rare diseases, and ensure equal access to knowledge for all stakeholders. </a:t>
            </a:r>
          </a:p>
          <a:p>
            <a:r>
              <a:rPr lang="en-GB" dirty="0" err="1" smtClean="0"/>
              <a:t>Orphanet</a:t>
            </a:r>
            <a:r>
              <a:rPr lang="en-GB" dirty="0" smtClean="0"/>
              <a:t> was established in </a:t>
            </a:r>
            <a:r>
              <a:rPr lang="en-GB" dirty="0" smtClean="0">
                <a:solidFill>
                  <a:srgbClr val="002060"/>
                </a:solidFill>
              </a:rPr>
              <a:t>France by the INSERM </a:t>
            </a:r>
            <a:r>
              <a:rPr lang="en-GB" dirty="0" smtClean="0"/>
              <a:t>(French National Institute for Health and Medical Research) in </a:t>
            </a:r>
            <a:r>
              <a:rPr lang="en-GB" dirty="0" smtClean="0">
                <a:solidFill>
                  <a:srgbClr val="002060"/>
                </a:solidFill>
              </a:rPr>
              <a:t>1997</a:t>
            </a:r>
            <a:r>
              <a:rPr lang="en-GB" dirty="0" smtClean="0"/>
              <a:t>.This initiative became a European endeavour from 2000, supported by grants from the European Commission: </a:t>
            </a:r>
            <a:r>
              <a:rPr lang="en-GB" dirty="0" err="1" smtClean="0"/>
              <a:t>Orphanet</a:t>
            </a:r>
            <a:r>
              <a:rPr lang="en-GB" dirty="0" smtClean="0"/>
              <a:t> has gradually grown to a Consortium of </a:t>
            </a:r>
            <a:r>
              <a:rPr lang="en-GB" dirty="0" smtClean="0">
                <a:solidFill>
                  <a:srgbClr val="002060"/>
                </a:solidFill>
              </a:rPr>
              <a:t>40 countries</a:t>
            </a:r>
            <a:r>
              <a:rPr lang="en-GB" dirty="0" smtClean="0"/>
              <a:t>, within Europe and across the globe.</a:t>
            </a:r>
            <a:endParaRPr lang="en-GB" dirty="0"/>
          </a:p>
        </p:txBody>
      </p:sp>
      <p:pic>
        <p:nvPicPr>
          <p:cNvPr id="5" name="Picture 4"/>
          <p:cNvPicPr>
            <a:picLocks noChangeAspect="1"/>
          </p:cNvPicPr>
          <p:nvPr/>
        </p:nvPicPr>
        <p:blipFill>
          <a:blip r:embed="rId2"/>
          <a:stretch>
            <a:fillRect/>
          </a:stretch>
        </p:blipFill>
        <p:spPr>
          <a:xfrm>
            <a:off x="815748" y="5327878"/>
            <a:ext cx="4943475" cy="923925"/>
          </a:xfrm>
          <a:prstGeom prst="rect">
            <a:avLst/>
          </a:prstGeom>
        </p:spPr>
      </p:pic>
    </p:spTree>
    <p:extLst>
      <p:ext uri="{BB962C8B-B14F-4D97-AF65-F5344CB8AC3E}">
        <p14:creationId xmlns:p14="http://schemas.microsoft.com/office/powerpoint/2010/main" val="3778765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 (EC) NO 141/2000 </a:t>
            </a:r>
            <a:r>
              <a:rPr lang="en-GB" dirty="0" smtClean="0"/>
              <a:t>OF THE EUROPEAN PARLIAMENT AND OF THE COUNCIL</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On </a:t>
            </a:r>
            <a:r>
              <a:rPr lang="en-GB" dirty="0" smtClean="0">
                <a:solidFill>
                  <a:srgbClr val="002060"/>
                </a:solidFill>
              </a:rPr>
              <a:t>16 December 1999</a:t>
            </a:r>
            <a:r>
              <a:rPr lang="en-GB" dirty="0" smtClean="0"/>
              <a:t>, the European Parliament adopted Regulation (EC) No 141/2000 (the Orphan Regulation).</a:t>
            </a:r>
          </a:p>
          <a:p>
            <a:pPr marL="0" indent="0">
              <a:buNone/>
            </a:pPr>
            <a:r>
              <a:rPr lang="en-US" u="sng" dirty="0" smtClean="0"/>
              <a:t>This Regulation:</a:t>
            </a:r>
            <a:endParaRPr lang="en-GB" u="sng" dirty="0"/>
          </a:p>
          <a:p>
            <a:pPr>
              <a:buFont typeface="Wingdings" panose="05000000000000000000" pitchFamily="2" charset="2"/>
              <a:buChar char="ü"/>
            </a:pPr>
            <a:r>
              <a:rPr lang="en-GB" dirty="0" smtClean="0"/>
              <a:t>The main objective of this Regulation is to create a Community for medicinal products as orphan medicinal products and to provide motivation for the research, development and placing them on the market as </a:t>
            </a:r>
            <a:r>
              <a:rPr lang="en-GB" dirty="0" smtClean="0">
                <a:solidFill>
                  <a:srgbClr val="002060"/>
                </a:solidFill>
              </a:rPr>
              <a:t>orphan medicinal products</a:t>
            </a:r>
            <a:r>
              <a:rPr lang="en-GB" dirty="0" smtClean="0"/>
              <a:t>.</a:t>
            </a:r>
          </a:p>
          <a:p>
            <a:pPr>
              <a:buFont typeface="Wingdings" panose="05000000000000000000" pitchFamily="2" charset="2"/>
              <a:buChar char="ü"/>
            </a:pPr>
            <a:r>
              <a:rPr lang="en-GB" dirty="0" smtClean="0"/>
              <a:t>Establishes the </a:t>
            </a:r>
            <a:r>
              <a:rPr lang="en-GB" dirty="0" smtClean="0">
                <a:solidFill>
                  <a:srgbClr val="002060"/>
                </a:solidFill>
              </a:rPr>
              <a:t>Committee for Orphan Medicinal Products (COMP).</a:t>
            </a:r>
          </a:p>
          <a:p>
            <a:pPr>
              <a:buFont typeface="Wingdings" panose="05000000000000000000" pitchFamily="2" charset="2"/>
              <a:buChar char="ü"/>
            </a:pPr>
            <a:r>
              <a:rPr lang="en-GB" dirty="0"/>
              <a:t>S</a:t>
            </a:r>
            <a:r>
              <a:rPr lang="en-GB" dirty="0" smtClean="0"/>
              <a:t>ponsors of orphan medicinal products designated under this Regulation should be entitled to the full benefit of any incentives granted by the Community or by the Member States to support the </a:t>
            </a:r>
            <a:r>
              <a:rPr lang="en-GB" dirty="0" smtClean="0">
                <a:solidFill>
                  <a:srgbClr val="002060"/>
                </a:solidFill>
              </a:rPr>
              <a:t>research</a:t>
            </a:r>
            <a:r>
              <a:rPr lang="en-GB" dirty="0" smtClean="0"/>
              <a:t> and </a:t>
            </a:r>
            <a:r>
              <a:rPr lang="en-GB" dirty="0" smtClean="0">
                <a:solidFill>
                  <a:srgbClr val="002060"/>
                </a:solidFill>
              </a:rPr>
              <a:t>development </a:t>
            </a:r>
            <a:r>
              <a:rPr lang="en-GB" dirty="0" smtClean="0"/>
              <a:t>of medicinal products for the </a:t>
            </a:r>
            <a:r>
              <a:rPr lang="en-GB" dirty="0" smtClean="0">
                <a:solidFill>
                  <a:srgbClr val="002060"/>
                </a:solidFill>
              </a:rPr>
              <a:t>diagnosis, prevention</a:t>
            </a:r>
            <a:r>
              <a:rPr lang="en-GB" dirty="0" smtClean="0"/>
              <a:t> or </a:t>
            </a:r>
            <a:r>
              <a:rPr lang="en-GB" dirty="0" smtClean="0">
                <a:solidFill>
                  <a:srgbClr val="002060"/>
                </a:solidFill>
              </a:rPr>
              <a:t>treatment</a:t>
            </a:r>
            <a:r>
              <a:rPr lang="en-GB" dirty="0" smtClean="0"/>
              <a:t> of such conditions, including rare diseases</a:t>
            </a:r>
          </a:p>
          <a:p>
            <a:pPr>
              <a:buFont typeface="Wingdings" panose="05000000000000000000" pitchFamily="2" charset="2"/>
              <a:buChar char="ü"/>
            </a:pPr>
            <a:r>
              <a:rPr lang="en-GB" dirty="0" smtClean="0"/>
              <a:t>The Agency </a:t>
            </a:r>
            <a:r>
              <a:rPr lang="en-GB" dirty="0" smtClean="0">
                <a:solidFill>
                  <a:srgbClr val="002060"/>
                </a:solidFill>
              </a:rPr>
              <a:t>(European Agency) </a:t>
            </a:r>
            <a:r>
              <a:rPr lang="en-GB" dirty="0" smtClean="0"/>
              <a:t>sends the </a:t>
            </a:r>
            <a:r>
              <a:rPr lang="en-GB" dirty="0" smtClean="0">
                <a:solidFill>
                  <a:srgbClr val="002060"/>
                </a:solidFill>
              </a:rPr>
              <a:t>COMP</a:t>
            </a:r>
            <a:r>
              <a:rPr lang="en-GB" dirty="0" smtClean="0"/>
              <a:t>(Committee for Orphan Medicinal Products ) opinion to the European Commission, which is responsible for granting the orphan designation. </a:t>
            </a:r>
          </a:p>
          <a:p>
            <a:pPr>
              <a:buFont typeface="Wingdings" panose="05000000000000000000" pitchFamily="2" charset="2"/>
              <a:buChar char="ü"/>
            </a:pPr>
            <a:endParaRPr lang="en-GB" dirty="0" smtClean="0"/>
          </a:p>
        </p:txBody>
      </p:sp>
    </p:spTree>
    <p:extLst>
      <p:ext uri="{BB962C8B-B14F-4D97-AF65-F5344CB8AC3E}">
        <p14:creationId xmlns:p14="http://schemas.microsoft.com/office/powerpoint/2010/main" val="3083903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Why it was created?</a:t>
            </a:r>
            <a:endParaRPr lang="en-GB" dirty="0">
              <a:solidFill>
                <a:srgbClr val="002060"/>
              </a:solidFill>
            </a:endParaRPr>
          </a:p>
        </p:txBody>
      </p:sp>
      <p:sp>
        <p:nvSpPr>
          <p:cNvPr id="3" name="Content Placeholder 2"/>
          <p:cNvSpPr>
            <a:spLocks noGrp="1"/>
          </p:cNvSpPr>
          <p:nvPr>
            <p:ph idx="1"/>
          </p:nvPr>
        </p:nvSpPr>
        <p:spPr>
          <a:xfrm>
            <a:off x="838200" y="1558339"/>
            <a:ext cx="10515600" cy="4351338"/>
          </a:xfrm>
        </p:spPr>
        <p:txBody>
          <a:bodyPr/>
          <a:lstStyle/>
          <a:p>
            <a:pPr>
              <a:buFont typeface="Wingdings" panose="05000000000000000000" pitchFamily="2" charset="2"/>
              <a:buChar char="ü"/>
            </a:pPr>
            <a:r>
              <a:rPr lang="en-GB" dirty="0" smtClean="0"/>
              <a:t>About </a:t>
            </a:r>
            <a:r>
              <a:rPr lang="en-GB" dirty="0" smtClean="0">
                <a:solidFill>
                  <a:srgbClr val="002060"/>
                </a:solidFill>
              </a:rPr>
              <a:t>30 million </a:t>
            </a:r>
            <a:r>
              <a:rPr lang="en-GB" dirty="0" smtClean="0"/>
              <a:t>people living in the European Union (EU) suffer from a rare disease.</a:t>
            </a:r>
          </a:p>
          <a:p>
            <a:pPr>
              <a:buFont typeface="Wingdings" panose="05000000000000000000" pitchFamily="2" charset="2"/>
              <a:buChar char="ü"/>
            </a:pPr>
            <a:r>
              <a:rPr lang="en-GB" dirty="0" smtClean="0"/>
              <a:t>Patients suffering from rare conditions should be entitled to the same quality of treatment as other patients and deserve the </a:t>
            </a:r>
            <a:r>
              <a:rPr lang="en-GB" dirty="0" smtClean="0">
                <a:solidFill>
                  <a:srgbClr val="002060"/>
                </a:solidFill>
              </a:rPr>
              <a:t>same quality</a:t>
            </a:r>
            <a:r>
              <a:rPr lang="en-GB" dirty="0" smtClean="0"/>
              <a:t>, </a:t>
            </a:r>
            <a:r>
              <a:rPr lang="en-GB" dirty="0" smtClean="0">
                <a:solidFill>
                  <a:srgbClr val="002060"/>
                </a:solidFill>
              </a:rPr>
              <a:t>safety</a:t>
            </a:r>
            <a:r>
              <a:rPr lang="en-GB" dirty="0" smtClean="0"/>
              <a:t> and </a:t>
            </a:r>
            <a:r>
              <a:rPr lang="en-GB" dirty="0" smtClean="0">
                <a:solidFill>
                  <a:srgbClr val="002060"/>
                </a:solidFill>
              </a:rPr>
              <a:t>efficacy</a:t>
            </a:r>
            <a:r>
              <a:rPr lang="en-GB" dirty="0" smtClean="0"/>
              <a:t> in medicinal products. Its necessary to stimulate the research, development and bringing to the market by the pharmaceutical industry.</a:t>
            </a:r>
          </a:p>
          <a:p>
            <a:pPr>
              <a:buFont typeface="Wingdings" panose="05000000000000000000" pitchFamily="2" charset="2"/>
              <a:buChar char="ü"/>
            </a:pPr>
            <a:r>
              <a:rPr lang="en-GB" dirty="0"/>
              <a:t>R</a:t>
            </a:r>
            <a:r>
              <a:rPr lang="en-GB" dirty="0" smtClean="0"/>
              <a:t>are diseases have a priority for the Community action in the field of public health.</a:t>
            </a:r>
          </a:p>
        </p:txBody>
      </p:sp>
    </p:spTree>
    <p:extLst>
      <p:ext uri="{BB962C8B-B14F-4D97-AF65-F5344CB8AC3E}">
        <p14:creationId xmlns:p14="http://schemas.microsoft.com/office/powerpoint/2010/main" val="3521557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Medicinal Product designated as orphan</a:t>
            </a:r>
            <a:endParaRPr lang="en-GB" dirty="0">
              <a:solidFill>
                <a:srgbClr val="002060"/>
              </a:solidFill>
            </a:endParaRPr>
          </a:p>
        </p:txBody>
      </p:sp>
      <p:sp>
        <p:nvSpPr>
          <p:cNvPr id="3" name="Content Placeholder 2"/>
          <p:cNvSpPr>
            <a:spLocks noGrp="1"/>
          </p:cNvSpPr>
          <p:nvPr>
            <p:ph idx="1"/>
          </p:nvPr>
        </p:nvSpPr>
        <p:spPr>
          <a:xfrm>
            <a:off x="838200" y="2152197"/>
            <a:ext cx="10515600" cy="2654935"/>
          </a:xfrm>
        </p:spPr>
        <p:txBody>
          <a:bodyPr/>
          <a:lstStyle/>
          <a:p>
            <a:pPr marL="0" indent="0">
              <a:buNone/>
            </a:pPr>
            <a:r>
              <a:rPr lang="en-GB" i="1" dirty="0"/>
              <a:t>O</a:t>
            </a:r>
            <a:r>
              <a:rPr lang="en-GB" i="1" dirty="0" smtClean="0"/>
              <a:t>rphan drug status :</a:t>
            </a:r>
          </a:p>
          <a:p>
            <a:pPr marL="0" indent="0">
              <a:buNone/>
            </a:pPr>
            <a:endParaRPr lang="en-GB" i="1" dirty="0" smtClean="0"/>
          </a:p>
          <a:p>
            <a:pPr marL="0" indent="0">
              <a:buNone/>
            </a:pPr>
            <a:r>
              <a:rPr lang="en-GB" dirty="0"/>
              <a:t>F</a:t>
            </a:r>
            <a:r>
              <a:rPr lang="en-GB" dirty="0" smtClean="0"/>
              <a:t>or  </a:t>
            </a:r>
            <a:r>
              <a:rPr lang="en-GB" dirty="0" smtClean="0">
                <a:solidFill>
                  <a:srgbClr val="002060"/>
                </a:solidFill>
              </a:rPr>
              <a:t>diagnosis</a:t>
            </a:r>
            <a:r>
              <a:rPr lang="en-GB" dirty="0" smtClean="0"/>
              <a:t>, </a:t>
            </a:r>
            <a:r>
              <a:rPr lang="en-GB" dirty="0" smtClean="0">
                <a:solidFill>
                  <a:srgbClr val="002060"/>
                </a:solidFill>
              </a:rPr>
              <a:t>prevention</a:t>
            </a:r>
            <a:r>
              <a:rPr lang="en-GB" dirty="0" smtClean="0"/>
              <a:t> or </a:t>
            </a:r>
            <a:r>
              <a:rPr lang="en-GB" dirty="0" smtClean="0">
                <a:solidFill>
                  <a:srgbClr val="002060"/>
                </a:solidFill>
              </a:rPr>
              <a:t>treatment</a:t>
            </a:r>
            <a:r>
              <a:rPr lang="en-GB" dirty="0" smtClean="0"/>
              <a:t> of a life-threatening or chronically condition affecting small number of people in the European Community (EC). </a:t>
            </a:r>
            <a:endParaRPr lang="en-GB" dirty="0"/>
          </a:p>
        </p:txBody>
      </p:sp>
    </p:spTree>
    <p:extLst>
      <p:ext uri="{BB962C8B-B14F-4D97-AF65-F5344CB8AC3E}">
        <p14:creationId xmlns:p14="http://schemas.microsoft.com/office/powerpoint/2010/main" val="1934819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Marketing Authorization</a:t>
            </a:r>
            <a:endParaRPr lang="en-GB" dirty="0">
              <a:solidFill>
                <a:srgbClr val="002060"/>
              </a:solidFill>
            </a:endParaRPr>
          </a:p>
        </p:txBody>
      </p:sp>
      <p:sp>
        <p:nvSpPr>
          <p:cNvPr id="3" name="Content Placeholder 2"/>
          <p:cNvSpPr>
            <a:spLocks noGrp="1"/>
          </p:cNvSpPr>
          <p:nvPr>
            <p:ph idx="1"/>
          </p:nvPr>
        </p:nvSpPr>
        <p:spPr/>
        <p:txBody>
          <a:bodyPr/>
          <a:lstStyle/>
          <a:p>
            <a:pPr marL="0" indent="0">
              <a:buNone/>
            </a:pPr>
            <a:r>
              <a:rPr lang="en-GB" dirty="0"/>
              <a:t>A</a:t>
            </a:r>
            <a:r>
              <a:rPr lang="en-GB" dirty="0" smtClean="0"/>
              <a:t>uthorisation to place the medicinal product on the market be granted by the </a:t>
            </a:r>
            <a:r>
              <a:rPr lang="en-GB" dirty="0" smtClean="0">
                <a:solidFill>
                  <a:srgbClr val="002060"/>
                </a:solidFill>
              </a:rPr>
              <a:t>Community .</a:t>
            </a:r>
          </a:p>
          <a:p>
            <a:pPr marL="0" indent="0">
              <a:buNone/>
            </a:pPr>
            <a:r>
              <a:rPr lang="en-GB" dirty="0" smtClean="0"/>
              <a:t>The marketing authorisation shall cover only those therapeutic indications which fulfil the criteria set of orphan medicinal products and cover the conditions which are rare and to give the opportunity in patients with such conditions to feel safe and to have the same quality of life as other patients.</a:t>
            </a:r>
            <a:endParaRPr lang="en-GB" dirty="0"/>
          </a:p>
        </p:txBody>
      </p:sp>
    </p:spTree>
    <p:extLst>
      <p:ext uri="{BB962C8B-B14F-4D97-AF65-F5344CB8AC3E}">
        <p14:creationId xmlns:p14="http://schemas.microsoft.com/office/powerpoint/2010/main" val="2629414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Market exclusivity</a:t>
            </a:r>
            <a:endParaRPr lang="en-GB" dirty="0">
              <a:solidFill>
                <a:srgbClr val="002060"/>
              </a:solidFill>
            </a:endParaRPr>
          </a:p>
        </p:txBody>
      </p:sp>
      <p:sp>
        <p:nvSpPr>
          <p:cNvPr id="3" name="Content Placeholder 2"/>
          <p:cNvSpPr>
            <a:spLocks noGrp="1"/>
          </p:cNvSpPr>
          <p:nvPr>
            <p:ph idx="1"/>
          </p:nvPr>
        </p:nvSpPr>
        <p:spPr/>
        <p:txBody>
          <a:bodyPr>
            <a:normAutofit/>
          </a:bodyPr>
          <a:lstStyle/>
          <a:p>
            <a:pPr marL="0" indent="0">
              <a:buNone/>
            </a:pPr>
            <a:r>
              <a:rPr lang="en-GB" dirty="0" smtClean="0"/>
              <a:t> </a:t>
            </a:r>
            <a:r>
              <a:rPr lang="en-GB" i="1" dirty="0" smtClean="0"/>
              <a:t>The </a:t>
            </a:r>
            <a:r>
              <a:rPr lang="en-GB" i="1" dirty="0"/>
              <a:t>holder of the marketing authorisation for the original</a:t>
            </a:r>
          </a:p>
          <a:p>
            <a:pPr marL="0" indent="0">
              <a:buNone/>
            </a:pPr>
            <a:r>
              <a:rPr lang="en-GB" i="1" dirty="0"/>
              <a:t>orphan medicinal product </a:t>
            </a:r>
            <a:r>
              <a:rPr lang="en-GB" i="1" dirty="0" smtClean="0"/>
              <a:t>:</a:t>
            </a:r>
          </a:p>
          <a:p>
            <a:pPr marL="0" indent="0">
              <a:buNone/>
            </a:pPr>
            <a:endParaRPr lang="en-GB" i="1" dirty="0" smtClean="0"/>
          </a:p>
          <a:p>
            <a:pPr>
              <a:buFont typeface="Wingdings" panose="05000000000000000000" pitchFamily="2" charset="2"/>
              <a:buChar char="ü"/>
            </a:pPr>
            <a:r>
              <a:rPr lang="en-GB" dirty="0" smtClean="0"/>
              <a:t>has </a:t>
            </a:r>
            <a:r>
              <a:rPr lang="en-GB" dirty="0"/>
              <a:t>given his consent to </a:t>
            </a:r>
            <a:r>
              <a:rPr lang="en-GB" dirty="0" smtClean="0"/>
              <a:t>the second applicant</a:t>
            </a:r>
            <a:r>
              <a:rPr lang="en-GB" dirty="0"/>
              <a:t>.</a:t>
            </a:r>
          </a:p>
          <a:p>
            <a:pPr>
              <a:buFont typeface="Wingdings" panose="05000000000000000000" pitchFamily="2" charset="2"/>
              <a:buChar char="ü"/>
            </a:pPr>
            <a:r>
              <a:rPr lang="en-GB" dirty="0" smtClean="0"/>
              <a:t>is </a:t>
            </a:r>
            <a:r>
              <a:rPr lang="en-GB" dirty="0"/>
              <a:t>unable to supply </a:t>
            </a:r>
            <a:r>
              <a:rPr lang="en-GB" dirty="0" smtClean="0"/>
              <a:t>sufficient quantities </a:t>
            </a:r>
            <a:r>
              <a:rPr lang="en-GB" dirty="0"/>
              <a:t>of the medicinal </a:t>
            </a:r>
            <a:r>
              <a:rPr lang="en-GB" dirty="0" smtClean="0"/>
              <a:t>product</a:t>
            </a:r>
            <a:r>
              <a:rPr lang="en-GB" dirty="0"/>
              <a:t>.</a:t>
            </a:r>
          </a:p>
          <a:p>
            <a:pPr>
              <a:buFont typeface="Wingdings" panose="05000000000000000000" pitchFamily="2" charset="2"/>
              <a:buChar char="ü"/>
            </a:pPr>
            <a:r>
              <a:rPr lang="en-GB" dirty="0" smtClean="0"/>
              <a:t>the </a:t>
            </a:r>
            <a:r>
              <a:rPr lang="en-GB" dirty="0"/>
              <a:t>second applicant can </a:t>
            </a:r>
            <a:r>
              <a:rPr lang="en-GB" dirty="0" smtClean="0"/>
              <a:t>prove </a:t>
            </a:r>
            <a:r>
              <a:rPr lang="en-GB" dirty="0"/>
              <a:t>in the application </a:t>
            </a:r>
            <a:r>
              <a:rPr lang="en-GB" dirty="0" smtClean="0"/>
              <a:t>that the </a:t>
            </a:r>
            <a:r>
              <a:rPr lang="en-GB" dirty="0"/>
              <a:t>second medicinal product, </a:t>
            </a:r>
            <a:r>
              <a:rPr lang="en-GB" dirty="0" smtClean="0"/>
              <a:t>similar also to the orphan </a:t>
            </a:r>
            <a:r>
              <a:rPr lang="en-GB" dirty="0"/>
              <a:t>medicinal product already authorised, is </a:t>
            </a:r>
            <a:r>
              <a:rPr lang="en-GB" dirty="0" smtClean="0">
                <a:solidFill>
                  <a:srgbClr val="002060"/>
                </a:solidFill>
              </a:rPr>
              <a:t>safer</a:t>
            </a:r>
            <a:r>
              <a:rPr lang="en-GB" dirty="0" smtClean="0"/>
              <a:t> and  </a:t>
            </a:r>
            <a:r>
              <a:rPr lang="en-GB" dirty="0" smtClean="0">
                <a:solidFill>
                  <a:srgbClr val="002060"/>
                </a:solidFill>
              </a:rPr>
              <a:t>more effective.</a:t>
            </a:r>
            <a:endParaRPr lang="en-GB" dirty="0"/>
          </a:p>
        </p:txBody>
      </p:sp>
    </p:spTree>
    <p:extLst>
      <p:ext uri="{BB962C8B-B14F-4D97-AF65-F5344CB8AC3E}">
        <p14:creationId xmlns:p14="http://schemas.microsoft.com/office/powerpoint/2010/main" val="1700536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References</a:t>
            </a:r>
            <a:endParaRPr lang="en-GB" dirty="0">
              <a:solidFill>
                <a:srgbClr val="002060"/>
              </a:solidFill>
            </a:endParaRPr>
          </a:p>
        </p:txBody>
      </p:sp>
      <p:sp>
        <p:nvSpPr>
          <p:cNvPr id="3" name="Content Placeholder 2"/>
          <p:cNvSpPr>
            <a:spLocks noGrp="1"/>
          </p:cNvSpPr>
          <p:nvPr>
            <p:ph idx="1"/>
          </p:nvPr>
        </p:nvSpPr>
        <p:spPr/>
        <p:txBody>
          <a:bodyPr>
            <a:normAutofit lnSpcReduction="10000"/>
          </a:bodyPr>
          <a:lstStyle/>
          <a:p>
            <a:r>
              <a:rPr lang="en-GB" dirty="0" smtClean="0">
                <a:hlinkClick r:id="rId2"/>
              </a:rPr>
              <a:t>https://www.eurordis.org/orphan-drug-designations-marketing-authorisations</a:t>
            </a:r>
            <a:endParaRPr lang="en-GB" dirty="0" smtClean="0"/>
          </a:p>
          <a:p>
            <a:r>
              <a:rPr lang="en-GB" dirty="0" smtClean="0">
                <a:hlinkClick r:id="rId3"/>
              </a:rPr>
              <a:t>https://www.orpha.net/consor/cgi-bin/OC_Exp.php?lng=EN&amp;Expert=25017</a:t>
            </a:r>
            <a:endParaRPr lang="en-GB" dirty="0" smtClean="0"/>
          </a:p>
          <a:p>
            <a:r>
              <a:rPr lang="en-GB" dirty="0" smtClean="0">
                <a:hlinkClick r:id="rId4"/>
              </a:rPr>
              <a:t>https://www.eurordis.org/sites/default/files/publications/Fact_sheet_OD-Eurordis.pdf</a:t>
            </a:r>
            <a:endParaRPr lang="en-GB" dirty="0" smtClean="0"/>
          </a:p>
          <a:p>
            <a:r>
              <a:rPr lang="en-GB" dirty="0" smtClean="0">
                <a:hlinkClick r:id="rId5"/>
              </a:rPr>
              <a:t>https://www.orpha.net/consor/cgi-bin/index.php</a:t>
            </a:r>
            <a:endParaRPr lang="en-GB" dirty="0" smtClean="0"/>
          </a:p>
          <a:p>
            <a:r>
              <a:rPr lang="en-GB" dirty="0">
                <a:hlinkClick r:id="rId6"/>
              </a:rPr>
              <a:t>https://</a:t>
            </a:r>
            <a:r>
              <a:rPr lang="en-GB" dirty="0" smtClean="0">
                <a:hlinkClick r:id="rId6"/>
              </a:rPr>
              <a:t>rarediseases.info.nih.gov/diseases/fda-orphan-drugs</a:t>
            </a:r>
            <a:endParaRPr lang="en-GB" dirty="0" smtClean="0"/>
          </a:p>
          <a:p>
            <a:r>
              <a:rPr lang="en-GB" dirty="0">
                <a:hlinkClick r:id="rId7"/>
              </a:rPr>
              <a:t>https://</a:t>
            </a:r>
            <a:r>
              <a:rPr lang="en-GB" dirty="0" smtClean="0">
                <a:hlinkClick r:id="rId7"/>
              </a:rPr>
              <a:t>www.fda.gov/drugs/resourcesforyou/consumers/ucm143563.htm</a:t>
            </a:r>
            <a:endParaRPr lang="en-GB" dirty="0" smtClean="0"/>
          </a:p>
          <a:p>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2983708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690</Words>
  <Application>Microsoft Office PowerPoint</Application>
  <PresentationFormat>Vlastní</PresentationFormat>
  <Paragraphs>50</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Office Theme</vt:lpstr>
      <vt:lpstr>Prezentace aplikace PowerPoint</vt:lpstr>
      <vt:lpstr> </vt:lpstr>
      <vt:lpstr>Prezentace aplikace PowerPoint</vt:lpstr>
      <vt:lpstr>REGULATION (EC) NO 141/2000 OF THE EUROPEAN PARLIAMENT AND OF THE COUNCIL</vt:lpstr>
      <vt:lpstr>Why it was created?</vt:lpstr>
      <vt:lpstr>Medicinal Product designated as orphan</vt:lpstr>
      <vt:lpstr>Marketing Authorization</vt:lpstr>
      <vt:lpstr>Market exclusivity</vt:lpstr>
      <vt:lpstr>References</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Orphan Medicines</dc:title>
  <dc:creator>Teacher</dc:creator>
  <cp:lastModifiedBy>Lenka Smejkalová</cp:lastModifiedBy>
  <cp:revision>37</cp:revision>
  <dcterms:created xsi:type="dcterms:W3CDTF">2018-11-28T16:30:00Z</dcterms:created>
  <dcterms:modified xsi:type="dcterms:W3CDTF">2018-12-05T10:37:02Z</dcterms:modified>
</cp:coreProperties>
</file>