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3EE4521-877F-474A-9CF3-F9BB64FCBFB2}" type="datetimeFigureOut">
              <a:rPr lang="sk-SK" smtClean="0"/>
              <a:t>8. 4. 2018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18E1B-27F8-4220-BE1D-194FAFE8B8FC}" type="slidenum">
              <a:rPr lang="sk-SK" smtClean="0"/>
              <a:t>‹#›</a:t>
            </a:fld>
            <a:endParaRPr lang="sk-SK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8356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4521-877F-474A-9CF3-F9BB64FCBFB2}" type="datetimeFigureOut">
              <a:rPr lang="sk-SK" smtClean="0"/>
              <a:t>8. 4. 2018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18E1B-27F8-4220-BE1D-194FAFE8B8F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1201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4521-877F-474A-9CF3-F9BB64FCBFB2}" type="datetimeFigureOut">
              <a:rPr lang="sk-SK" smtClean="0"/>
              <a:t>8. 4. 2018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18E1B-27F8-4220-BE1D-194FAFE8B8FC}" type="slidenum">
              <a:rPr lang="sk-SK" smtClean="0"/>
              <a:t>‹#›</a:t>
            </a:fld>
            <a:endParaRPr lang="sk-SK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746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4521-877F-474A-9CF3-F9BB64FCBFB2}" type="datetimeFigureOut">
              <a:rPr lang="sk-SK" smtClean="0"/>
              <a:t>8. 4. 2018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18E1B-27F8-4220-BE1D-194FAFE8B8F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06378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4521-877F-474A-9CF3-F9BB64FCBFB2}" type="datetimeFigureOut">
              <a:rPr lang="sk-SK" smtClean="0"/>
              <a:t>8. 4. 2018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18E1B-27F8-4220-BE1D-194FAFE8B8FC}" type="slidenum">
              <a:rPr lang="sk-SK" smtClean="0"/>
              <a:t>‹#›</a:t>
            </a:fld>
            <a:endParaRPr lang="sk-SK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4305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4521-877F-474A-9CF3-F9BB64FCBFB2}" type="datetimeFigureOut">
              <a:rPr lang="sk-SK" smtClean="0"/>
              <a:t>8. 4. 2018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18E1B-27F8-4220-BE1D-194FAFE8B8F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31136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4521-877F-474A-9CF3-F9BB64FCBFB2}" type="datetimeFigureOut">
              <a:rPr lang="sk-SK" smtClean="0"/>
              <a:t>8. 4. 2018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18E1B-27F8-4220-BE1D-194FAFE8B8F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5307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4521-877F-474A-9CF3-F9BB64FCBFB2}" type="datetimeFigureOut">
              <a:rPr lang="sk-SK" smtClean="0"/>
              <a:t>8. 4. 2018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18E1B-27F8-4220-BE1D-194FAFE8B8F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93063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4521-877F-474A-9CF3-F9BB64FCBFB2}" type="datetimeFigureOut">
              <a:rPr lang="sk-SK" smtClean="0"/>
              <a:t>8. 4. 2018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18E1B-27F8-4220-BE1D-194FAFE8B8F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03229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4521-877F-474A-9CF3-F9BB64FCBFB2}" type="datetimeFigureOut">
              <a:rPr lang="sk-SK" smtClean="0"/>
              <a:t>8. 4. 2018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18E1B-27F8-4220-BE1D-194FAFE8B8F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7573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4521-877F-474A-9CF3-F9BB64FCBFB2}" type="datetimeFigureOut">
              <a:rPr lang="sk-SK" smtClean="0"/>
              <a:t>8. 4. 2018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18E1B-27F8-4220-BE1D-194FAFE8B8FC}" type="slidenum">
              <a:rPr lang="sk-SK" smtClean="0"/>
              <a:t>‹#›</a:t>
            </a:fld>
            <a:endParaRPr lang="sk-SK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3325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3EE4521-877F-474A-9CF3-F9BB64FCBFB2}" type="datetimeFigureOut">
              <a:rPr lang="sk-SK" smtClean="0"/>
              <a:t>8. 4. 2018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2118E1B-27F8-4220-BE1D-194FAFE8B8FC}" type="slidenum">
              <a:rPr lang="sk-SK" smtClean="0"/>
              <a:t>‹#›</a:t>
            </a:fld>
            <a:endParaRPr lang="sk-SK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7023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kiskripta.eu/w/Mitochondri&#225;ln&#237;_onemocn&#283;n&#237;" TargetMode="External"/><Relationship Id="rId2" Type="http://schemas.openxmlformats.org/officeDocument/2006/relationships/hyperlink" Target="http://www.priznaky-projevy.cz/neurologie-neurochirugie/leighuv-syndrom-priznaky-projevy-symptom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orpha.net/consor/cgi-bin/OC_Exp.php?lng=EN&amp;Expert=506" TargetMode="External"/><Relationship Id="rId4" Type="http://schemas.openxmlformats.org/officeDocument/2006/relationships/hyperlink" Target="https://en.wikipedia.org/wiki/Leigh_disea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F71FC6-02DB-486B-A45E-2C0CC5AB6A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531705" y="4977213"/>
            <a:ext cx="7772400" cy="1463040"/>
          </a:xfrm>
        </p:spPr>
        <p:txBody>
          <a:bodyPr/>
          <a:lstStyle/>
          <a:p>
            <a:r>
              <a:rPr lang="sk-SK" dirty="0" err="1"/>
              <a:t>LEighUV</a:t>
            </a:r>
            <a:r>
              <a:rPr lang="sk-SK" dirty="0"/>
              <a:t> syndróm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4231C26-3D29-4272-88B6-E382DE6B17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Oľga Kadašová</a:t>
            </a:r>
          </a:p>
          <a:p>
            <a:r>
              <a:rPr lang="sk-SK" dirty="0"/>
              <a:t>F15065</a:t>
            </a:r>
          </a:p>
        </p:txBody>
      </p:sp>
    </p:spTree>
    <p:extLst>
      <p:ext uri="{BB962C8B-B14F-4D97-AF65-F5344CB8AC3E}">
        <p14:creationId xmlns:p14="http://schemas.microsoft.com/office/powerpoint/2010/main" val="732296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421E96-E450-4294-822B-EA8B011A2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LEighUv</a:t>
            </a:r>
            <a:r>
              <a:rPr lang="sk-SK" dirty="0"/>
              <a:t> syndróm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F1DECFB-CCDB-45BE-9CE6-55ADFDA8D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sk-SK" dirty="0" err="1"/>
              <a:t>Subakútna</a:t>
            </a:r>
            <a:r>
              <a:rPr lang="sk-SK" dirty="0"/>
              <a:t> </a:t>
            </a:r>
            <a:r>
              <a:rPr lang="sk-SK" dirty="0" err="1"/>
              <a:t>nekrotizujúca</a:t>
            </a:r>
            <a:r>
              <a:rPr lang="sk-SK" dirty="0"/>
              <a:t> </a:t>
            </a:r>
            <a:r>
              <a:rPr lang="sk-SK" dirty="0" err="1"/>
              <a:t>encefalomyopatia</a:t>
            </a:r>
            <a:endParaRPr lang="sk-SK" dirty="0"/>
          </a:p>
          <a:p>
            <a:pPr>
              <a:buFontTx/>
              <a:buChar char="-"/>
            </a:pPr>
            <a:r>
              <a:rPr lang="sk-SK" dirty="0"/>
              <a:t>Progresívne neurologické ochorenie – lézie mozgového kmeňa a bazálnych ganglií (poškodenie CNS)</a:t>
            </a:r>
          </a:p>
          <a:p>
            <a:pPr>
              <a:buFontTx/>
              <a:buChar char="-"/>
            </a:pPr>
            <a:r>
              <a:rPr lang="sk-SK" dirty="0"/>
              <a:t>Porucha metabolizmu sacharidov</a:t>
            </a:r>
          </a:p>
          <a:p>
            <a:pPr>
              <a:buFontTx/>
              <a:buChar char="-"/>
            </a:pPr>
            <a:r>
              <a:rPr lang="sk-SK" dirty="0"/>
              <a:t>Mutácia jadrovej DNA aj </a:t>
            </a:r>
            <a:r>
              <a:rPr lang="sk-SK" dirty="0" err="1"/>
              <a:t>mtDNA</a:t>
            </a:r>
            <a:r>
              <a:rPr lang="sk-SK" dirty="0"/>
              <a:t> (známych približne 30 mutácií)</a:t>
            </a:r>
          </a:p>
          <a:p>
            <a:pPr>
              <a:buFontTx/>
              <a:buChar char="-"/>
            </a:pPr>
            <a:r>
              <a:rPr lang="sk-SK" dirty="0"/>
              <a:t>Príznaky sa prejavia v prvom roku života, smrť prichádza o niekoľko rokov</a:t>
            </a:r>
          </a:p>
          <a:p>
            <a:pPr>
              <a:buFontTx/>
              <a:buChar char="-"/>
            </a:pPr>
            <a:r>
              <a:rPr lang="sk-SK" dirty="0"/>
              <a:t>Výskyt v adolescentnom veku vzácny</a:t>
            </a:r>
          </a:p>
          <a:p>
            <a:pPr>
              <a:buFontTx/>
              <a:buChar char="-"/>
            </a:pPr>
            <a:endParaRPr lang="sk-SK" dirty="0"/>
          </a:p>
          <a:p>
            <a:pPr>
              <a:buFontTx/>
              <a:buChar char="-"/>
            </a:pPr>
            <a:endParaRPr lang="sk-SK" dirty="0"/>
          </a:p>
        </p:txBody>
      </p:sp>
      <p:pic>
        <p:nvPicPr>
          <p:cNvPr id="1026" name="Picture 2" descr="leighuv syndrom priznaky projevy symptomy">
            <a:extLst>
              <a:ext uri="{FF2B5EF4-FFF2-40B4-BE49-F238E27FC236}">
                <a16:creationId xmlns:a16="http://schemas.microsoft.com/office/drawing/2014/main" id="{FE47D4F9-85C5-48DC-9F87-355542EAE0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318" y="161505"/>
            <a:ext cx="3081584" cy="2124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eigh Trichrom.jpg">
            <a:extLst>
              <a:ext uri="{FF2B5EF4-FFF2-40B4-BE49-F238E27FC236}">
                <a16:creationId xmlns:a16="http://schemas.microsoft.com/office/drawing/2014/main" id="{F68B213F-86A2-4855-B181-E9907BA668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391" y="161506"/>
            <a:ext cx="2907286" cy="215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358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9E1FAC-BBD8-497C-9AF6-DBE5094D2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Etiológia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71827D7-6A1E-4222-BAF3-D1F15AC24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- viacero príčin, ktoré vedú k poruche produkcie aeróbnej energie ( porucha v komplexe </a:t>
            </a:r>
            <a:r>
              <a:rPr lang="sk-SK" dirty="0" err="1"/>
              <a:t>pyruvátdehydrogenáza</a:t>
            </a:r>
            <a:r>
              <a:rPr lang="sk-SK" dirty="0"/>
              <a:t>, porucha komplexu dýchacieho reťazca I alebo IV) 	- chronický nedostatok energie v tele, ktoré vedie k bunkovej smrti 	(enzymatické vyšetrenie)</a:t>
            </a:r>
          </a:p>
          <a:p>
            <a:r>
              <a:rPr lang="sk-SK" dirty="0"/>
              <a:t>-laboratórna diagnostika- </a:t>
            </a:r>
            <a:r>
              <a:rPr lang="sk-SK" dirty="0" err="1"/>
              <a:t>laktátová</a:t>
            </a:r>
            <a:r>
              <a:rPr lang="sk-SK" dirty="0"/>
              <a:t> acidóza</a:t>
            </a:r>
          </a:p>
          <a:p>
            <a:r>
              <a:rPr lang="sk-SK" dirty="0"/>
              <a:t>-MR- nekrotické ložiská</a:t>
            </a:r>
          </a:p>
        </p:txBody>
      </p:sp>
    </p:spTree>
    <p:extLst>
      <p:ext uri="{BB962C8B-B14F-4D97-AF65-F5344CB8AC3E}">
        <p14:creationId xmlns:p14="http://schemas.microsoft.com/office/powerpoint/2010/main" val="2768128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C49113-312C-401B-8338-ADBE4A5E0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Prejav ochorenia, diagnostika, Liečba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E873C4B-CD17-4610-84B0-8DE3A91F26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sk-SK" sz="7200" b="1" dirty="0"/>
              <a:t>PREJAVY: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7200" dirty="0"/>
              <a:t> Hnačka, opakované zvracanie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7200" dirty="0"/>
              <a:t> Problémy s  prehĺtaním a </a:t>
            </a:r>
            <a:r>
              <a:rPr lang="sk-SK" sz="7200" dirty="0" err="1"/>
              <a:t>saním</a:t>
            </a:r>
            <a:endParaRPr lang="sk-SK" sz="7200" dirty="0"/>
          </a:p>
          <a:p>
            <a:pPr>
              <a:buFont typeface="Arial" panose="020B0604020202020204" pitchFamily="34" charset="0"/>
              <a:buChar char="•"/>
            </a:pPr>
            <a:r>
              <a:rPr lang="sk-SK" sz="7200" dirty="0"/>
              <a:t> Úbytok váhy a neprospievanie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7200" dirty="0"/>
              <a:t> </a:t>
            </a:r>
            <a:r>
              <a:rPr lang="sk-SK" sz="7200" dirty="0" err="1"/>
              <a:t>Kojenec</a:t>
            </a:r>
            <a:r>
              <a:rPr lang="sk-SK" sz="7200" dirty="0"/>
              <a:t>- uplakaný, viac podráždený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7200" dirty="0"/>
              <a:t> Generalizované kŕče, tras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7200" dirty="0"/>
              <a:t> Porucha psychomotorického vývoja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7200" dirty="0"/>
              <a:t> </a:t>
            </a:r>
            <a:r>
              <a:rPr lang="sk-SK" sz="7200" dirty="0" err="1"/>
              <a:t>Hypotonia</a:t>
            </a:r>
            <a:r>
              <a:rPr lang="sk-SK" sz="7200" dirty="0"/>
              <a:t>, </a:t>
            </a:r>
            <a:r>
              <a:rPr lang="sk-SK" sz="7200" dirty="0" err="1"/>
              <a:t>dystonia</a:t>
            </a:r>
            <a:r>
              <a:rPr lang="sk-SK" sz="7200" dirty="0"/>
              <a:t>, </a:t>
            </a:r>
            <a:r>
              <a:rPr lang="sk-SK" sz="7200" dirty="0" err="1"/>
              <a:t>ataxia</a:t>
            </a:r>
            <a:endParaRPr lang="sk-SK" sz="7200" dirty="0"/>
          </a:p>
          <a:p>
            <a:pPr>
              <a:buFont typeface="Arial" panose="020B0604020202020204" pitchFamily="34" charset="0"/>
              <a:buChar char="•"/>
            </a:pPr>
            <a:r>
              <a:rPr lang="sk-SK" sz="6400" dirty="0"/>
              <a:t> </a:t>
            </a:r>
            <a:r>
              <a:rPr lang="sk-SK" sz="7200" dirty="0"/>
              <a:t>Postihnutie očných svalov (mimovoľné pohyby)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7200" dirty="0"/>
              <a:t> Zväčšenie srdcového svalu až srdcové zlyhanie</a:t>
            </a:r>
          </a:p>
          <a:p>
            <a:pPr>
              <a:buFont typeface="Arial" panose="020B0604020202020204" pitchFamily="34" charset="0"/>
              <a:buChar char="•"/>
            </a:pPr>
            <a:endParaRPr lang="sk-SK" sz="7200" dirty="0"/>
          </a:p>
          <a:p>
            <a:pPr>
              <a:buFont typeface="Arial" panose="020B0604020202020204" pitchFamily="34" charset="0"/>
              <a:buChar char="•"/>
            </a:pPr>
            <a:endParaRPr lang="sk-SK" sz="7200" dirty="0"/>
          </a:p>
          <a:p>
            <a:pPr>
              <a:buFont typeface="Arial" panose="020B0604020202020204" pitchFamily="34" charset="0"/>
              <a:buChar char="•"/>
            </a:pPr>
            <a:endParaRPr lang="sk-SK" sz="2400" dirty="0"/>
          </a:p>
          <a:p>
            <a:endParaRPr lang="sk-SK" dirty="0"/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9D38887E-84EB-48CA-80F0-C8B3C828AD5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k-SK" sz="7200" dirty="0"/>
              <a:t>Postihnutie periférnych nervov (</a:t>
            </a:r>
            <a:r>
              <a:rPr lang="sk-SK" sz="7200" dirty="0" err="1"/>
              <a:t>neuropatická</a:t>
            </a:r>
            <a:r>
              <a:rPr lang="sk-SK" sz="7200" dirty="0"/>
              <a:t> bolesť končatín)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7200" dirty="0"/>
              <a:t> Postihnutie pľúc – najčastejšia príčina smrti</a:t>
            </a:r>
          </a:p>
          <a:p>
            <a:pPr marL="0" indent="0">
              <a:buNone/>
            </a:pPr>
            <a:r>
              <a:rPr lang="sk-SK" sz="7200" b="1" dirty="0"/>
              <a:t>DIAGNOSTIKA:</a:t>
            </a:r>
          </a:p>
          <a:p>
            <a:pPr marL="0" indent="0">
              <a:buNone/>
            </a:pPr>
            <a:r>
              <a:rPr lang="sk-SK" sz="7200" dirty="0"/>
              <a:t>Po prejavení typických príznakoch nutné dokázanie konkrétnej mutácie geneticky a laboratórne </a:t>
            </a:r>
          </a:p>
          <a:p>
            <a:pPr marL="0" indent="0">
              <a:buNone/>
            </a:pPr>
            <a:r>
              <a:rPr lang="sk-SK" sz="7200" b="1" dirty="0"/>
              <a:t>LIEČBA:</a:t>
            </a:r>
          </a:p>
          <a:p>
            <a:pPr marL="0" indent="0">
              <a:buNone/>
            </a:pPr>
            <a:r>
              <a:rPr lang="sk-SK" sz="7200" dirty="0"/>
              <a:t>Vzácne ochorenie, ktoré nie je možné liečiť. K predĺženiu života je dôležitá špeciálna diéta- po určení konkrétnej metabolickej poruchy. Nutný individuálny prístup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br>
              <a:rPr lang="sk-SK" b="1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88705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DCED8B-0A8B-43AF-8556-ABEC4F26E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ZDROJE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BD17FA3-2096-433B-BE46-7329733A0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hlinkClick r:id="rId2"/>
              </a:rPr>
              <a:t>http://www.priznaky-projevy.cz/neurologie-neurochirugie/leighuv-syndrom-priznaky-projevy-symptomy</a:t>
            </a:r>
            <a:endParaRPr lang="sk-SK" dirty="0"/>
          </a:p>
          <a:p>
            <a:r>
              <a:rPr lang="sk-SK" dirty="0">
                <a:hlinkClick r:id="rId3"/>
              </a:rPr>
              <a:t>https://www.wikiskripta.eu/w/Mitochondriální_onemocnění</a:t>
            </a:r>
            <a:endParaRPr lang="sk-SK" dirty="0"/>
          </a:p>
          <a:p>
            <a:r>
              <a:rPr lang="sk-SK" dirty="0">
                <a:hlinkClick r:id="rId4"/>
              </a:rPr>
              <a:t>https://en.wikipedia.org/wiki/Leigh_disease</a:t>
            </a:r>
            <a:endParaRPr lang="sk-SK" dirty="0"/>
          </a:p>
          <a:p>
            <a:r>
              <a:rPr lang="sk-SK" dirty="0">
                <a:hlinkClick r:id="rId5"/>
              </a:rPr>
              <a:t>http://www.orpha.net/consor/cgi-bin/OC_Exp.php?lng=EN&amp;Expert=506</a:t>
            </a:r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97766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</TotalTime>
  <Words>260</Words>
  <Application>Microsoft Office PowerPoint</Application>
  <PresentationFormat>Širokouhlá</PresentationFormat>
  <Paragraphs>42</Paragraphs>
  <Slides>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10" baseType="lpstr">
      <vt:lpstr>Arial</vt:lpstr>
      <vt:lpstr>Tw Cen MT</vt:lpstr>
      <vt:lpstr>Tw Cen MT Condensed</vt:lpstr>
      <vt:lpstr>Wingdings 3</vt:lpstr>
      <vt:lpstr>Integrál</vt:lpstr>
      <vt:lpstr>LEighUV syndróm</vt:lpstr>
      <vt:lpstr>LEighUv syndróm</vt:lpstr>
      <vt:lpstr>Etiológia</vt:lpstr>
      <vt:lpstr>Prejav ochorenia, diagnostika, Liečba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Epileptické syndrómy</dc:title>
  <dc:creator>Oľga Kadašová</dc:creator>
  <cp:lastModifiedBy>Oľga Kadašová</cp:lastModifiedBy>
  <cp:revision>11</cp:revision>
  <dcterms:created xsi:type="dcterms:W3CDTF">2018-04-08T16:38:33Z</dcterms:created>
  <dcterms:modified xsi:type="dcterms:W3CDTF">2018-04-08T18:34:31Z</dcterms:modified>
</cp:coreProperties>
</file>