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3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28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53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48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5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62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48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4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05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8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accent2">
                <a:lumMod val="20000"/>
                <a:lumOff val="80000"/>
              </a:schemeClr>
            </a:gs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ECF4-B9B1-4B92-A326-B694C85D0DF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E1C96-BD05-4F6D-8E38-9C25B1F08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46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zacni.cz/nemoc-motylich-kridel/" TargetMode="External"/><Relationship Id="rId2" Type="http://schemas.openxmlformats.org/officeDocument/2006/relationships/hyperlink" Target="https://www.wikiskripta.eu/w/Epidermolysis_bullosa_congeni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Epidermolysis</a:t>
            </a:r>
            <a:r>
              <a:rPr lang="cs-CZ" dirty="0"/>
              <a:t> </a:t>
            </a:r>
            <a:r>
              <a:rPr lang="cs-CZ" dirty="0" err="1"/>
              <a:t>bullosa</a:t>
            </a:r>
            <a:r>
              <a:rPr lang="cs-CZ" dirty="0"/>
              <a:t> </a:t>
            </a:r>
            <a:r>
              <a:rPr lang="cs-CZ" dirty="0" smtClean="0"/>
              <a:t>simplex</a:t>
            </a:r>
            <a:br>
              <a:rPr lang="cs-CZ" dirty="0" smtClean="0"/>
            </a:br>
            <a:r>
              <a:rPr lang="cs-CZ" dirty="0" smtClean="0"/>
              <a:t>„</a:t>
            </a:r>
            <a:r>
              <a:rPr lang="cs-CZ" sz="4000" i="1" dirty="0" smtClean="0"/>
              <a:t>Nemoc </a:t>
            </a:r>
            <a:r>
              <a:rPr lang="cs-CZ" sz="4000" i="1" dirty="0" smtClean="0"/>
              <a:t>motýlí </a:t>
            </a:r>
            <a:r>
              <a:rPr lang="cs-CZ" sz="4000" i="1" dirty="0" smtClean="0"/>
              <a:t>křídel“</a:t>
            </a:r>
            <a:endParaRPr lang="cs-CZ" sz="40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Kateřina Pomykalová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F15129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1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" y="408908"/>
            <a:ext cx="8507288" cy="5396356"/>
          </a:xfrm>
        </p:spPr>
        <p:txBody>
          <a:bodyPr/>
          <a:lstStyle/>
          <a:p>
            <a:r>
              <a:rPr lang="cs-CZ" dirty="0" smtClean="0"/>
              <a:t>n</a:t>
            </a:r>
            <a:r>
              <a:rPr lang="pt-BR" dirty="0" smtClean="0"/>
              <a:t>emocí </a:t>
            </a:r>
            <a:r>
              <a:rPr lang="pt-BR" dirty="0"/>
              <a:t>trpí asi 30 000  lidí na celém </a:t>
            </a:r>
            <a:r>
              <a:rPr lang="pt-BR" dirty="0" smtClean="0"/>
              <a:t>světě</a:t>
            </a:r>
            <a:endParaRPr lang="cs-CZ" dirty="0" smtClean="0"/>
          </a:p>
          <a:p>
            <a:r>
              <a:rPr lang="pl-PL" dirty="0"/>
              <a:t> u nás je to asi 120 </a:t>
            </a:r>
            <a:r>
              <a:rPr lang="pl-PL" dirty="0" smtClean="0"/>
              <a:t>pacientů</a:t>
            </a:r>
          </a:p>
          <a:p>
            <a:r>
              <a:rPr lang="pt-BR" dirty="0"/>
              <a:t>způsobená mutací jedenácti </a:t>
            </a:r>
            <a:r>
              <a:rPr lang="pt-BR" dirty="0" smtClean="0"/>
              <a:t>genů</a:t>
            </a:r>
            <a:r>
              <a:rPr lang="cs-CZ" dirty="0" smtClean="0"/>
              <a:t> </a:t>
            </a:r>
            <a:r>
              <a:rPr lang="pt-BR" dirty="0" smtClean="0"/>
              <a:t>a </a:t>
            </a:r>
            <a:r>
              <a:rPr lang="pt-BR" dirty="0"/>
              <a:t>projevuje se zejména na kůži </a:t>
            </a:r>
            <a:r>
              <a:rPr lang="pt-BR" dirty="0" smtClean="0"/>
              <a:t>pacientů</a:t>
            </a:r>
            <a:endParaRPr lang="cs-CZ" dirty="0" smtClean="0"/>
          </a:p>
          <a:p>
            <a:r>
              <a:rPr lang="cs-CZ" dirty="0"/>
              <a:t>puchýře na kůži vznikají spontánně nebo drobným tlakem či </a:t>
            </a:r>
            <a:r>
              <a:rPr lang="cs-CZ" dirty="0" smtClean="0"/>
              <a:t>třením</a:t>
            </a:r>
          </a:p>
          <a:p>
            <a:r>
              <a:rPr lang="cs-CZ" dirty="0" smtClean="0"/>
              <a:t>Dělí se na 3 typy</a:t>
            </a:r>
          </a:p>
          <a:p>
            <a:r>
              <a:rPr lang="cs-CZ" dirty="0" smtClean="0"/>
              <a:t>Má více jak 25 </a:t>
            </a:r>
          </a:p>
          <a:p>
            <a:pPr marL="0" indent="0">
              <a:buNone/>
            </a:pPr>
            <a:r>
              <a:rPr lang="cs-CZ" dirty="0" smtClean="0"/>
              <a:t>     podtypů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7300"/>
            <a:ext cx="4392488" cy="260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21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/>
          <a:lstStyle/>
          <a:p>
            <a:r>
              <a:rPr lang="cs-CZ" b="1" dirty="0"/>
              <a:t>simplexní</a:t>
            </a:r>
            <a:r>
              <a:rPr lang="cs-CZ" dirty="0"/>
              <a:t> </a:t>
            </a:r>
            <a:r>
              <a:rPr lang="cs-CZ" dirty="0" smtClean="0"/>
              <a:t>-</a:t>
            </a:r>
            <a:r>
              <a:rPr lang="en-US" dirty="0" err="1"/>
              <a:t>mutace</a:t>
            </a:r>
            <a:r>
              <a:rPr lang="en-US" dirty="0"/>
              <a:t> </a:t>
            </a:r>
            <a:r>
              <a:rPr lang="en-US" dirty="0" err="1"/>
              <a:t>genů</a:t>
            </a:r>
            <a:r>
              <a:rPr lang="en-US" dirty="0"/>
              <a:t> </a:t>
            </a:r>
            <a:r>
              <a:rPr lang="en-US" dirty="0" err="1"/>
              <a:t>kódujících</a:t>
            </a:r>
            <a:r>
              <a:rPr lang="en-US" dirty="0"/>
              <a:t> </a:t>
            </a:r>
            <a:r>
              <a:rPr lang="en-US" dirty="0" err="1"/>
              <a:t>keratiny</a:t>
            </a:r>
            <a:r>
              <a:rPr lang="en-US" dirty="0"/>
              <a:t> 14 a </a:t>
            </a:r>
            <a:r>
              <a:rPr lang="en-US" dirty="0" smtClean="0"/>
              <a:t>5</a:t>
            </a:r>
            <a:r>
              <a:rPr lang="cs-CZ" dirty="0"/>
              <a:t> </a:t>
            </a:r>
            <a:r>
              <a:rPr lang="cs-CZ" dirty="0" smtClean="0"/>
              <a:t>–&gt; degeneruje </a:t>
            </a:r>
            <a:r>
              <a:rPr lang="cs-CZ" dirty="0"/>
              <a:t>bazální vrstva epidermis (klinický projev puchýře);</a:t>
            </a:r>
          </a:p>
          <a:p>
            <a:r>
              <a:rPr lang="cs-CZ" b="1" dirty="0" err="1"/>
              <a:t>junkční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mutace nejméně 6 genů kódujících </a:t>
            </a:r>
            <a:r>
              <a:rPr lang="cs-CZ" dirty="0" err="1"/>
              <a:t>laminin</a:t>
            </a:r>
            <a:r>
              <a:rPr lang="cs-CZ" dirty="0"/>
              <a:t> </a:t>
            </a:r>
            <a:r>
              <a:rPr lang="cs-CZ" dirty="0" smtClean="0"/>
              <a:t>5 -&gt; puchýře </a:t>
            </a:r>
            <a:r>
              <a:rPr lang="cs-CZ" dirty="0"/>
              <a:t>se objevují na histologicky normální kůži ve vrstvě lamina </a:t>
            </a:r>
            <a:r>
              <a:rPr lang="cs-CZ" dirty="0" err="1" smtClean="0"/>
              <a:t>lucida</a:t>
            </a:r>
            <a:endParaRPr lang="cs-CZ" dirty="0"/>
          </a:p>
          <a:p>
            <a:r>
              <a:rPr lang="cs-CZ" b="1" dirty="0"/>
              <a:t>dystrofická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mutace genů </a:t>
            </a:r>
            <a:r>
              <a:rPr lang="cs-CZ" dirty="0" err="1"/>
              <a:t>kódujích</a:t>
            </a:r>
            <a:r>
              <a:rPr lang="cs-CZ" dirty="0"/>
              <a:t> kolagen </a:t>
            </a:r>
            <a:r>
              <a:rPr lang="cs-CZ" dirty="0" smtClean="0"/>
              <a:t>7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-&gt;puchýře </a:t>
            </a:r>
            <a:r>
              <a:rPr lang="cs-CZ" dirty="0"/>
              <a:t>vznikají v lamině </a:t>
            </a:r>
            <a:r>
              <a:rPr lang="cs-CZ" dirty="0" err="1"/>
              <a:t>dense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20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Cita</a:t>
            </a:r>
            <a:r>
              <a:rPr lang="cs-CZ" dirty="0" smtClean="0"/>
              <a:t> ze života nemocné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cs-CZ" dirty="0" smtClean="0"/>
              <a:t>„</a:t>
            </a:r>
            <a:r>
              <a:rPr lang="cs-CZ" i="1" dirty="0"/>
              <a:t>Zvnějšku možná vypadáme podobně, ale ve skutečnosti má každý pacient s EB jiný průběh nemoci. Někdo má ložiska spíše na nohách a nahoře je v pořádku, jiný pacient to má naopak; někdo vypadá na první pohled skvěle, ale nespolkne ani vlastní sliny. Já mám největší problém s nohama, musím na ně dávat velký pozor a moc daleko mě nedonesou. Kůži kdekoli na těle si sedřu několikrát denně i přes nejvyšší opatrnost. Stačí udělat špatný pohyb, nenarovnat si včas shrnutou ponožku nebo sednout si na příliš hranatou židli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24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https://www.wikiskripta.eu/w/Epidermolysis_bullosa_congenita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http://vzacni.cz/nemoc-motylich-kridel/</a:t>
            </a:r>
            <a:endParaRPr lang="cs-CZ" dirty="0" smtClean="0"/>
          </a:p>
          <a:p>
            <a:r>
              <a:rPr lang="cs-CZ" dirty="0" smtClean="0"/>
              <a:t>https://zpravy.idnes.cz/nemoc-motylich-kridel-transplantace-kuze-modifikace-dna-chlapec-syrie-1e6-/zahranicni.aspx?c=A171109_113421_zahranicni_ert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31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57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Epidermolysis bullosa simplex „Nemoc motýlí křídel“</vt:lpstr>
      <vt:lpstr>Prezentace aplikace PowerPoint</vt:lpstr>
      <vt:lpstr>Prezentace aplikace PowerPoint</vt:lpstr>
      <vt:lpstr>Cita ze života nemocné</vt:lpstr>
      <vt:lpstr>Zdroje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Epidermolysis bullosa simplex „Nemoc motýlích křídel“</dc:title>
  <dc:creator>Katka</dc:creator>
  <cp:lastModifiedBy>Katka</cp:lastModifiedBy>
  <cp:revision>4</cp:revision>
  <dcterms:created xsi:type="dcterms:W3CDTF">2018-03-17T13:30:09Z</dcterms:created>
  <dcterms:modified xsi:type="dcterms:W3CDTF">2018-04-05T16:57:07Z</dcterms:modified>
</cp:coreProperties>
</file>