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812EC-C731-478D-919E-684C34C9490E}" type="datetimeFigureOut">
              <a:rPr lang="sk-SK" smtClean="0"/>
              <a:t>27.2.2018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D4972-6E67-4B3E-9EB4-277D518D014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0501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D4972-6E67-4B3E-9EB4-277D518D014D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7255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D4972-6E67-4B3E-9EB4-277D518D014D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1470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D4972-6E67-4B3E-9EB4-277D518D014D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5376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8818722-9E97-416F-9C1A-035E062DEF1A}" type="datetimeFigureOut">
              <a:rPr lang="sk-SK" smtClean="0"/>
              <a:t>27.2.2018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CA1A045-EB0D-4F5E-923F-2C07DA7F3E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636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8722-9E97-416F-9C1A-035E062DEF1A}" type="datetimeFigureOut">
              <a:rPr lang="sk-SK" smtClean="0"/>
              <a:t>27.2.2018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A045-EB0D-4F5E-923F-2C07DA7F3E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703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8818722-9E97-416F-9C1A-035E062DEF1A}" type="datetimeFigureOut">
              <a:rPr lang="sk-SK" smtClean="0"/>
              <a:t>27.2.2018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CA1A045-EB0D-4F5E-923F-2C07DA7F3E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633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8722-9E97-416F-9C1A-035E062DEF1A}" type="datetimeFigureOut">
              <a:rPr lang="sk-SK" smtClean="0"/>
              <a:t>27.2.2018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FCA1A045-EB0D-4F5E-923F-2C07DA7F3E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884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8818722-9E97-416F-9C1A-035E062DEF1A}" type="datetimeFigureOut">
              <a:rPr lang="sk-SK" smtClean="0"/>
              <a:t>27.2.2018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CA1A045-EB0D-4F5E-923F-2C07DA7F3E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587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8722-9E97-416F-9C1A-035E062DEF1A}" type="datetimeFigureOut">
              <a:rPr lang="sk-SK" smtClean="0"/>
              <a:t>27.2.2018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A045-EB0D-4F5E-923F-2C07DA7F3E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754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8722-9E97-416F-9C1A-035E062DEF1A}" type="datetimeFigureOut">
              <a:rPr lang="sk-SK" smtClean="0"/>
              <a:t>27.2.2018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A045-EB0D-4F5E-923F-2C07DA7F3E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315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8722-9E97-416F-9C1A-035E062DEF1A}" type="datetimeFigureOut">
              <a:rPr lang="sk-SK" smtClean="0"/>
              <a:t>27.2.2018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A045-EB0D-4F5E-923F-2C07DA7F3E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549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8722-9E97-416F-9C1A-035E062DEF1A}" type="datetimeFigureOut">
              <a:rPr lang="sk-SK" smtClean="0"/>
              <a:t>27.2.2018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A045-EB0D-4F5E-923F-2C07DA7F3E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421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8818722-9E97-416F-9C1A-035E062DEF1A}" type="datetimeFigureOut">
              <a:rPr lang="sk-SK" smtClean="0"/>
              <a:t>27.2.2018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CA1A045-EB0D-4F5E-923F-2C07DA7F3E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712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8722-9E97-416F-9C1A-035E062DEF1A}" type="datetimeFigureOut">
              <a:rPr lang="sk-SK" smtClean="0"/>
              <a:t>27.2.2018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A045-EB0D-4F5E-923F-2C07DA7F3E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052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8818722-9E97-416F-9C1A-035E062DEF1A}" type="datetimeFigureOut">
              <a:rPr lang="sk-SK" smtClean="0"/>
              <a:t>27.2.2018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CA1A045-EB0D-4F5E-923F-2C07DA7F3E91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411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hpedia.com/Education/eAtlas/Histopathology/blood_cells/hairy_cell_leukemia_classic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vfu.cz/VFU/images/znak-faf-titul-str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dravi.euro.cz/clanek/postgradualni-medicina/vlasatobunecna-leukemie-458622" TargetMode="External"/><Relationship Id="rId2" Type="http://schemas.openxmlformats.org/officeDocument/2006/relationships/hyperlink" Target="http://www.pathpedia.com/education/eatlas/histopathology/blood_cells/hairy_cell_leukemia_classic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ymphomas.org.uk/about-lymphoma/types/non-hodgkin-lymphoma/hairy-cell-leukaemia" TargetMode="External"/><Relationship Id="rId4" Type="http://schemas.openxmlformats.org/officeDocument/2006/relationships/hyperlink" Target="https://www.lls.org/leukemia/hairy-cell-leukemi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2544" y="705852"/>
            <a:ext cx="9974823" cy="1295321"/>
          </a:xfr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sk-SK" sz="4600" dirty="0" smtClean="0">
                <a:solidFill>
                  <a:schemeClr val="bg1"/>
                </a:solidFill>
              </a:rPr>
              <a:t/>
            </a:r>
            <a:br>
              <a:rPr lang="sk-SK" sz="4600" dirty="0" smtClean="0">
                <a:solidFill>
                  <a:schemeClr val="bg1"/>
                </a:solidFill>
              </a:rPr>
            </a:br>
            <a:r>
              <a:rPr lang="sk-SK" sz="4600" dirty="0">
                <a:solidFill>
                  <a:schemeClr val="bg1"/>
                </a:solidFill>
              </a:rPr>
              <a:t/>
            </a:r>
            <a:br>
              <a:rPr lang="sk-SK" sz="4600" dirty="0">
                <a:solidFill>
                  <a:schemeClr val="bg1"/>
                </a:solidFill>
              </a:rPr>
            </a:br>
            <a:r>
              <a:rPr lang="sk-SK" sz="46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</a:t>
            </a:r>
            <a:r>
              <a:rPr lang="sk-SK" sz="4600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airy</a:t>
            </a:r>
            <a:r>
              <a:rPr lang="sk-SK" sz="46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sk-SK" sz="46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cell</a:t>
            </a:r>
            <a:r>
              <a:rPr lang="sk-SK" sz="46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sk-SK" sz="4600" dirty="0" err="1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leukemia</a:t>
            </a:r>
            <a:r>
              <a:rPr lang="sk-SK" sz="46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(HCL)</a:t>
            </a:r>
            <a:r>
              <a:rPr lang="sk-SK" sz="4600" dirty="0"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sk-SK" sz="4600" dirty="0">
                <a:effectLst>
                  <a:reflection blurRad="6350" stA="55000" endA="300" endPos="45500" dir="5400000" sy="-100000" algn="bl" rotWithShape="0"/>
                </a:effectLst>
              </a:rPr>
            </a:br>
            <a:endParaRPr lang="sk-SK" sz="46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40962" y="6262696"/>
            <a:ext cx="10468064" cy="595304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cs typeface="Calibri" panose="020F0502020204030204" pitchFamily="34" charset="0"/>
              </a:rPr>
              <a:t>Obrázok vpravo: HAIRY CELL LEUKEMIA, </a:t>
            </a:r>
            <a:r>
              <a:rPr lang="sk-SK" dirty="0" smtClean="0">
                <a:solidFill>
                  <a:schemeClr val="bg1"/>
                </a:solidFill>
                <a:cs typeface="Calibri" panose="020F0502020204030204" pitchFamily="34" charset="0"/>
                <a:hlinkClick r:id="rId3"/>
              </a:rPr>
              <a:t>http://www.pathpedia.com/Education/eAtlas/Histopathology/blood_cells/hairy_cell_leukemia_classic.aspx</a:t>
            </a:r>
            <a:r>
              <a:rPr lang="sk-SK" dirty="0" smtClean="0">
                <a:solidFill>
                  <a:schemeClr val="bg1"/>
                </a:solidFill>
                <a:cs typeface="Calibri" panose="020F0502020204030204" pitchFamily="34" charset="0"/>
              </a:rPr>
              <a:t>, </a:t>
            </a:r>
            <a:r>
              <a:rPr lang="sk-SK" dirty="0">
                <a:solidFill>
                  <a:schemeClr val="bg1"/>
                </a:solidFill>
                <a:cs typeface="Calibri" panose="020F0502020204030204" pitchFamily="34" charset="0"/>
              </a:rPr>
              <a:t>Obrázok vľavo: </a:t>
            </a:r>
            <a:r>
              <a:rPr lang="sk-SK" dirty="0">
                <a:solidFill>
                  <a:schemeClr val="bg1"/>
                </a:solidFill>
                <a:cs typeface="Calibri" panose="020F0502020204030204" pitchFamily="34" charset="0"/>
                <a:hlinkClick r:id="rId4"/>
              </a:rPr>
              <a:t>http://</a:t>
            </a:r>
            <a:r>
              <a:rPr lang="sk-SK" dirty="0" smtClean="0">
                <a:solidFill>
                  <a:schemeClr val="bg1"/>
                </a:solidFill>
                <a:cs typeface="Calibri" panose="020F0502020204030204" pitchFamily="34" charset="0"/>
                <a:hlinkClick r:id="rId4"/>
              </a:rPr>
              <a:t>www.vfu.cz/VFU/images/znak-faf-titul-str.png</a:t>
            </a:r>
            <a:r>
              <a:rPr lang="sk-SK" dirty="0" smtClean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endParaRPr lang="sk-SK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545" y="1791268"/>
            <a:ext cx="5961903" cy="4595884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6641433" y="3364532"/>
            <a:ext cx="4167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 smtClean="0">
                <a:solidFill>
                  <a:schemeClr val="bg1"/>
                </a:solidFill>
              </a:rPr>
              <a:t>Veterinární</a:t>
            </a:r>
            <a:r>
              <a:rPr lang="sk-SK" sz="2000" dirty="0" smtClean="0">
                <a:solidFill>
                  <a:schemeClr val="bg1"/>
                </a:solidFill>
              </a:rPr>
              <a:t> a farmaceutická univerzita Brno, Farmaceutická fakulta </a:t>
            </a:r>
          </a:p>
          <a:p>
            <a:r>
              <a:rPr lang="sk-SK" sz="2000" dirty="0" err="1" smtClean="0">
                <a:solidFill>
                  <a:schemeClr val="bg1"/>
                </a:solidFill>
              </a:rPr>
              <a:t>Patobiochemie</a:t>
            </a:r>
            <a:endParaRPr lang="sk-SK" sz="2000" dirty="0" smtClean="0">
              <a:solidFill>
                <a:schemeClr val="bg1"/>
              </a:solidFill>
            </a:endParaRPr>
          </a:p>
          <a:p>
            <a:r>
              <a:rPr lang="sk-SK" sz="2000" dirty="0" err="1" smtClean="0">
                <a:solidFill>
                  <a:schemeClr val="bg1"/>
                </a:solidFill>
              </a:rPr>
              <a:t>Hairy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cell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leukemia</a:t>
            </a:r>
            <a:r>
              <a:rPr lang="sk-SK" sz="2000" dirty="0" smtClean="0">
                <a:solidFill>
                  <a:schemeClr val="bg1"/>
                </a:solidFill>
              </a:rPr>
              <a:t> (HCL) </a:t>
            </a:r>
          </a:p>
          <a:p>
            <a:r>
              <a:rPr lang="sk-SK" sz="2000" dirty="0" smtClean="0">
                <a:solidFill>
                  <a:schemeClr val="bg1"/>
                </a:solidFill>
              </a:rPr>
              <a:t>Katarína </a:t>
            </a:r>
            <a:r>
              <a:rPr lang="sk-SK" sz="2000" dirty="0" err="1" smtClean="0">
                <a:solidFill>
                  <a:schemeClr val="bg1"/>
                </a:solidFill>
              </a:rPr>
              <a:t>Huťová</a:t>
            </a:r>
            <a:endParaRPr lang="sk-SK" sz="2000" dirty="0" smtClean="0">
              <a:solidFill>
                <a:schemeClr val="bg1"/>
              </a:solidFill>
            </a:endParaRPr>
          </a:p>
          <a:p>
            <a:r>
              <a:rPr lang="sk-SK" sz="2000" dirty="0" smtClean="0">
                <a:solidFill>
                  <a:schemeClr val="bg1"/>
                </a:solidFill>
              </a:rPr>
              <a:t>F16050</a:t>
            </a:r>
            <a:endParaRPr lang="sk-SK" sz="2000" dirty="0">
              <a:solidFill>
                <a:schemeClr val="bg1"/>
              </a:solidFill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1433" y="1791268"/>
            <a:ext cx="1344908" cy="12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8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sk-SK" dirty="0" smtClean="0">
                <a:effectLst>
                  <a:reflection blurRad="6350" stA="55000" endA="300" endPos="45500" dir="5400000" sy="-100000" algn="bl" rotWithShape="0"/>
                </a:effectLst>
              </a:rPr>
              <a:t>HCL – definícia </a:t>
            </a:r>
            <a:endParaRPr lang="sk-SK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85011" y="2018125"/>
            <a:ext cx="1122579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Vlasatobunečná</a:t>
            </a:r>
            <a:r>
              <a:rPr lang="sk-SK" b="1" dirty="0" smtClean="0"/>
              <a:t> leukémia (HCL) </a:t>
            </a: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M</a:t>
            </a:r>
            <a:r>
              <a:rPr lang="sk-SK" dirty="0" smtClean="0"/>
              <a:t>alígna, chronická a vzácna forma chronickej </a:t>
            </a:r>
            <a:r>
              <a:rPr lang="sk-SK" dirty="0" err="1" smtClean="0"/>
              <a:t>lymfocytovej</a:t>
            </a:r>
            <a:r>
              <a:rPr lang="sk-SK" dirty="0" smtClean="0"/>
              <a:t> leukémie (CCL)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WHO klasifikácia: </a:t>
            </a:r>
            <a:r>
              <a:rPr lang="sk-SK" dirty="0" err="1" smtClean="0"/>
              <a:t>lymfoproliferatívne</a:t>
            </a:r>
            <a:r>
              <a:rPr lang="sk-SK" dirty="0" smtClean="0"/>
              <a:t> ochorenie zo zrelých B-</a:t>
            </a:r>
            <a:r>
              <a:rPr lang="sk-SK" dirty="0" err="1" smtClean="0"/>
              <a:t>lymfocytov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Existujú 2 formy </a:t>
            </a:r>
            <a:r>
              <a:rPr lang="sk-SK" dirty="0" err="1" smtClean="0"/>
              <a:t>vlasatobunečnej</a:t>
            </a:r>
            <a:r>
              <a:rPr lang="sk-SK" dirty="0" smtClean="0"/>
              <a:t> leukémie: </a:t>
            </a:r>
          </a:p>
          <a:p>
            <a:pPr lvl="1"/>
            <a:r>
              <a:rPr lang="sk-SK" dirty="0" err="1" smtClean="0">
                <a:solidFill>
                  <a:schemeClr val="accent6">
                    <a:lumMod val="50000"/>
                  </a:schemeClr>
                </a:solidFill>
              </a:rPr>
              <a:t>Classic</a:t>
            </a:r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accent6">
                    <a:lumMod val="50000"/>
                  </a:schemeClr>
                </a:solidFill>
              </a:rPr>
              <a:t>hairy</a:t>
            </a:r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accent6">
                    <a:lumMod val="50000"/>
                  </a:schemeClr>
                </a:solidFill>
              </a:rPr>
              <a:t>cell</a:t>
            </a:r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accent6">
                    <a:lumMod val="50000"/>
                  </a:schemeClr>
                </a:solidFill>
              </a:rPr>
              <a:t>leukemia</a:t>
            </a:r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sk-SK" dirty="0" err="1" smtClean="0">
                <a:solidFill>
                  <a:schemeClr val="accent6">
                    <a:lumMod val="50000"/>
                  </a:schemeClr>
                </a:solidFill>
              </a:rPr>
              <a:t>HCLc</a:t>
            </a:r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sk-SK" dirty="0" err="1" smtClean="0">
                <a:solidFill>
                  <a:schemeClr val="accent6">
                    <a:lumMod val="50000"/>
                  </a:schemeClr>
                </a:solidFill>
              </a:rPr>
              <a:t>Hairy-Cell</a:t>
            </a:r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accent6">
                    <a:lumMod val="50000"/>
                  </a:schemeClr>
                </a:solidFill>
              </a:rPr>
              <a:t>Leukemia</a:t>
            </a:r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> Variant (</a:t>
            </a:r>
            <a:r>
              <a:rPr lang="sk-SK" dirty="0" err="1" smtClean="0">
                <a:solidFill>
                  <a:schemeClr val="accent6">
                    <a:lumMod val="50000"/>
                  </a:schemeClr>
                </a:solidFill>
              </a:rPr>
              <a:t>HCLv</a:t>
            </a:r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>) – vzácnejšia forma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Formy sa odlišujú navzájom cytologicky, imunologicky a chemicky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r>
              <a:rPr lang="sk-SK" b="1" dirty="0" smtClean="0"/>
              <a:t>Výskyt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Približne 2% pacientov s leukémiou trpí HCL (0.3/100,000 ľudí)</a:t>
            </a: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Zvyčajne sa vyskytuje u mužov (4-5x viac ako u žien) v strednom veku (50–55 rokov), nevyskytuje sa u detí</a:t>
            </a:r>
          </a:p>
          <a:p>
            <a:endParaRPr lang="sk-SK" dirty="0" smtClean="0"/>
          </a:p>
          <a:p>
            <a:r>
              <a:rPr lang="sk-SK" b="1" dirty="0" smtClean="0"/>
              <a:t>Rizikové faktory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Zatiaľ neznáme, za rizikový faktor okrem iného sa diskutuje styk osoby s herbicídmi a </a:t>
            </a:r>
            <a:r>
              <a:rPr lang="sk-SK" dirty="0" err="1" smtClean="0"/>
              <a:t>insekcitídmi</a:t>
            </a:r>
            <a:r>
              <a:rPr lang="sk-SK" dirty="0" smtClean="0"/>
              <a:t> </a:t>
            </a:r>
          </a:p>
          <a:p>
            <a:endParaRPr lang="sk-SK" dirty="0"/>
          </a:p>
          <a:p>
            <a:r>
              <a:rPr lang="sk-SK" b="1" dirty="0" smtClean="0"/>
              <a:t>Prevencia a skorá detekcia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Zatiaľ neznáma prevencia ani skorá detekcia ochorenia 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265" y="1828643"/>
            <a:ext cx="3129332" cy="2343978"/>
          </a:xfrm>
          <a:prstGeom prst="rect">
            <a:avLst/>
          </a:prstGeo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8610265" y="4172621"/>
            <a:ext cx="3129332" cy="592562"/>
          </a:xfrm>
        </p:spPr>
        <p:txBody>
          <a:bodyPr/>
          <a:lstStyle/>
          <a:p>
            <a:r>
              <a:rPr lang="sk-SK" dirty="0"/>
              <a:t>Obrázok: http://www.pathpedia.com/education/eatlas/histopathology/blood_cells/hairy_cell_leukemia_classic.aspx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93768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5221" y="1122947"/>
            <a:ext cx="11145587" cy="1057549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sk-SK" dirty="0">
                <a:effectLst>
                  <a:reflection blurRad="6350" stA="55000" endA="300" endPos="45500" dir="5400000" sy="-100000" algn="bl" rotWithShape="0"/>
                </a:effectLst>
              </a:rPr>
              <a:t>Biológia a patogenéza HCL 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2926" y="2820473"/>
            <a:ext cx="11257882" cy="476518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Prítomnosť vlasatých buniek </a:t>
            </a:r>
            <a:r>
              <a:rPr lang="sk-SK" b="1" dirty="0">
                <a:solidFill>
                  <a:schemeClr val="tx1"/>
                </a:solidFill>
              </a:rPr>
              <a:t>(</a:t>
            </a:r>
            <a:r>
              <a:rPr lang="sk-SK" b="1" dirty="0" err="1">
                <a:solidFill>
                  <a:schemeClr val="tx1"/>
                </a:solidFill>
              </a:rPr>
              <a:t>hairy</a:t>
            </a:r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sk-SK" b="1" dirty="0" err="1">
                <a:solidFill>
                  <a:schemeClr val="tx1"/>
                </a:solidFill>
              </a:rPr>
              <a:t>cells</a:t>
            </a:r>
            <a:r>
              <a:rPr lang="sk-SK" b="1" dirty="0">
                <a:solidFill>
                  <a:schemeClr val="tx1"/>
                </a:solidFill>
              </a:rPr>
              <a:t>) </a:t>
            </a:r>
            <a:r>
              <a:rPr lang="sk-SK" dirty="0">
                <a:solidFill>
                  <a:schemeClr val="tx1"/>
                </a:solidFill>
              </a:rPr>
              <a:t>– zrelé </a:t>
            </a:r>
            <a:r>
              <a:rPr lang="sk-SK" dirty="0" err="1">
                <a:solidFill>
                  <a:schemeClr val="tx1"/>
                </a:solidFill>
              </a:rPr>
              <a:t>klonálne</a:t>
            </a:r>
            <a:r>
              <a:rPr lang="sk-SK" dirty="0">
                <a:solidFill>
                  <a:schemeClr val="tx1"/>
                </a:solidFill>
              </a:rPr>
              <a:t> B-bunky (</a:t>
            </a:r>
            <a:r>
              <a:rPr lang="sk-SK" dirty="0" err="1">
                <a:solidFill>
                  <a:schemeClr val="tx1"/>
                </a:solidFill>
              </a:rPr>
              <a:t>mononukleáry</a:t>
            </a:r>
            <a:r>
              <a:rPr lang="sk-SK" dirty="0">
                <a:solidFill>
                  <a:schemeClr val="tx1"/>
                </a:solidFill>
              </a:rPr>
              <a:t>) s jemnými vláskovými výbežkami cytoplazmy na bunečnom </a:t>
            </a:r>
            <a:r>
              <a:rPr lang="sk-SK" dirty="0" smtClean="0">
                <a:solidFill>
                  <a:schemeClr val="tx1"/>
                </a:solidFill>
              </a:rPr>
              <a:t>povrchu, vzácne môžu vychádzať aj z T-</a:t>
            </a:r>
            <a:r>
              <a:rPr lang="sk-SK" dirty="0" err="1" smtClean="0">
                <a:solidFill>
                  <a:schemeClr val="tx1"/>
                </a:solidFill>
              </a:rPr>
              <a:t>lymfocytov</a:t>
            </a:r>
            <a:endParaRPr lang="sk-SK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Špecifická a diagnostická </a:t>
            </a:r>
            <a:r>
              <a:rPr lang="sk-SK" dirty="0" err="1">
                <a:solidFill>
                  <a:schemeClr val="tx1"/>
                </a:solidFill>
              </a:rPr>
              <a:t>expresia</a:t>
            </a:r>
            <a:r>
              <a:rPr lang="sk-SK" dirty="0">
                <a:solidFill>
                  <a:schemeClr val="tx1"/>
                </a:solidFill>
              </a:rPr>
              <a:t> enzýmu </a:t>
            </a:r>
            <a:r>
              <a:rPr lang="sk-SK" dirty="0" err="1">
                <a:solidFill>
                  <a:schemeClr val="tx1"/>
                </a:solidFill>
              </a:rPr>
              <a:t>tartarát</a:t>
            </a:r>
            <a:r>
              <a:rPr lang="sk-SK" dirty="0">
                <a:solidFill>
                  <a:schemeClr val="tx1"/>
                </a:solidFill>
              </a:rPr>
              <a:t>-rezistentná kyslá </a:t>
            </a:r>
            <a:r>
              <a:rPr lang="sk-SK" dirty="0" err="1">
                <a:solidFill>
                  <a:schemeClr val="tx1"/>
                </a:solidFill>
              </a:rPr>
              <a:t>fosfatáza</a:t>
            </a:r>
            <a:r>
              <a:rPr lang="sk-SK" dirty="0">
                <a:solidFill>
                  <a:schemeClr val="tx1"/>
                </a:solidFill>
              </a:rPr>
              <a:t> (TRAP</a:t>
            </a:r>
            <a:r>
              <a:rPr lang="sk-SK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b="1" dirty="0" smtClean="0">
                <a:solidFill>
                  <a:schemeClr val="tx1"/>
                </a:solidFill>
              </a:rPr>
              <a:t>Bunka HCL: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chemeClr val="tx1"/>
                </a:solidFill>
              </a:rPr>
              <a:t>nemá CD27 proteín - je špecifickým </a:t>
            </a:r>
            <a:r>
              <a:rPr lang="sk-SK" dirty="0" err="1" smtClean="0">
                <a:solidFill>
                  <a:schemeClr val="tx1"/>
                </a:solidFill>
              </a:rPr>
              <a:t>markerom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pameťovej</a:t>
            </a:r>
            <a:r>
              <a:rPr lang="sk-SK" dirty="0" smtClean="0">
                <a:solidFill>
                  <a:schemeClr val="tx1"/>
                </a:solidFill>
              </a:rPr>
              <a:t> B-bunky, proteín je </a:t>
            </a:r>
            <a:r>
              <a:rPr lang="sk-SK" dirty="0" err="1" smtClean="0">
                <a:solidFill>
                  <a:schemeClr val="tx1"/>
                </a:solidFill>
              </a:rPr>
              <a:t>exprimovaný</a:t>
            </a:r>
            <a:r>
              <a:rPr lang="sk-SK" dirty="0" smtClean="0">
                <a:solidFill>
                  <a:schemeClr val="tx1"/>
                </a:solidFill>
              </a:rPr>
              <a:t> u ostatných B-bunečných </a:t>
            </a:r>
            <a:r>
              <a:rPr lang="sk-SK" dirty="0" err="1" smtClean="0">
                <a:solidFill>
                  <a:schemeClr val="tx1"/>
                </a:solidFill>
              </a:rPr>
              <a:t>lymfoproliferacií</a:t>
            </a:r>
            <a:r>
              <a:rPr lang="sk-SK" dirty="0" smtClean="0">
                <a:solidFill>
                  <a:schemeClr val="tx1"/>
                </a:solidFill>
              </a:rPr>
              <a:t> vrátane </a:t>
            </a:r>
            <a:r>
              <a:rPr lang="sk-SK" dirty="0" err="1" smtClean="0">
                <a:solidFill>
                  <a:schemeClr val="tx1"/>
                </a:solidFill>
              </a:rPr>
              <a:t>HCLv</a:t>
            </a:r>
            <a:r>
              <a:rPr lang="sk-SK" dirty="0" smtClean="0">
                <a:solidFill>
                  <a:schemeClr val="tx1"/>
                </a:solidFill>
              </a:rPr>
              <a:t> a B-</a:t>
            </a:r>
            <a:r>
              <a:rPr lang="sk-SK" dirty="0" err="1" smtClean="0">
                <a:solidFill>
                  <a:schemeClr val="tx1"/>
                </a:solidFill>
              </a:rPr>
              <a:t>lymfómu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splénickej</a:t>
            </a:r>
            <a:r>
              <a:rPr lang="sk-SK" dirty="0" smtClean="0">
                <a:solidFill>
                  <a:schemeClr val="tx1"/>
                </a:solidFill>
              </a:rPr>
              <a:t> marginálnej zóny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chemeClr val="tx1"/>
                </a:solidFill>
              </a:rPr>
              <a:t>produkuje veľké množstvo </a:t>
            </a:r>
            <a:r>
              <a:rPr lang="sk-SK" dirty="0" err="1" smtClean="0">
                <a:solidFill>
                  <a:schemeClr val="tx1"/>
                </a:solidFill>
              </a:rPr>
              <a:t>cytokínov</a:t>
            </a:r>
            <a:r>
              <a:rPr lang="sk-SK" dirty="0" smtClean="0">
                <a:solidFill>
                  <a:schemeClr val="tx1"/>
                </a:solidFill>
              </a:rPr>
              <a:t> a </a:t>
            </a:r>
            <a:r>
              <a:rPr lang="sk-SK" dirty="0" err="1" smtClean="0">
                <a:solidFill>
                  <a:schemeClr val="tx1"/>
                </a:solidFill>
              </a:rPr>
              <a:t>cytokínových</a:t>
            </a:r>
            <a:r>
              <a:rPr lang="sk-SK" dirty="0" smtClean="0">
                <a:solidFill>
                  <a:schemeClr val="tx1"/>
                </a:solidFill>
              </a:rPr>
              <a:t> receptorov </a:t>
            </a:r>
            <a:r>
              <a:rPr lang="sk-SK" dirty="0">
                <a:solidFill>
                  <a:schemeClr val="tx1"/>
                </a:solidFill>
              </a:rPr>
              <a:t>(TNF-alfa, IL-6, IL-10, GM-CSF, M-CSF, FGF, TGF-beta, </a:t>
            </a:r>
            <a:r>
              <a:rPr lang="sk-SK" dirty="0" smtClean="0">
                <a:solidFill>
                  <a:schemeClr val="tx1"/>
                </a:solidFill>
              </a:rPr>
              <a:t>INF-alfa)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 err="1" smtClean="0">
                <a:solidFill>
                  <a:schemeClr val="tx1"/>
                </a:solidFill>
              </a:rPr>
              <a:t>exprimuje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>
                <a:solidFill>
                  <a:schemeClr val="tx1"/>
                </a:solidFill>
              </a:rPr>
              <a:t>receptory </a:t>
            </a:r>
            <a:r>
              <a:rPr lang="sk-SK" dirty="0" smtClean="0">
                <a:solidFill>
                  <a:schemeClr val="tx1"/>
                </a:solidFill>
              </a:rPr>
              <a:t>pre </a:t>
            </a:r>
            <a:r>
              <a:rPr lang="sk-SK" dirty="0">
                <a:solidFill>
                  <a:schemeClr val="tx1"/>
                </a:solidFill>
              </a:rPr>
              <a:t>IL-2 (CD25) a IL-3 (CD123</a:t>
            </a:r>
            <a:r>
              <a:rPr lang="sk-SK" dirty="0" smtClean="0">
                <a:solidFill>
                  <a:schemeClr val="tx1"/>
                </a:solidFill>
              </a:rPr>
              <a:t>) - majú </a:t>
            </a:r>
            <a:r>
              <a:rPr lang="sk-SK" dirty="0">
                <a:solidFill>
                  <a:schemeClr val="tx1"/>
                </a:solidFill>
              </a:rPr>
              <a:t>diagnostický význam, ale </a:t>
            </a:r>
            <a:r>
              <a:rPr lang="sk-SK" dirty="0" smtClean="0">
                <a:solidFill>
                  <a:schemeClr val="tx1"/>
                </a:solidFill>
              </a:rPr>
              <a:t>nemajú funkčný efekt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chemeClr val="tx1"/>
                </a:solidFill>
              </a:rPr>
              <a:t>nemá žiadne špecifické </a:t>
            </a:r>
            <a:r>
              <a:rPr lang="sk-SK" dirty="0" err="1" smtClean="0">
                <a:solidFill>
                  <a:schemeClr val="tx1"/>
                </a:solidFill>
              </a:rPr>
              <a:t>cytogenetické</a:t>
            </a:r>
            <a:r>
              <a:rPr lang="sk-SK" dirty="0" smtClean="0">
                <a:solidFill>
                  <a:schemeClr val="tx1"/>
                </a:solidFill>
              </a:rPr>
              <a:t> abnormality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 err="1" smtClean="0">
                <a:solidFill>
                  <a:schemeClr val="tx1"/>
                </a:solidFill>
              </a:rPr>
              <a:t>exprimuje</a:t>
            </a:r>
            <a:r>
              <a:rPr lang="sk-SK" dirty="0" smtClean="0">
                <a:solidFill>
                  <a:schemeClr val="tx1"/>
                </a:solidFill>
              </a:rPr>
              <a:t> adhézne receptory –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smtClean="0">
                <a:solidFill>
                  <a:schemeClr val="tx1"/>
                </a:solidFill>
              </a:rPr>
              <a:t>tie sú konštitučne aktivované, viažu sa </a:t>
            </a:r>
            <a:r>
              <a:rPr lang="sk-SK" dirty="0">
                <a:solidFill>
                  <a:schemeClr val="tx1"/>
                </a:solidFill>
              </a:rPr>
              <a:t>s </a:t>
            </a:r>
            <a:r>
              <a:rPr lang="sk-SK" dirty="0" smtClean="0">
                <a:solidFill>
                  <a:schemeClr val="tx1"/>
                </a:solidFill>
              </a:rPr>
              <a:t>ich </a:t>
            </a:r>
            <a:r>
              <a:rPr lang="sk-SK" dirty="0" err="1" smtClean="0">
                <a:solidFill>
                  <a:schemeClr val="tx1"/>
                </a:solidFill>
              </a:rPr>
              <a:t>ligandmi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smtClean="0">
                <a:solidFill>
                  <a:schemeClr val="tx1"/>
                </a:solidFill>
              </a:rPr>
              <a:t>(interakcia buniek HCL s tkanivami)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chemeClr val="tx1"/>
                </a:solidFill>
              </a:rPr>
              <a:t>má aktivované veľké množstvo signálnych komponentov (zvýšené intracelulárne kalcium</a:t>
            </a:r>
            <a:r>
              <a:rPr lang="sk-SK" dirty="0">
                <a:solidFill>
                  <a:schemeClr val="tx1"/>
                </a:solidFill>
              </a:rPr>
              <a:t>, aktivovaná </a:t>
            </a:r>
            <a:r>
              <a:rPr lang="sk-SK" dirty="0" err="1" smtClean="0">
                <a:solidFill>
                  <a:schemeClr val="tx1"/>
                </a:solidFill>
              </a:rPr>
              <a:t>proteínkináza</a:t>
            </a:r>
            <a:r>
              <a:rPr lang="sk-SK" dirty="0">
                <a:solidFill>
                  <a:schemeClr val="tx1"/>
                </a:solidFill>
              </a:rPr>
              <a:t>, zvýšený </a:t>
            </a:r>
            <a:r>
              <a:rPr lang="sk-SK" dirty="0" smtClean="0">
                <a:solidFill>
                  <a:schemeClr val="tx1"/>
                </a:solidFill>
              </a:rPr>
              <a:t>proteín </a:t>
            </a:r>
            <a:r>
              <a:rPr lang="sk-SK" dirty="0" err="1" smtClean="0">
                <a:solidFill>
                  <a:schemeClr val="tx1"/>
                </a:solidFill>
              </a:rPr>
              <a:t>fosforylácie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tyroxínu</a:t>
            </a:r>
            <a:r>
              <a:rPr lang="sk-SK" dirty="0">
                <a:solidFill>
                  <a:schemeClr val="tx1"/>
                </a:solidFill>
              </a:rPr>
              <a:t>, </a:t>
            </a:r>
            <a:r>
              <a:rPr lang="sk-SK" dirty="0" smtClean="0">
                <a:solidFill>
                  <a:schemeClr val="tx1"/>
                </a:solidFill>
              </a:rPr>
              <a:t>aktivácia </a:t>
            </a:r>
            <a:r>
              <a:rPr lang="sk-SK" dirty="0" err="1">
                <a:solidFill>
                  <a:schemeClr val="tx1"/>
                </a:solidFill>
              </a:rPr>
              <a:t>NFkappaB</a:t>
            </a:r>
            <a:r>
              <a:rPr lang="sk-SK" dirty="0">
                <a:solidFill>
                  <a:schemeClr val="tx1"/>
                </a:solidFill>
              </a:rPr>
              <a:t>, </a:t>
            </a:r>
            <a:r>
              <a:rPr lang="sk-SK" dirty="0" smtClean="0">
                <a:solidFill>
                  <a:schemeClr val="tx1"/>
                </a:solidFill>
              </a:rPr>
              <a:t>aktivácia </a:t>
            </a:r>
            <a:r>
              <a:rPr lang="sk-SK" dirty="0">
                <a:solidFill>
                  <a:schemeClr val="tx1"/>
                </a:solidFill>
              </a:rPr>
              <a:t>MAP </a:t>
            </a:r>
            <a:r>
              <a:rPr lang="sk-SK" dirty="0" err="1">
                <a:solidFill>
                  <a:schemeClr val="tx1"/>
                </a:solidFill>
              </a:rPr>
              <a:t>kináz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atd</a:t>
            </a:r>
            <a:r>
              <a:rPr lang="sk-SK" dirty="0" smtClean="0">
                <a:solidFill>
                  <a:schemeClr val="tx1"/>
                </a:solidFill>
              </a:rPr>
              <a:t>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Akumulácia </a:t>
            </a:r>
            <a:r>
              <a:rPr lang="sk-SK" dirty="0">
                <a:solidFill>
                  <a:schemeClr val="accent3">
                    <a:lumMod val="75000"/>
                  </a:schemeClr>
                </a:solidFill>
              </a:rPr>
              <a:t>HCL buniek: </a:t>
            </a:r>
            <a:r>
              <a:rPr lang="sk-SK" dirty="0">
                <a:solidFill>
                  <a:schemeClr val="tx1"/>
                </a:solidFill>
              </a:rPr>
              <a:t>slezina – invázia červenej pulpy, kostná dreň – infiltrácia s </a:t>
            </a:r>
            <a:r>
              <a:rPr lang="sk-SK" dirty="0" err="1">
                <a:solidFill>
                  <a:schemeClr val="tx1"/>
                </a:solidFill>
              </a:rPr>
              <a:t>fibrózou</a:t>
            </a:r>
            <a:r>
              <a:rPr lang="sk-SK" dirty="0">
                <a:solidFill>
                  <a:schemeClr val="tx1"/>
                </a:solidFill>
              </a:rPr>
              <a:t>, pečeň – infiltrácia a postihnutie </a:t>
            </a:r>
            <a:r>
              <a:rPr lang="sk-SK" dirty="0" err="1">
                <a:solidFill>
                  <a:schemeClr val="tx1"/>
                </a:solidFill>
              </a:rPr>
              <a:t>sínusoidov</a:t>
            </a:r>
            <a:r>
              <a:rPr lang="sk-SK" dirty="0">
                <a:solidFill>
                  <a:schemeClr val="tx1"/>
                </a:solidFill>
              </a:rPr>
              <a:t> a </a:t>
            </a:r>
            <a:r>
              <a:rPr lang="sk-SK" dirty="0" err="1">
                <a:solidFill>
                  <a:schemeClr val="tx1"/>
                </a:solidFill>
              </a:rPr>
              <a:t>portálnej</a:t>
            </a:r>
            <a:r>
              <a:rPr lang="sk-SK" dirty="0">
                <a:solidFill>
                  <a:schemeClr val="tx1"/>
                </a:solidFill>
              </a:rPr>
              <a:t> oblasti, </a:t>
            </a:r>
            <a:r>
              <a:rPr lang="sk-SK" dirty="0" smtClean="0">
                <a:solidFill>
                  <a:schemeClr val="tx1"/>
                </a:solidFill>
              </a:rPr>
              <a:t>minimálne </a:t>
            </a:r>
            <a:r>
              <a:rPr lang="sk-SK" dirty="0">
                <a:solidFill>
                  <a:schemeClr val="tx1"/>
                </a:solidFill>
              </a:rPr>
              <a:t>postihnutie lymfatických uzlín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sk-SK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03210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6367" y="1812805"/>
            <a:ext cx="11237320" cy="5231939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chemeClr val="tx1"/>
                </a:solidFill>
              </a:rPr>
              <a:t>Celková únava, nechutenstvo, váhový úbytok, tlak </a:t>
            </a:r>
            <a:r>
              <a:rPr lang="sk-SK" dirty="0">
                <a:solidFill>
                  <a:schemeClr val="tx1"/>
                </a:solidFill>
              </a:rPr>
              <a:t>pod </a:t>
            </a:r>
            <a:r>
              <a:rPr lang="sk-SK" dirty="0" smtClean="0">
                <a:solidFill>
                  <a:schemeClr val="tx1"/>
                </a:solidFill>
              </a:rPr>
              <a:t>ľavým oblúkom rebrovým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err="1" smtClean="0">
                <a:solidFill>
                  <a:schemeClr val="tx1"/>
                </a:solidFill>
              </a:rPr>
              <a:t>Splenomegália</a:t>
            </a:r>
            <a:r>
              <a:rPr lang="sk-SK" dirty="0" smtClean="0">
                <a:solidFill>
                  <a:schemeClr val="tx1"/>
                </a:solidFill>
              </a:rPr>
              <a:t> 80-90 </a:t>
            </a:r>
            <a:r>
              <a:rPr lang="sk-SK" dirty="0">
                <a:solidFill>
                  <a:schemeClr val="tx1"/>
                </a:solidFill>
              </a:rPr>
              <a:t>% , </a:t>
            </a:r>
            <a:r>
              <a:rPr lang="sk-SK" dirty="0" err="1" smtClean="0">
                <a:solidFill>
                  <a:schemeClr val="tx1"/>
                </a:solidFill>
              </a:rPr>
              <a:t>hepatomegália</a:t>
            </a:r>
            <a:r>
              <a:rPr lang="sk-SK" dirty="0" smtClean="0">
                <a:solidFill>
                  <a:schemeClr val="tx1"/>
                </a:solidFill>
              </a:rPr>
              <a:t> 30-40 </a:t>
            </a:r>
            <a:r>
              <a:rPr lang="sk-SK" dirty="0">
                <a:solidFill>
                  <a:schemeClr val="tx1"/>
                </a:solidFill>
              </a:rPr>
              <a:t>%, l</a:t>
            </a:r>
            <a:r>
              <a:rPr lang="sk-SK" dirty="0" smtClean="0">
                <a:solidFill>
                  <a:schemeClr val="tx1"/>
                </a:solidFill>
              </a:rPr>
              <a:t>eukocytóza </a:t>
            </a:r>
            <a:r>
              <a:rPr lang="sk-SK" dirty="0">
                <a:solidFill>
                  <a:schemeClr val="tx1"/>
                </a:solidFill>
              </a:rPr>
              <a:t>je menej častá (20 %)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Z</a:t>
            </a:r>
            <a:r>
              <a:rPr lang="sk-SK" dirty="0" smtClean="0">
                <a:solidFill>
                  <a:schemeClr val="tx1"/>
                </a:solidFill>
              </a:rPr>
              <a:t>väčšenie </a:t>
            </a:r>
            <a:r>
              <a:rPr lang="sk-SK" dirty="0">
                <a:solidFill>
                  <a:schemeClr val="tx1"/>
                </a:solidFill>
              </a:rPr>
              <a:t>lymfatických </a:t>
            </a:r>
            <a:r>
              <a:rPr lang="sk-SK" dirty="0" smtClean="0">
                <a:solidFill>
                  <a:schemeClr val="tx1"/>
                </a:solidFill>
              </a:rPr>
              <a:t>uzlín </a:t>
            </a:r>
            <a:r>
              <a:rPr lang="sk-SK" dirty="0">
                <a:solidFill>
                  <a:schemeClr val="tx1"/>
                </a:solidFill>
              </a:rPr>
              <a:t>je </a:t>
            </a:r>
            <a:r>
              <a:rPr lang="sk-SK" dirty="0" smtClean="0">
                <a:solidFill>
                  <a:schemeClr val="tx1"/>
                </a:solidFill>
              </a:rPr>
              <a:t>vzácne, skôr u pokročilých foriem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chemeClr val="tx1"/>
                </a:solidFill>
              </a:rPr>
              <a:t>Laboratórny nález: </a:t>
            </a:r>
            <a:r>
              <a:rPr lang="sk-SK" dirty="0" err="1" smtClean="0">
                <a:solidFill>
                  <a:schemeClr val="tx1"/>
                </a:solidFill>
              </a:rPr>
              <a:t>cytopénia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>
                <a:solidFill>
                  <a:schemeClr val="tx1"/>
                </a:solidFill>
              </a:rPr>
              <a:t>s klinickými </a:t>
            </a:r>
            <a:r>
              <a:rPr lang="sk-SK" dirty="0" smtClean="0">
                <a:solidFill>
                  <a:schemeClr val="tx1"/>
                </a:solidFill>
              </a:rPr>
              <a:t>prejavmi </a:t>
            </a:r>
            <a:r>
              <a:rPr lang="sk-SK" dirty="0">
                <a:solidFill>
                  <a:schemeClr val="tx1"/>
                </a:solidFill>
              </a:rPr>
              <a:t>anemického </a:t>
            </a:r>
            <a:r>
              <a:rPr lang="sk-SK" dirty="0" smtClean="0">
                <a:solidFill>
                  <a:schemeClr val="tx1"/>
                </a:solidFill>
              </a:rPr>
              <a:t>syndrómu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chemeClr val="tx1"/>
                </a:solidFill>
              </a:rPr>
              <a:t>Infekčné komplikácie vyplývajú </a:t>
            </a:r>
            <a:r>
              <a:rPr lang="sk-SK" dirty="0">
                <a:solidFill>
                  <a:schemeClr val="tx1"/>
                </a:solidFill>
              </a:rPr>
              <a:t>z </a:t>
            </a:r>
            <a:r>
              <a:rPr lang="sk-SK" dirty="0" err="1" smtClean="0">
                <a:solidFill>
                  <a:schemeClr val="tx1"/>
                </a:solidFill>
              </a:rPr>
              <a:t>neutropénie</a:t>
            </a:r>
            <a:r>
              <a:rPr lang="sk-SK" dirty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monocytopénie</a:t>
            </a:r>
            <a:r>
              <a:rPr lang="sk-SK" dirty="0">
                <a:solidFill>
                  <a:schemeClr val="tx1"/>
                </a:solidFill>
              </a:rPr>
              <a:t>, </a:t>
            </a:r>
            <a:r>
              <a:rPr lang="sk-SK" dirty="0" smtClean="0">
                <a:solidFill>
                  <a:schemeClr val="tx1"/>
                </a:solidFill>
              </a:rPr>
              <a:t>poklesu NK </a:t>
            </a:r>
            <a:r>
              <a:rPr lang="sk-SK" dirty="0" err="1">
                <a:solidFill>
                  <a:schemeClr val="tx1"/>
                </a:solidFill>
              </a:rPr>
              <a:t>buněk</a:t>
            </a:r>
            <a:r>
              <a:rPr lang="sk-SK" dirty="0">
                <a:solidFill>
                  <a:schemeClr val="tx1"/>
                </a:solidFill>
              </a:rPr>
              <a:t> a CD4 </a:t>
            </a:r>
            <a:r>
              <a:rPr lang="sk-SK" dirty="0" err="1" smtClean="0">
                <a:solidFill>
                  <a:schemeClr val="tx1"/>
                </a:solidFill>
              </a:rPr>
              <a:t>lymfocytov</a:t>
            </a:r>
            <a:r>
              <a:rPr lang="sk-SK" dirty="0" smtClean="0">
                <a:solidFill>
                  <a:schemeClr val="tx1"/>
                </a:solidFill>
              </a:rPr>
              <a:t> (</a:t>
            </a:r>
            <a:r>
              <a:rPr lang="sk-SK" dirty="0" err="1" smtClean="0">
                <a:solidFill>
                  <a:schemeClr val="tx1"/>
                </a:solidFill>
              </a:rPr>
              <a:t>mykotické</a:t>
            </a:r>
            <a:r>
              <a:rPr lang="sk-SK" dirty="0">
                <a:solidFill>
                  <a:schemeClr val="tx1"/>
                </a:solidFill>
              </a:rPr>
              <a:t>, herpetické a </a:t>
            </a:r>
            <a:r>
              <a:rPr lang="sk-SK" dirty="0" err="1" smtClean="0">
                <a:solidFill>
                  <a:schemeClr val="tx1"/>
                </a:solidFill>
              </a:rPr>
              <a:t>mykobakteriálne</a:t>
            </a:r>
            <a:r>
              <a:rPr lang="sk-SK" dirty="0" smtClean="0">
                <a:solidFill>
                  <a:schemeClr val="tx1"/>
                </a:solidFill>
              </a:rPr>
              <a:t>), vzácne sa vyskytujú kožné lézie, artritídy</a:t>
            </a:r>
            <a:r>
              <a:rPr lang="sk-SK" dirty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vaskulitídy</a:t>
            </a:r>
            <a:r>
              <a:rPr lang="sk-SK" dirty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osteolytické</a:t>
            </a:r>
            <a:r>
              <a:rPr lang="sk-SK" dirty="0" smtClean="0">
                <a:solidFill>
                  <a:schemeClr val="tx1"/>
                </a:solidFill>
              </a:rPr>
              <a:t> ložiská, </a:t>
            </a:r>
            <a:r>
              <a:rPr lang="sk-SK" dirty="0" smtClean="0">
                <a:solidFill>
                  <a:schemeClr val="tx1"/>
                </a:solidFill>
              </a:rPr>
              <a:t>...</a:t>
            </a:r>
            <a:endParaRPr lang="sk-SK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b="1" dirty="0" smtClean="0">
                <a:solidFill>
                  <a:schemeClr val="tx1"/>
                </a:solidFill>
              </a:rPr>
              <a:t>Diagnostika</a:t>
            </a:r>
            <a:endParaRPr lang="sk-SK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chemeClr val="tx1"/>
                </a:solidFill>
              </a:rPr>
              <a:t>Prítomnosť </a:t>
            </a:r>
            <a:r>
              <a:rPr lang="sk-SK" dirty="0">
                <a:solidFill>
                  <a:schemeClr val="tx1"/>
                </a:solidFill>
              </a:rPr>
              <a:t>charakteristických leukemických </a:t>
            </a:r>
            <a:r>
              <a:rPr lang="sk-SK" dirty="0" smtClean="0">
                <a:solidFill>
                  <a:schemeClr val="tx1"/>
                </a:solidFill>
              </a:rPr>
              <a:t>buniek </a:t>
            </a:r>
            <a:r>
              <a:rPr lang="sk-SK" dirty="0">
                <a:solidFill>
                  <a:schemeClr val="tx1"/>
                </a:solidFill>
              </a:rPr>
              <a:t>v </a:t>
            </a:r>
            <a:r>
              <a:rPr lang="sk-SK" dirty="0" smtClean="0">
                <a:solidFill>
                  <a:schemeClr val="tx1"/>
                </a:solidFill>
              </a:rPr>
              <a:t>periférnej </a:t>
            </a:r>
            <a:r>
              <a:rPr lang="sk-SK" dirty="0">
                <a:solidFill>
                  <a:schemeClr val="tx1"/>
                </a:solidFill>
              </a:rPr>
              <a:t>krvi a </a:t>
            </a:r>
            <a:r>
              <a:rPr lang="sk-SK" dirty="0" smtClean="0">
                <a:solidFill>
                  <a:schemeClr val="tx1"/>
                </a:solidFill>
              </a:rPr>
              <a:t>kostnej dreni</a:t>
            </a:r>
            <a:endParaRPr lang="sk-SK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chemeClr val="tx1"/>
                </a:solidFill>
              </a:rPr>
              <a:t>Preukázanie kyslej </a:t>
            </a:r>
            <a:r>
              <a:rPr lang="sk-SK" dirty="0" err="1">
                <a:solidFill>
                  <a:schemeClr val="tx1"/>
                </a:solidFill>
              </a:rPr>
              <a:t>fosfatázy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smtClean="0">
                <a:solidFill>
                  <a:schemeClr val="tx1"/>
                </a:solidFill>
              </a:rPr>
              <a:t>rezistentnej na </a:t>
            </a:r>
            <a:r>
              <a:rPr lang="sk-SK" dirty="0" err="1">
                <a:solidFill>
                  <a:schemeClr val="tx1"/>
                </a:solidFill>
              </a:rPr>
              <a:t>tartrát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smtClean="0">
                <a:solidFill>
                  <a:schemeClr val="tx1"/>
                </a:solidFill>
              </a:rPr>
              <a:t>vo vlasatých bunkách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chemeClr val="tx1"/>
                </a:solidFill>
              </a:rPr>
              <a:t>Preukázanie </a:t>
            </a:r>
            <a:r>
              <a:rPr lang="sk-SK" dirty="0" smtClean="0">
                <a:solidFill>
                  <a:schemeClr val="tx1"/>
                </a:solidFill>
              </a:rPr>
              <a:t>charakteristickej infiltrácie kostnej drene histologicky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b="1" dirty="0" smtClean="0">
                <a:solidFill>
                  <a:schemeClr val="tx1"/>
                </a:solidFill>
              </a:rPr>
              <a:t>Liečba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chemeClr val="tx1"/>
                </a:solidFill>
              </a:rPr>
              <a:t>Niekedy bez liečby, progres choroby slabý alebo žiadny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chemeClr val="tx1"/>
                </a:solidFill>
              </a:rPr>
              <a:t>Chemoterapia, </a:t>
            </a:r>
            <a:r>
              <a:rPr lang="sk-SK" dirty="0" err="1" smtClean="0">
                <a:solidFill>
                  <a:schemeClr val="tx1"/>
                </a:solidFill>
              </a:rPr>
              <a:t>chemoterap</a:t>
            </a:r>
            <a:r>
              <a:rPr lang="sk-SK" dirty="0" smtClean="0">
                <a:solidFill>
                  <a:schemeClr val="tx1"/>
                </a:solidFill>
              </a:rPr>
              <a:t>. </a:t>
            </a:r>
            <a:r>
              <a:rPr lang="sk-SK" dirty="0">
                <a:solidFill>
                  <a:schemeClr val="tx1"/>
                </a:solidFill>
              </a:rPr>
              <a:t>l</a:t>
            </a:r>
            <a:r>
              <a:rPr lang="sk-SK" dirty="0" smtClean="0">
                <a:solidFill>
                  <a:schemeClr val="tx1"/>
                </a:solidFill>
              </a:rPr>
              <a:t>iečivá: </a:t>
            </a:r>
            <a:r>
              <a:rPr lang="sk-SK" dirty="0" err="1" smtClean="0">
                <a:solidFill>
                  <a:schemeClr val="tx1"/>
                </a:solidFill>
              </a:rPr>
              <a:t>cladribine</a:t>
            </a:r>
            <a:r>
              <a:rPr lang="sk-SK" dirty="0" smtClean="0">
                <a:solidFill>
                  <a:schemeClr val="tx1"/>
                </a:solidFill>
              </a:rPr>
              <a:t> (i. </a:t>
            </a:r>
            <a:r>
              <a:rPr lang="sk-SK" dirty="0">
                <a:solidFill>
                  <a:schemeClr val="tx1"/>
                </a:solidFill>
              </a:rPr>
              <a:t>v.), </a:t>
            </a:r>
            <a:r>
              <a:rPr lang="sk-SK" dirty="0" err="1">
                <a:solidFill>
                  <a:schemeClr val="tx1"/>
                </a:solidFill>
              </a:rPr>
              <a:t>Pentostatin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smtClean="0">
                <a:solidFill>
                  <a:schemeClr val="tx1"/>
                </a:solidFill>
              </a:rPr>
              <a:t>/</a:t>
            </a:r>
            <a:r>
              <a:rPr lang="sk-SK" dirty="0" err="1" smtClean="0">
                <a:solidFill>
                  <a:schemeClr val="tx1"/>
                </a:solidFill>
              </a:rPr>
              <a:t>Nipent</a:t>
            </a:r>
            <a:r>
              <a:rPr lang="sk-SK" dirty="0" smtClean="0">
                <a:solidFill>
                  <a:schemeClr val="tx1"/>
                </a:solidFill>
              </a:rPr>
              <a:t>/ </a:t>
            </a:r>
            <a:r>
              <a:rPr lang="sk-SK" dirty="0" err="1" smtClean="0">
                <a:solidFill>
                  <a:schemeClr val="tx1"/>
                </a:solidFill>
              </a:rPr>
              <a:t>i.v</a:t>
            </a:r>
            <a:r>
              <a:rPr lang="sk-SK" dirty="0" smtClean="0">
                <a:solidFill>
                  <a:schemeClr val="tx1"/>
                </a:solidFill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chemeClr val="tx1"/>
                </a:solidFill>
              </a:rPr>
              <a:t>Biologická liečba: </a:t>
            </a:r>
            <a:r>
              <a:rPr lang="sk-SK" dirty="0" err="1" smtClean="0">
                <a:solidFill>
                  <a:schemeClr val="tx1"/>
                </a:solidFill>
              </a:rPr>
              <a:t>interferón</a:t>
            </a:r>
            <a:r>
              <a:rPr lang="sk-SK" dirty="0" smtClean="0">
                <a:solidFill>
                  <a:schemeClr val="tx1"/>
                </a:solidFill>
              </a:rPr>
              <a:t> (ak nefunguje chemoterapia alebo ju človek </a:t>
            </a:r>
            <a:r>
              <a:rPr lang="sk-SK" dirty="0">
                <a:solidFill>
                  <a:schemeClr val="tx1"/>
                </a:solidFill>
              </a:rPr>
              <a:t>nemôže podstúpiť), </a:t>
            </a:r>
            <a:r>
              <a:rPr lang="sk-SK" dirty="0" err="1">
                <a:solidFill>
                  <a:schemeClr val="tx1"/>
                </a:solidFill>
              </a:rPr>
              <a:t>Rituximab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smtClean="0">
                <a:solidFill>
                  <a:schemeClr val="tx1"/>
                </a:solidFill>
              </a:rPr>
              <a:t>/</a:t>
            </a:r>
            <a:r>
              <a:rPr lang="sk-SK" dirty="0" err="1" smtClean="0">
                <a:solidFill>
                  <a:schemeClr val="tx1"/>
                </a:solidFill>
              </a:rPr>
              <a:t>Rituxan</a:t>
            </a:r>
            <a:r>
              <a:rPr lang="sk-SK" dirty="0" smtClean="0">
                <a:solidFill>
                  <a:schemeClr val="tx1"/>
                </a:solidFill>
              </a:rPr>
              <a:t>/</a:t>
            </a:r>
          </a:p>
          <a:p>
            <a:pPr marL="0" indent="0">
              <a:buNone/>
            </a:pP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8698" y="605307"/>
            <a:ext cx="2356833" cy="1654295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sk-SK" dirty="0" smtClean="0">
                <a:effectLst>
                  <a:reflection blurRad="6350" stA="55000" endA="300" endPos="45500" dir="5400000" sy="-100000" algn="bl" rotWithShape="0"/>
                </a:effectLst>
              </a:rPr>
              <a:t>Klinický </a:t>
            </a:r>
            <a:r>
              <a:rPr lang="sk-SK" dirty="0" smtClean="0">
                <a:effectLst>
                  <a:reflection blurRad="6350" stA="55000" endA="300" endPos="45500" dir="5400000" sy="-100000" algn="bl" rotWithShape="0"/>
                </a:effectLst>
              </a:rPr>
              <a:t>obraz, diagnostika, Liečba </a:t>
            </a:r>
            <a:endParaRPr lang="sk-SK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>
          <a:xfrm>
            <a:off x="9388698" y="2356451"/>
            <a:ext cx="2356832" cy="567003"/>
          </a:xfrm>
        </p:spPr>
        <p:txBody>
          <a:bodyPr/>
          <a:lstStyle/>
          <a:p>
            <a:r>
              <a:rPr lang="sk-SK" dirty="0"/>
              <a:t>Obrázok: https://www.wikiskripta.eu/w/Leukemie_z_vlasatých_buněk#/media/File:Hairy_cell_leukemia_-_very_high_mag.jpg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54718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Zdroje: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0762" y="2180497"/>
            <a:ext cx="11160046" cy="17089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hlinkClick r:id="rId2"/>
              </a:rPr>
              <a:t>http://</a:t>
            </a:r>
            <a:r>
              <a:rPr lang="sk-SK" dirty="0" smtClean="0">
                <a:hlinkClick r:id="rId2"/>
              </a:rPr>
              <a:t>www.pathpedia.com/education/eatlas/histopathology/blood_cells/hairy_cell_leukemia_classic.aspx</a:t>
            </a:r>
            <a:endParaRPr lang="sk-SK" dirty="0"/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hlinkClick r:id="rId3"/>
              </a:rPr>
              <a:t>https://</a:t>
            </a:r>
            <a:r>
              <a:rPr lang="sk-SK" dirty="0" smtClean="0">
                <a:hlinkClick r:id="rId3"/>
              </a:rPr>
              <a:t>zdravi.euro.cz/clanek/postgradualni-medicina/vlasatobunecna-leukemie-458622</a:t>
            </a:r>
            <a:endParaRPr lang="sk-SK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hlinkClick r:id="rId4"/>
              </a:rPr>
              <a:t>https://</a:t>
            </a:r>
            <a:r>
              <a:rPr lang="sk-SK" dirty="0" smtClean="0">
                <a:hlinkClick r:id="rId4"/>
              </a:rPr>
              <a:t>www.lls.org/leukemia/hairy-cell-leukemia</a:t>
            </a:r>
            <a:endParaRPr lang="sk-SK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hlinkClick r:id="rId5"/>
              </a:rPr>
              <a:t>https://</a:t>
            </a:r>
            <a:r>
              <a:rPr lang="sk-SK" dirty="0" smtClean="0">
                <a:hlinkClick r:id="rId5"/>
              </a:rPr>
              <a:t>www.lymphomas.org.uk/about-lymphoma/types/non-hodgkin-lymphoma/hairy-cell-leukaemia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4631877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977</TotalTime>
  <Words>549</Words>
  <Application>Microsoft Office PowerPoint</Application>
  <PresentationFormat>Širokouhlá</PresentationFormat>
  <Paragraphs>65</Paragraphs>
  <Slides>5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10" baseType="lpstr">
      <vt:lpstr>Arial</vt:lpstr>
      <vt:lpstr>Calibri</vt:lpstr>
      <vt:lpstr>Gill Sans MT</vt:lpstr>
      <vt:lpstr>Wingdings 2</vt:lpstr>
      <vt:lpstr>Dividenda</vt:lpstr>
      <vt:lpstr>  Hairy cell leukemia (HCL) </vt:lpstr>
      <vt:lpstr>HCL – definícia </vt:lpstr>
      <vt:lpstr>Biológia a patogenéza HCL  </vt:lpstr>
      <vt:lpstr>Klinický obraz, diagnostika, Liečba </vt:lpstr>
      <vt:lpstr>Zdroje: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 hairy cell leukemia</dc:title>
  <dc:creator>Katka</dc:creator>
  <cp:lastModifiedBy>Katka</cp:lastModifiedBy>
  <cp:revision>31</cp:revision>
  <dcterms:created xsi:type="dcterms:W3CDTF">2018-02-21T07:53:07Z</dcterms:created>
  <dcterms:modified xsi:type="dcterms:W3CDTF">2018-02-27T15:44:35Z</dcterms:modified>
</cp:coreProperties>
</file>