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5" autoAdjust="0"/>
    <p:restoredTop sz="94660"/>
  </p:normalViewPr>
  <p:slideViewPr>
    <p:cSldViewPr>
      <p:cViewPr varScale="1">
        <p:scale>
          <a:sx n="68" d="100"/>
          <a:sy n="68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22A11-FDAA-46D0-BBD9-EBC78524F28E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6D9A2-E2E8-40B3-94A6-FCA9B5ACDB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ĺžni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ĺžni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ĺžni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ĺžni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ĺžni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56" name="Obdĺžni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ĺžni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ĺžni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ĺžni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22A11-FDAA-46D0-BBD9-EBC78524F28E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6D9A2-E2E8-40B3-94A6-FCA9B5ACDB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22A11-FDAA-46D0-BBD9-EBC78524F28E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6D9A2-E2E8-40B3-94A6-FCA9B5ACDB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22A11-FDAA-46D0-BBD9-EBC78524F28E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6D9A2-E2E8-40B3-94A6-FCA9B5ACDB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ľná forma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ľná forma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ľná forma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ľná forma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ľná forma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ľná forma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ľná forma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ľná forma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ľná forma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ľná forma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ľná forma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ľná forma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ľná forma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ľná forma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ľná forma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22A11-FDAA-46D0-BBD9-EBC78524F28E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6D9A2-E2E8-40B3-94A6-FCA9B5ACDB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ĺžni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ĺžni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ĺžni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ĺžni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22A11-FDAA-46D0-BBD9-EBC78524F28E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6D9A2-E2E8-40B3-94A6-FCA9B5ACDB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ĺžni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22A11-FDAA-46D0-BBD9-EBC78524F28E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6D9A2-E2E8-40B3-94A6-FCA9B5ACDB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ĺžni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ĺžni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ĺžni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ĺžni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ĺžni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ĺžni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ĺžni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ĺžni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22A11-FDAA-46D0-BBD9-EBC78524F28E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6D9A2-E2E8-40B3-94A6-FCA9B5ACDB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22A11-FDAA-46D0-BBD9-EBC78524F28E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6D9A2-E2E8-40B3-94A6-FCA9B5ACDB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22A11-FDAA-46D0-BBD9-EBC78524F28E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6D9A2-E2E8-40B3-94A6-FCA9B5ACDB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Rovná spojnic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Rovná spojnic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ovná spojnic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Rovná spojnic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nic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Rovná spojnic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ovná spojnic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ovná spojnic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D522A11-FDAA-46D0-BBD9-EBC78524F28E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E46D9A2-E2E8-40B3-94A6-FCA9B5ACDB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ĺžni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ĺžni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ĺžni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ĺžni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D522A11-FDAA-46D0-BBD9-EBC78524F28E}" type="datetimeFigureOut">
              <a:rPr lang="cs-CZ" smtClean="0"/>
              <a:pPr/>
              <a:t>02.04.2018</a:t>
            </a:fld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E46D9A2-E2E8-40B3-94A6-FCA9B5ACDB5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pha.net/consor/cgi-bin/OC_Exp.php?Lng=GB&amp;Expert=56" TargetMode="External"/><Relationship Id="rId2" Type="http://schemas.openxmlformats.org/officeDocument/2006/relationships/hyperlink" Target="https://www.alphamedical.sk/casopis-invitro/alkaptonuria-ochronoz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7200" dirty="0" smtClean="0"/>
              <a:t>ALKAPTONÚRIA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045424" y="5349240"/>
            <a:ext cx="2098576" cy="1508760"/>
          </a:xfrm>
        </p:spPr>
        <p:txBody>
          <a:bodyPr/>
          <a:lstStyle/>
          <a:p>
            <a:pPr algn="r"/>
            <a:r>
              <a:rPr lang="cs-CZ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Sandra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Ivančová</a:t>
            </a:r>
            <a:endParaRPr lang="cs-CZ" dirty="0" smtClean="0">
              <a:solidFill>
                <a:schemeClr val="tx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r"/>
            <a:r>
              <a:rPr lang="cs-CZ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F16052</a:t>
            </a:r>
          </a:p>
          <a:p>
            <a:pPr algn="r"/>
            <a:r>
              <a:rPr lang="cs-CZ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FAF VFU Brno</a:t>
            </a:r>
            <a:endParaRPr lang="cs-CZ" dirty="0">
              <a:solidFill>
                <a:schemeClr val="tx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9552" y="1628800"/>
            <a:ext cx="4161656" cy="3600400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autosomálne</a:t>
            </a:r>
            <a:r>
              <a:rPr lang="cs-CZ" sz="2400" dirty="0" smtClean="0"/>
              <a:t> </a:t>
            </a:r>
            <a:r>
              <a:rPr lang="cs-CZ" sz="2400" dirty="0" err="1" smtClean="0"/>
              <a:t>recesívne</a:t>
            </a:r>
            <a:r>
              <a:rPr lang="cs-CZ" sz="2400" dirty="0" smtClean="0"/>
              <a:t> </a:t>
            </a:r>
            <a:r>
              <a:rPr lang="cs-CZ" sz="2400" dirty="0" err="1" smtClean="0"/>
              <a:t>ochorenie</a:t>
            </a:r>
            <a:endParaRPr lang="cs-CZ" sz="2400" dirty="0" smtClean="0"/>
          </a:p>
          <a:p>
            <a:r>
              <a:rPr lang="cs-CZ" sz="2400" dirty="0" smtClean="0"/>
              <a:t>porucha metabolizmu AMK </a:t>
            </a:r>
            <a:r>
              <a:rPr lang="cs-CZ" sz="2400" dirty="0" err="1" smtClean="0"/>
              <a:t>fenylalanínu</a:t>
            </a:r>
            <a:r>
              <a:rPr lang="cs-CZ" sz="2400" dirty="0" smtClean="0"/>
              <a:t> a </a:t>
            </a:r>
            <a:r>
              <a:rPr lang="cs-CZ" sz="2400" dirty="0" err="1" smtClean="0"/>
              <a:t>tyrozínu</a:t>
            </a:r>
            <a:endParaRPr lang="cs-CZ" sz="2400" dirty="0" smtClean="0"/>
          </a:p>
          <a:p>
            <a:r>
              <a:rPr lang="cs-CZ" sz="2400" dirty="0" smtClean="0"/>
              <a:t>deficit </a:t>
            </a:r>
            <a:r>
              <a:rPr lang="cs-CZ" sz="2400" dirty="0" err="1" smtClean="0"/>
              <a:t>enzýmu</a:t>
            </a:r>
            <a:r>
              <a:rPr lang="cs-CZ" sz="2400" dirty="0" smtClean="0"/>
              <a:t> </a:t>
            </a:r>
            <a:r>
              <a:rPr lang="cs-CZ" sz="2400" dirty="0" err="1" smtClean="0"/>
              <a:t>homogentistát</a:t>
            </a:r>
            <a:r>
              <a:rPr lang="cs-CZ" sz="2400" dirty="0" smtClean="0"/>
              <a:t>-1,2-</a:t>
            </a:r>
            <a:r>
              <a:rPr lang="cs-CZ" sz="2400" dirty="0" err="1" smtClean="0"/>
              <a:t>dioxygenázy</a:t>
            </a:r>
            <a:r>
              <a:rPr lang="cs-CZ" sz="2400" dirty="0" smtClean="0"/>
              <a:t> (</a:t>
            </a:r>
            <a:r>
              <a:rPr lang="cs-CZ" sz="2400" dirty="0" err="1" smtClean="0"/>
              <a:t>mutácia</a:t>
            </a:r>
            <a:r>
              <a:rPr lang="cs-CZ" sz="2400" dirty="0" smtClean="0"/>
              <a:t> v </a:t>
            </a:r>
            <a:r>
              <a:rPr lang="cs-CZ" sz="2400" dirty="0" err="1" smtClean="0"/>
              <a:t>géne</a:t>
            </a:r>
            <a:r>
              <a:rPr lang="cs-CZ" sz="2400" dirty="0" smtClean="0"/>
              <a:t> HGD)</a:t>
            </a:r>
          </a:p>
          <a:p>
            <a:endParaRPr lang="cs-CZ" sz="2400" dirty="0"/>
          </a:p>
        </p:txBody>
      </p:sp>
      <p:pic>
        <p:nvPicPr>
          <p:cNvPr id="1026" name="Picture 2" descr="Výsledok vyhľadávania obrázkov pre dopyt homogentisate alkaptonur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052736"/>
            <a:ext cx="4346238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8" name="Picture 8" descr="Súvisiaci obráz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783434"/>
            <a:ext cx="2794198" cy="2074566"/>
          </a:xfrm>
          <a:prstGeom prst="rect">
            <a:avLst/>
          </a:prstGeom>
          <a:noFill/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55576" y="476672"/>
            <a:ext cx="3873624" cy="5904656"/>
          </a:xfrm>
        </p:spPr>
        <p:txBody>
          <a:bodyPr>
            <a:normAutofit lnSpcReduction="10000"/>
          </a:bodyPr>
          <a:lstStyle/>
          <a:p>
            <a:r>
              <a:rPr lang="cs-CZ" sz="2400" dirty="0" err="1" smtClean="0"/>
              <a:t>hromadenie</a:t>
            </a:r>
            <a:r>
              <a:rPr lang="cs-CZ" sz="2400" dirty="0" smtClean="0"/>
              <a:t> kyseliny </a:t>
            </a:r>
            <a:r>
              <a:rPr lang="cs-CZ" sz="2400" dirty="0" err="1" smtClean="0"/>
              <a:t>homogentisovej</a:t>
            </a:r>
            <a:r>
              <a:rPr lang="cs-CZ" sz="2400" dirty="0" smtClean="0"/>
              <a:t> , hl. v </a:t>
            </a:r>
            <a:r>
              <a:rPr lang="cs-CZ" sz="2400" dirty="0" err="1" smtClean="0"/>
              <a:t>spojivových</a:t>
            </a:r>
            <a:r>
              <a:rPr lang="cs-CZ" sz="2400" dirty="0" smtClean="0"/>
              <a:t> </a:t>
            </a:r>
            <a:r>
              <a:rPr lang="cs-CZ" sz="2400" dirty="0" err="1" smtClean="0"/>
              <a:t>tkanivách</a:t>
            </a:r>
            <a:endParaRPr lang="cs-CZ" sz="2400" dirty="0" smtClean="0"/>
          </a:p>
          <a:p>
            <a:r>
              <a:rPr lang="cs-CZ" sz="2400" dirty="0" smtClean="0"/>
              <a:t>defekt v pečeni a </a:t>
            </a:r>
            <a:r>
              <a:rPr lang="cs-CZ" sz="2400" dirty="0" err="1" smtClean="0"/>
              <a:t>obličkách</a:t>
            </a:r>
            <a:endParaRPr lang="cs-CZ" sz="2400" dirty="0" smtClean="0"/>
          </a:p>
          <a:p>
            <a:r>
              <a:rPr lang="cs-CZ" sz="2400" dirty="0" smtClean="0"/>
              <a:t>tmavá </a:t>
            </a:r>
            <a:r>
              <a:rPr lang="cs-CZ" sz="2400" dirty="0" err="1" smtClean="0"/>
              <a:t>farba</a:t>
            </a:r>
            <a:r>
              <a:rPr lang="cs-CZ" sz="2400" dirty="0" smtClean="0"/>
              <a:t> </a:t>
            </a:r>
            <a:r>
              <a:rPr lang="cs-CZ" sz="2400" dirty="0" err="1" smtClean="0"/>
              <a:t>moču</a:t>
            </a:r>
            <a:r>
              <a:rPr lang="cs-CZ" sz="2400" dirty="0" smtClean="0"/>
              <a:t> od </a:t>
            </a:r>
            <a:r>
              <a:rPr lang="cs-CZ" sz="2400" dirty="0" err="1" smtClean="0"/>
              <a:t>narodenia</a:t>
            </a:r>
            <a:r>
              <a:rPr lang="cs-CZ" sz="2400" dirty="0" smtClean="0"/>
              <a:t>, </a:t>
            </a:r>
            <a:r>
              <a:rPr lang="cs-CZ" sz="2400" dirty="0" err="1" smtClean="0"/>
              <a:t>sfarbenie</a:t>
            </a:r>
            <a:r>
              <a:rPr lang="cs-CZ" sz="2400" dirty="0" smtClean="0"/>
              <a:t> pokožky, </a:t>
            </a:r>
            <a:r>
              <a:rPr lang="cs-CZ" sz="2400" dirty="0" err="1" smtClean="0"/>
              <a:t>pigmentácie</a:t>
            </a:r>
            <a:r>
              <a:rPr lang="cs-CZ" sz="2400" dirty="0" smtClean="0"/>
              <a:t> skléry, </a:t>
            </a:r>
            <a:r>
              <a:rPr lang="cs-CZ" sz="2400" dirty="0" err="1" smtClean="0"/>
              <a:t>ochronotická</a:t>
            </a:r>
            <a:r>
              <a:rPr lang="cs-CZ" sz="2400" dirty="0" smtClean="0"/>
              <a:t> </a:t>
            </a:r>
            <a:r>
              <a:rPr lang="cs-CZ" sz="2400" dirty="0" err="1" smtClean="0"/>
              <a:t>artropatia</a:t>
            </a:r>
            <a:endParaRPr lang="cs-CZ" sz="2400" dirty="0" smtClean="0"/>
          </a:p>
          <a:p>
            <a:r>
              <a:rPr lang="cs-CZ" sz="2400" dirty="0" err="1" smtClean="0"/>
              <a:t>homogentizát</a:t>
            </a:r>
            <a:r>
              <a:rPr lang="cs-CZ" sz="2400" dirty="0" smtClean="0"/>
              <a:t>, </a:t>
            </a:r>
            <a:r>
              <a:rPr lang="cs-CZ" sz="2400" dirty="0" err="1" smtClean="0"/>
              <a:t>ktorý</a:t>
            </a:r>
            <a:r>
              <a:rPr lang="cs-CZ" sz="2400" dirty="0" smtClean="0"/>
              <a:t> </a:t>
            </a:r>
            <a:r>
              <a:rPr lang="cs-CZ" sz="2400" dirty="0" err="1" smtClean="0"/>
              <a:t>sa</a:t>
            </a:r>
            <a:r>
              <a:rPr lang="cs-CZ" sz="2400" dirty="0" smtClean="0"/>
              <a:t> vylučuje v moči, je </a:t>
            </a:r>
            <a:r>
              <a:rPr lang="cs-CZ" sz="2400" dirty="0" err="1" smtClean="0"/>
              <a:t>následne</a:t>
            </a:r>
            <a:r>
              <a:rPr lang="cs-CZ" sz="2400" dirty="0" smtClean="0"/>
              <a:t> oxidovaný vzdušným </a:t>
            </a:r>
            <a:r>
              <a:rPr lang="cs-CZ" sz="2400" dirty="0" err="1" smtClean="0"/>
              <a:t>kyslíkom</a:t>
            </a:r>
            <a:r>
              <a:rPr lang="cs-CZ" sz="2400" dirty="0" smtClean="0"/>
              <a:t> na </a:t>
            </a:r>
            <a:r>
              <a:rPr lang="cs-CZ" sz="2400" dirty="0" err="1" smtClean="0"/>
              <a:t>hnedočierny</a:t>
            </a:r>
            <a:r>
              <a:rPr lang="cs-CZ" sz="2400" dirty="0" smtClean="0"/>
              <a:t> pigment </a:t>
            </a:r>
            <a:r>
              <a:rPr lang="cs-CZ" sz="2400" dirty="0" err="1" smtClean="0"/>
              <a:t>alkapton</a:t>
            </a:r>
            <a:endParaRPr lang="cs-CZ" sz="2400" dirty="0" smtClean="0"/>
          </a:p>
          <a:p>
            <a:endParaRPr lang="cs-CZ" dirty="0"/>
          </a:p>
        </p:txBody>
      </p:sp>
      <p:pic>
        <p:nvPicPr>
          <p:cNvPr id="15362" name="Picture 2" descr="Výsledok vyhľadávania obrázkov pre dopyt alkaptonur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32656"/>
            <a:ext cx="3662214" cy="1752855"/>
          </a:xfrm>
          <a:prstGeom prst="rect">
            <a:avLst/>
          </a:prstGeom>
          <a:noFill/>
        </p:spPr>
      </p:pic>
      <p:pic>
        <p:nvPicPr>
          <p:cNvPr id="15364" name="Picture 4" descr="Výsledok vyhľadávania obrázkov pre dopyt alkaptonuri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2204864"/>
            <a:ext cx="3433564" cy="2254707"/>
          </a:xfrm>
          <a:prstGeom prst="rect">
            <a:avLst/>
          </a:prstGeom>
          <a:noFill/>
        </p:spPr>
      </p:pic>
      <p:pic>
        <p:nvPicPr>
          <p:cNvPr id="15372" name="Picture 12" descr="https://www.alphamedical.sk/files/styles/content_image_floated_right/public/2016_03_alkaptonuria-obr5.jpg?itok=jD9Nzbfv"/>
          <p:cNvPicPr>
            <a:picLocks noChangeAspect="1" noChangeArrowheads="1"/>
          </p:cNvPicPr>
          <p:nvPr/>
        </p:nvPicPr>
        <p:blipFill>
          <a:blip r:embed="rId5" cstate="print"/>
          <a:srcRect l="16351" r="17122" b="7580"/>
          <a:stretch>
            <a:fillRect/>
          </a:stretch>
        </p:blipFill>
        <p:spPr bwMode="auto">
          <a:xfrm>
            <a:off x="6767736" y="3680122"/>
            <a:ext cx="2376264" cy="31778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14400" y="764704"/>
            <a:ext cx="7772400" cy="55908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b="1" u="sng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Epidemiológia</a:t>
            </a:r>
            <a:r>
              <a:rPr lang="cs-CZ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400" dirty="0" smtClean="0"/>
              <a:t> - 1:110 000 – 1:1 000 </a:t>
            </a:r>
            <a:r>
              <a:rPr lang="cs-CZ" sz="2400" dirty="0" err="1" smtClean="0"/>
              <a:t>000</a:t>
            </a:r>
            <a:r>
              <a:rPr lang="cs-CZ" sz="2400" dirty="0" smtClean="0"/>
              <a:t>, na Slovensku a v </a:t>
            </a:r>
            <a:r>
              <a:rPr lang="cs-CZ" sz="2400" dirty="0" err="1" smtClean="0"/>
              <a:t>Dominikánskej</a:t>
            </a:r>
            <a:r>
              <a:rPr lang="cs-CZ" sz="2400" dirty="0" smtClean="0"/>
              <a:t> </a:t>
            </a:r>
            <a:r>
              <a:rPr lang="cs-CZ" sz="2400" dirty="0" err="1" smtClean="0"/>
              <a:t>republike</a:t>
            </a:r>
            <a:r>
              <a:rPr lang="cs-CZ" sz="2400" dirty="0" smtClean="0"/>
              <a:t> je </a:t>
            </a:r>
            <a:r>
              <a:rPr lang="cs-CZ" sz="2400" dirty="0" err="1" smtClean="0"/>
              <a:t>ochorenie</a:t>
            </a:r>
            <a:r>
              <a:rPr lang="cs-CZ" sz="2400" dirty="0" smtClean="0"/>
              <a:t> </a:t>
            </a:r>
            <a:r>
              <a:rPr lang="cs-CZ" sz="2400" dirty="0" err="1" smtClean="0"/>
              <a:t>oveľa</a:t>
            </a:r>
            <a:r>
              <a:rPr lang="cs-CZ" sz="2400" dirty="0" smtClean="0"/>
              <a:t> </a:t>
            </a:r>
            <a:r>
              <a:rPr lang="cs-CZ" sz="2400" dirty="0" err="1" smtClean="0"/>
              <a:t>bežnejšie</a:t>
            </a:r>
            <a:r>
              <a:rPr lang="cs-CZ" sz="2400" dirty="0" smtClean="0"/>
              <a:t>.</a:t>
            </a:r>
            <a:endParaRPr lang="cs-CZ" sz="2400" b="1" u="sng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cs-CZ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Diagnostika</a:t>
            </a:r>
            <a:r>
              <a:rPr lang="cs-CZ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400" dirty="0" smtClean="0"/>
              <a:t>– </a:t>
            </a:r>
            <a:r>
              <a:rPr lang="cs-CZ" sz="2400" dirty="0" err="1" smtClean="0"/>
              <a:t>spočíva</a:t>
            </a:r>
            <a:r>
              <a:rPr lang="cs-CZ" sz="2400" dirty="0" smtClean="0"/>
              <a:t> v </a:t>
            </a:r>
            <a:r>
              <a:rPr lang="cs-CZ" sz="2400" dirty="0" err="1" smtClean="0"/>
              <a:t>dôkaze</a:t>
            </a:r>
            <a:r>
              <a:rPr lang="cs-CZ" sz="2400" dirty="0" smtClean="0"/>
              <a:t> </a:t>
            </a:r>
            <a:r>
              <a:rPr lang="cs-CZ" sz="2400" dirty="0" err="1" smtClean="0"/>
              <a:t>homogentizovej</a:t>
            </a:r>
            <a:r>
              <a:rPr lang="cs-CZ" sz="2400" dirty="0" smtClean="0"/>
              <a:t> kyseliny v moči, </a:t>
            </a:r>
            <a:r>
              <a:rPr lang="cs-CZ" sz="2400" dirty="0" err="1" smtClean="0"/>
              <a:t>laboratórny</a:t>
            </a:r>
            <a:r>
              <a:rPr lang="cs-CZ" sz="2400" dirty="0" smtClean="0"/>
              <a:t> </a:t>
            </a:r>
            <a:r>
              <a:rPr lang="cs-CZ" sz="2400" dirty="0" err="1" smtClean="0"/>
              <a:t>dôkaz</a:t>
            </a:r>
            <a:r>
              <a:rPr lang="cs-CZ" sz="2400" dirty="0" smtClean="0"/>
              <a:t> </a:t>
            </a:r>
            <a:r>
              <a:rPr lang="cs-CZ" sz="2400" dirty="0" err="1" smtClean="0"/>
              <a:t>sa</a:t>
            </a:r>
            <a:r>
              <a:rPr lang="cs-CZ" sz="2400" dirty="0" smtClean="0"/>
              <a:t> </a:t>
            </a:r>
            <a:r>
              <a:rPr lang="cs-CZ" sz="2400" dirty="0" err="1" smtClean="0"/>
              <a:t>zakladá</a:t>
            </a:r>
            <a:r>
              <a:rPr lang="cs-CZ" sz="2400" dirty="0" smtClean="0"/>
              <a:t> na jej </a:t>
            </a:r>
            <a:r>
              <a:rPr lang="cs-CZ" sz="2400" dirty="0" err="1" smtClean="0"/>
              <a:t>redukčných</a:t>
            </a:r>
            <a:r>
              <a:rPr lang="cs-CZ" sz="2400" dirty="0" smtClean="0"/>
              <a:t> </a:t>
            </a:r>
            <a:r>
              <a:rPr lang="cs-CZ" sz="2400" dirty="0" err="1" smtClean="0"/>
              <a:t>vlastnostiach</a:t>
            </a:r>
            <a:r>
              <a:rPr lang="cs-CZ" sz="2400" dirty="0" smtClean="0"/>
              <a:t>.</a:t>
            </a:r>
          </a:p>
          <a:p>
            <a:pPr>
              <a:buNone/>
            </a:pPr>
            <a:r>
              <a:rPr lang="cs-CZ" sz="2400" b="1" u="sng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Liečba</a:t>
            </a:r>
            <a:r>
              <a:rPr lang="cs-CZ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400" dirty="0" smtClean="0"/>
              <a:t>– </a:t>
            </a:r>
            <a:r>
              <a:rPr lang="cs-CZ" sz="2400" dirty="0" err="1" smtClean="0"/>
              <a:t>nedávne</a:t>
            </a:r>
            <a:r>
              <a:rPr lang="cs-CZ" sz="2400" dirty="0" smtClean="0"/>
              <a:t> </a:t>
            </a:r>
            <a:r>
              <a:rPr lang="cs-CZ" sz="2400" dirty="0" err="1" smtClean="0"/>
              <a:t>štúdie</a:t>
            </a:r>
            <a:r>
              <a:rPr lang="cs-CZ" sz="2400" dirty="0" smtClean="0"/>
              <a:t> ukázali, že </a:t>
            </a:r>
            <a:r>
              <a:rPr lang="cs-CZ" sz="2400" dirty="0" err="1" smtClean="0"/>
              <a:t>nitizinón</a:t>
            </a:r>
            <a:r>
              <a:rPr lang="cs-CZ" sz="2400" dirty="0" smtClean="0"/>
              <a:t> </a:t>
            </a:r>
            <a:r>
              <a:rPr lang="cs-CZ" sz="2400" dirty="0" err="1" smtClean="0"/>
              <a:t>môže</a:t>
            </a:r>
            <a:r>
              <a:rPr lang="cs-CZ" sz="2400" dirty="0" smtClean="0"/>
              <a:t> byť účinný při </a:t>
            </a:r>
            <a:r>
              <a:rPr lang="cs-CZ" sz="2400" dirty="0" err="1" smtClean="0"/>
              <a:t>liečbe</a:t>
            </a:r>
            <a:r>
              <a:rPr lang="cs-CZ" sz="2400" dirty="0" smtClean="0"/>
              <a:t>, inhibuje </a:t>
            </a:r>
            <a:r>
              <a:rPr lang="cs-CZ" sz="2400" dirty="0" err="1" smtClean="0"/>
              <a:t>enzým</a:t>
            </a:r>
            <a:r>
              <a:rPr lang="cs-CZ" sz="2400" dirty="0" smtClean="0"/>
              <a:t> </a:t>
            </a:r>
            <a:r>
              <a:rPr lang="sk-SK" sz="2400" dirty="0" smtClean="0"/>
              <a:t>4-hydroxyfenylpyruvátdioxygenázu, zodpovedný za premenu </a:t>
            </a:r>
            <a:r>
              <a:rPr lang="sk-SK" sz="2400" dirty="0" err="1" smtClean="0"/>
              <a:t>tyrozínu</a:t>
            </a:r>
            <a:r>
              <a:rPr lang="sk-SK" sz="2400" dirty="0" smtClean="0"/>
              <a:t> na </a:t>
            </a:r>
            <a:r>
              <a:rPr lang="sk-SK" sz="2400" dirty="0" err="1" smtClean="0"/>
              <a:t>homogentisovú</a:t>
            </a:r>
            <a:r>
              <a:rPr lang="sk-SK" sz="2400" dirty="0" smtClean="0"/>
              <a:t> kyselinu, čím blokuje produkciu a akumuláciu HGA.</a:t>
            </a:r>
          </a:p>
          <a:p>
            <a:pPr>
              <a:buNone/>
            </a:pPr>
            <a:r>
              <a:rPr lang="sk-SK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Prognóza </a:t>
            </a:r>
            <a:r>
              <a:rPr lang="sk-SK" sz="2400" dirty="0" smtClean="0"/>
              <a:t>– dĺžka života nie je významne znížená, ale bolesť môže byť konštantná , strata mobility, pacienti často vyžadujú použitie fyzických pomôcok (barle, invalidný vozík). Srdcové komplikácie sú často život ohrozujúce a môžu zhoršiť prognózu.</a:t>
            </a:r>
            <a:endParaRPr lang="cs-CZ" sz="2400" b="1" u="sng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2"/>
              </a:rPr>
              <a:t>www.alphamedical.sk/casopis-invitro/alkaptonuria-ochronoza</a:t>
            </a:r>
            <a:endParaRPr lang="cs-CZ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/>
              </a:rPr>
              <a:t>http://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/>
              </a:rPr>
              <a:t>www.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/>
              </a:rPr>
              <a:t>orpha.net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/>
              </a:rPr>
              <a:t>/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/>
              </a:rPr>
              <a:t>consor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/>
              </a:rPr>
              <a:t>/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/>
              </a:rPr>
              <a:t>cgi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/>
              </a:rPr>
              <a:t>-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/>
              </a:rPr>
              <a:t>bin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/>
              </a:rPr>
              <a:t>/OC_Exp.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/>
              </a:rPr>
              <a:t>php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/>
              </a:rPr>
              <a:t>?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/>
              </a:rPr>
              <a:t>Lng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/>
              </a:rPr>
              <a:t>=GB&amp;Expert=56</a:t>
            </a:r>
            <a:endParaRPr lang="cs-CZ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135</TotalTime>
  <Words>179</Words>
  <Application>Microsoft Office PowerPoint</Application>
  <PresentationFormat>Prezentácia na obrazovke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Metro</vt:lpstr>
      <vt:lpstr>ALKAPTONÚRIA </vt:lpstr>
      <vt:lpstr>Snímka 2</vt:lpstr>
      <vt:lpstr>Snímka 3</vt:lpstr>
      <vt:lpstr>Snímka 4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ALKAPTONÚRIA</dc:title>
  <dc:creator>Jaroslav Ivanco</dc:creator>
  <cp:lastModifiedBy>Jaroslav Ivanco</cp:lastModifiedBy>
  <cp:revision>15</cp:revision>
  <dcterms:created xsi:type="dcterms:W3CDTF">2018-03-31T09:41:26Z</dcterms:created>
  <dcterms:modified xsi:type="dcterms:W3CDTF">2018-04-02T10:57:38Z</dcterms:modified>
</cp:coreProperties>
</file>