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2D5ECDC-6544-47E7-8A81-38AAC7A6470A}" type="datetimeFigureOut">
              <a:rPr lang="cs-CZ" smtClean="0"/>
              <a:t>25.3.2018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C7D988A-2A8D-4579-B12F-84B672D7ADB6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49123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ECDC-6544-47E7-8A81-38AAC7A6470A}" type="datetimeFigureOut">
              <a:rPr lang="cs-CZ" smtClean="0"/>
              <a:t>25.3.2018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988A-2A8D-4579-B12F-84B672D7AD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696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ECDC-6544-47E7-8A81-38AAC7A6470A}" type="datetimeFigureOut">
              <a:rPr lang="cs-CZ" smtClean="0"/>
              <a:t>25.3.2018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988A-2A8D-4579-B12F-84B672D7AD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725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ECDC-6544-47E7-8A81-38AAC7A6470A}" type="datetimeFigureOut">
              <a:rPr lang="cs-CZ" smtClean="0"/>
              <a:t>25.3.2018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988A-2A8D-4579-B12F-84B672D7AD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746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D5ECDC-6544-47E7-8A81-38AAC7A6470A}" type="datetimeFigureOut">
              <a:rPr lang="cs-CZ" smtClean="0"/>
              <a:t>25.3.2018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7D988A-2A8D-4579-B12F-84B672D7ADB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742678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ECDC-6544-47E7-8A81-38AAC7A6470A}" type="datetimeFigureOut">
              <a:rPr lang="cs-CZ" smtClean="0"/>
              <a:t>25.3.2018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988A-2A8D-4579-B12F-84B672D7AD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04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ECDC-6544-47E7-8A81-38AAC7A6470A}" type="datetimeFigureOut">
              <a:rPr lang="cs-CZ" smtClean="0"/>
              <a:t>25.3.2018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988A-2A8D-4579-B12F-84B672D7AD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028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ECDC-6544-47E7-8A81-38AAC7A6470A}" type="datetimeFigureOut">
              <a:rPr lang="cs-CZ" smtClean="0"/>
              <a:t>25.3.2018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988A-2A8D-4579-B12F-84B672D7AD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72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ECDC-6544-47E7-8A81-38AAC7A6470A}" type="datetimeFigureOut">
              <a:rPr lang="cs-CZ" smtClean="0"/>
              <a:t>25.3.2018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988A-2A8D-4579-B12F-84B672D7AD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3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D5ECDC-6544-47E7-8A81-38AAC7A6470A}" type="datetimeFigureOut">
              <a:rPr lang="cs-CZ" smtClean="0"/>
              <a:t>25.3.2018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7D988A-2A8D-4579-B12F-84B672D7ADB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8033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D5ECDC-6544-47E7-8A81-38AAC7A6470A}" type="datetimeFigureOut">
              <a:rPr lang="cs-CZ" smtClean="0"/>
              <a:t>25.3.2018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7D988A-2A8D-4579-B12F-84B672D7ADB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176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2D5ECDC-6544-47E7-8A81-38AAC7A6470A}" type="datetimeFigureOut">
              <a:rPr lang="cs-CZ" smtClean="0"/>
              <a:t>25.3.2018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C7D988A-2A8D-4579-B12F-84B672D7ADB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65231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skripta.eu/w/Kawasakiho_nemoc" TargetMode="External"/><Relationship Id="rId2" Type="http://schemas.openxmlformats.org/officeDocument/2006/relationships/hyperlink" Target="https://nemoci.vitalion.cz/kawasakiho-chorob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Kawasakiho</a:t>
            </a:r>
            <a:r>
              <a:rPr lang="cs-CZ" dirty="0" smtClean="0"/>
              <a:t> nemoc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Patobiochemie</a:t>
            </a:r>
            <a:endParaRPr lang="cs-CZ" dirty="0" smtClean="0"/>
          </a:p>
          <a:p>
            <a:r>
              <a:rPr lang="cs-CZ" dirty="0" smtClean="0"/>
              <a:t>Martina Kopecká F16071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807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546463"/>
            <a:ext cx="9601200" cy="1485900"/>
          </a:xfrm>
        </p:spPr>
        <p:txBody>
          <a:bodyPr/>
          <a:lstStyle/>
          <a:p>
            <a:r>
              <a:rPr lang="cs-CZ" dirty="0" smtClean="0"/>
              <a:t>Popis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28947"/>
            <a:ext cx="9601200" cy="4572001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Mukokutánní</a:t>
            </a:r>
            <a:r>
              <a:rPr lang="cs-CZ" b="1" dirty="0" smtClean="0"/>
              <a:t> syndrom mízních uzlin </a:t>
            </a:r>
            <a:r>
              <a:rPr lang="cs-CZ" dirty="0" smtClean="0"/>
              <a:t>– </a:t>
            </a:r>
            <a:r>
              <a:rPr lang="cs-CZ" b="1" dirty="0" smtClean="0"/>
              <a:t>vaskulitida</a:t>
            </a:r>
            <a:r>
              <a:rPr lang="cs-CZ" dirty="0" smtClean="0"/>
              <a:t> neznámé etiologie (zánětlivé hořečnaté onemocnění stěny malých a středně velkých arterií -&gt; tvorba aneurysmat)</a:t>
            </a:r>
          </a:p>
          <a:p>
            <a:r>
              <a:rPr lang="cs-CZ" b="1" dirty="0" smtClean="0"/>
              <a:t>Imunologicky podmíněné </a:t>
            </a:r>
            <a:r>
              <a:rPr lang="cs-CZ" dirty="0" smtClean="0"/>
              <a:t>– v těle se vytvářejí protilátky, které napadají vlastní buňky</a:t>
            </a:r>
          </a:p>
          <a:p>
            <a:r>
              <a:rPr lang="cs-CZ" dirty="0" smtClean="0"/>
              <a:t>Není jasné, proti čemu je konkrétně imunita namířena, proto nelze provést vyšetření, které by tuto nemoc jasně odhalilo a potvrdilo, je možný infekční původ (místní epidemie)</a:t>
            </a:r>
          </a:p>
          <a:p>
            <a:r>
              <a:rPr lang="cs-CZ" dirty="0" smtClean="0"/>
              <a:t>Často postiženy </a:t>
            </a:r>
            <a:r>
              <a:rPr lang="cs-CZ" b="1" dirty="0" smtClean="0"/>
              <a:t>koronární tepny</a:t>
            </a:r>
          </a:p>
          <a:p>
            <a:r>
              <a:rPr lang="cs-CZ" dirty="0" smtClean="0"/>
              <a:t>Postihuje hlavně </a:t>
            </a:r>
            <a:r>
              <a:rPr lang="cs-CZ" b="1" dirty="0" smtClean="0"/>
              <a:t>děti do věku 5 let </a:t>
            </a:r>
            <a:r>
              <a:rPr lang="cs-CZ" dirty="0" smtClean="0"/>
              <a:t>(maximum 2. až 3. rok života)</a:t>
            </a:r>
          </a:p>
          <a:p>
            <a:r>
              <a:rPr lang="cs-CZ" dirty="0" smtClean="0"/>
              <a:t>Nejvyšší incidence v Japonsku, v ČR 1,6/100 000 dětí do 5 let, častěji chlapci</a:t>
            </a:r>
          </a:p>
          <a:p>
            <a:r>
              <a:rPr lang="cs-CZ" u="sng" dirty="0" smtClean="0"/>
              <a:t>Projev</a:t>
            </a:r>
            <a:r>
              <a:rPr lang="cs-CZ" dirty="0" smtClean="0"/>
              <a:t>: horečka (&gt; 5 dní), zvětšení lymfatických uzlin v oblasti krku, zarudnutí sliznice v ústech a krku, zarudnutí kůže především na rukou a nohou (odlupování kůže, vyrážka na kůži, popraskané rty, oboustranný zánět spojivek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598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Prevence není kvůli neznámé etiologii možná</a:t>
            </a:r>
          </a:p>
          <a:p>
            <a:r>
              <a:rPr lang="cs-CZ" dirty="0" smtClean="0"/>
              <a:t>Léčba </a:t>
            </a:r>
            <a:r>
              <a:rPr lang="cs-CZ" b="1" dirty="0" smtClean="0"/>
              <a:t>imunoglobuliny</a:t>
            </a:r>
            <a:r>
              <a:rPr lang="cs-CZ" dirty="0" smtClean="0"/>
              <a:t> (infuze) – přizpůsobí imunitní systém, aby zmírnil agresivitu v napadání cévní stěny, a také brání vzniku aneurysmat tepen</a:t>
            </a:r>
          </a:p>
          <a:p>
            <a:r>
              <a:rPr lang="cs-CZ" dirty="0" smtClean="0"/>
              <a:t>Dále se používají </a:t>
            </a:r>
            <a:r>
              <a:rPr lang="cs-CZ" b="1" dirty="0" err="1" smtClean="0"/>
              <a:t>salyciláty</a:t>
            </a:r>
            <a:r>
              <a:rPr lang="cs-CZ" dirty="0" smtClean="0"/>
              <a:t> (nesteroidní antiflogistika) – vzácná indikace, protože jinak se u pacientů do 16 let nepoužívají (může vzniknout </a:t>
            </a:r>
            <a:r>
              <a:rPr lang="cs-CZ" dirty="0" err="1" smtClean="0"/>
              <a:t>Reyův</a:t>
            </a:r>
            <a:r>
              <a:rPr lang="cs-CZ" dirty="0" smtClean="0"/>
              <a:t> syndrom - četné poškození orgánů), ale při </a:t>
            </a:r>
            <a:r>
              <a:rPr lang="cs-CZ" dirty="0" err="1" smtClean="0"/>
              <a:t>Kawasakiho</a:t>
            </a:r>
            <a:r>
              <a:rPr lang="cs-CZ" dirty="0" smtClean="0"/>
              <a:t> nemoci se </a:t>
            </a:r>
            <a:r>
              <a:rPr lang="cs-CZ" dirty="0" err="1" smtClean="0"/>
              <a:t>salyciláty</a:t>
            </a:r>
            <a:r>
              <a:rPr lang="cs-CZ" dirty="0" smtClean="0"/>
              <a:t> podávají a pacient je při léčbě hospitalizován</a:t>
            </a:r>
          </a:p>
          <a:p>
            <a:r>
              <a:rPr lang="cs-CZ" dirty="0" smtClean="0"/>
              <a:t>Většinou bez komplikací, stav se léčbou upraví natolik, že dojde k plnému uzdravení bez trvalých příznaků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491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Mohou vznikat </a:t>
            </a:r>
            <a:r>
              <a:rPr lang="cs-CZ" b="1" dirty="0" smtClean="0"/>
              <a:t>aneurysmata</a:t>
            </a:r>
            <a:r>
              <a:rPr lang="cs-CZ" dirty="0" smtClean="0"/>
              <a:t> (výdutě) stěny cév, v nich se tvoří trombus (krevní sraženina), který poté může způsobit </a:t>
            </a:r>
            <a:r>
              <a:rPr lang="cs-CZ" b="1" dirty="0" smtClean="0"/>
              <a:t>embolizaci</a:t>
            </a:r>
            <a:r>
              <a:rPr lang="cs-CZ" dirty="0" smtClean="0"/>
              <a:t> jiné tepny, následuje ischemie a nekróza tkáně</a:t>
            </a:r>
          </a:p>
          <a:p>
            <a:r>
              <a:rPr lang="cs-CZ" dirty="0" smtClean="0"/>
              <a:t>Pokud jsou ucpány koronární tepny, dojde k </a:t>
            </a:r>
            <a:r>
              <a:rPr lang="cs-CZ" b="1" dirty="0" smtClean="0"/>
              <a:t>infarktu myokardu </a:t>
            </a:r>
            <a:r>
              <a:rPr lang="cs-CZ" dirty="0" smtClean="0"/>
              <a:t>– pokud pacient přežije, často má trvalé následky</a:t>
            </a:r>
          </a:p>
          <a:p>
            <a:r>
              <a:rPr lang="cs-CZ" dirty="0" smtClean="0"/>
              <a:t>V případě aneurysmat také hrozí, že oslabená místa cévní stěny prasknou, což může být u koronárních tepen fatální</a:t>
            </a:r>
          </a:p>
        </p:txBody>
      </p:sp>
    </p:spTree>
    <p:extLst>
      <p:ext uri="{BB962C8B-B14F-4D97-AF65-F5344CB8AC3E}">
        <p14:creationId xmlns:p14="http://schemas.microsoft.com/office/powerpoint/2010/main" val="228092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2/22/Kawasaki_symptoms_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55" y="0"/>
            <a:ext cx="4419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upload.wikimedia.org/wikipedia/commons/9/96/Kawasaki_symptoms_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694" y="0"/>
            <a:ext cx="4419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615618" y="3657600"/>
            <a:ext cx="3747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B: červené, oteklé, popraskané rty a malinový jazyk</a:t>
            </a:r>
            <a:endParaRPr lang="cs-CZ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1249251" y="3657600"/>
            <a:ext cx="4610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A: oboustranný zánět spojivek</a:t>
            </a:r>
            <a:endParaRPr lang="cs-CZ" i="1" dirty="0"/>
          </a:p>
        </p:txBody>
      </p:sp>
      <p:pic>
        <p:nvPicPr>
          <p:cNvPr id="2054" name="Picture 6" descr="https://upload.wikimedia.org/wikipedia/commons/1/19/Kawasaki_symptoms_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620" y="4026932"/>
            <a:ext cx="3250535" cy="267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7485155" y="6327682"/>
            <a:ext cx="3374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D: erytém a otok rukou a nohou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69603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https://nemoci.vitalion.cz/kawasakiho-choroba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www.wikiskripta.eu/w/Kawasakiho_nemoc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07716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32</TotalTime>
  <Words>349</Words>
  <Application>Microsoft Office PowerPoint</Application>
  <PresentationFormat>Širokoúhlá obrazovka</PresentationFormat>
  <Paragraphs>26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Franklin Gothic Book</vt:lpstr>
      <vt:lpstr>Crop</vt:lpstr>
      <vt:lpstr>Kawasakiho nemoc</vt:lpstr>
      <vt:lpstr>Popis</vt:lpstr>
      <vt:lpstr>Léčba</vt:lpstr>
      <vt:lpstr>Komplikace</vt:lpstr>
      <vt:lpstr>Prezentace aplikace PowerPoint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Kawasakiho nemoc</dc:title>
  <dc:creator>M</dc:creator>
  <cp:lastModifiedBy>M</cp:lastModifiedBy>
  <cp:revision>9</cp:revision>
  <dcterms:created xsi:type="dcterms:W3CDTF">2018-03-25T13:50:06Z</dcterms:created>
  <dcterms:modified xsi:type="dcterms:W3CDTF">2018-03-25T14:22:37Z</dcterms:modified>
</cp:coreProperties>
</file>