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6CF94AA-27A3-4488-85FD-8CA86C23DB0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01DF58-311E-4B9A-9A8D-3CA7CAD6583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w Cen MT" pitchFamily="34" charset="-18"/>
              </a:rPr>
              <a:t>Barbara </a:t>
            </a:r>
            <a:r>
              <a:rPr lang="cs-CZ" dirty="0" err="1" smtClean="0">
                <a:latin typeface="Tw Cen MT" pitchFamily="34" charset="-18"/>
              </a:rPr>
              <a:t>Krzywoń</a:t>
            </a:r>
            <a:r>
              <a:rPr lang="cs-CZ" dirty="0" smtClean="0">
                <a:latin typeface="Tw Cen MT" pitchFamily="34" charset="-18"/>
              </a:rPr>
              <a:t/>
            </a:r>
            <a:br>
              <a:rPr lang="cs-CZ" dirty="0" smtClean="0">
                <a:latin typeface="Tw Cen MT" pitchFamily="34" charset="-18"/>
              </a:rPr>
            </a:br>
            <a:r>
              <a:rPr lang="cs-CZ" dirty="0" smtClean="0">
                <a:latin typeface="Tw Cen MT" pitchFamily="34" charset="-18"/>
              </a:rPr>
              <a:t> F16077</a:t>
            </a:r>
            <a:endParaRPr lang="cs-CZ" dirty="0">
              <a:latin typeface="Tw Cen MT" pitchFamily="34" charset="-18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err="1" smtClean="0">
                <a:latin typeface="Tw Cen MT" pitchFamily="34" charset="-18"/>
              </a:rPr>
              <a:t>Addisonova</a:t>
            </a:r>
            <a:r>
              <a:rPr lang="cs-CZ" sz="6600" dirty="0" smtClean="0">
                <a:latin typeface="Tw Cen MT" pitchFamily="34" charset="-18"/>
              </a:rPr>
              <a:t> choroba</a:t>
            </a:r>
            <a:endParaRPr lang="cs-CZ" sz="6600" dirty="0">
              <a:latin typeface="Tw Cen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w Cen MT" pitchFamily="34" charset="-18"/>
              </a:rPr>
              <a:t>podstatou tohoto onemocnění je selhání nadledvin v produkci hormonů kortizolu, a případně i aldosteronu</a:t>
            </a:r>
          </a:p>
          <a:p>
            <a:endParaRPr lang="cs-CZ" dirty="0" smtClean="0">
              <a:latin typeface="Tw Cen MT" pitchFamily="34" charset="-18"/>
            </a:endParaRPr>
          </a:p>
          <a:p>
            <a:pPr>
              <a:buNone/>
            </a:pPr>
            <a:r>
              <a:rPr lang="cs-CZ" dirty="0" smtClean="0">
                <a:latin typeface="Tw Cen MT" pitchFamily="34" charset="-18"/>
              </a:rPr>
              <a:t>Rozlišujeme:</a:t>
            </a:r>
            <a:endParaRPr lang="cs-CZ" dirty="0" smtClean="0">
              <a:latin typeface="Tw Cen MT" pitchFamily="34" charset="-18"/>
            </a:endParaRPr>
          </a:p>
          <a:p>
            <a:r>
              <a:rPr lang="cs-CZ" b="1" dirty="0" smtClean="0">
                <a:latin typeface="Tw Cen MT" pitchFamily="34" charset="-18"/>
              </a:rPr>
              <a:t>primární nedostatečnost nadledvin </a:t>
            </a:r>
            <a:r>
              <a:rPr lang="cs-CZ" dirty="0" smtClean="0">
                <a:latin typeface="Tw Cen MT" pitchFamily="34" charset="-18"/>
              </a:rPr>
              <a:t>– chyba je v nadledvinách</a:t>
            </a:r>
          </a:p>
          <a:p>
            <a:r>
              <a:rPr lang="cs-CZ" b="1" dirty="0" smtClean="0">
                <a:latin typeface="Tw Cen MT" pitchFamily="34" charset="-18"/>
              </a:rPr>
              <a:t>sekundární nedostatečnost nadledvin </a:t>
            </a:r>
            <a:r>
              <a:rPr lang="cs-CZ" dirty="0" smtClean="0">
                <a:latin typeface="Tw Cen MT" pitchFamily="34" charset="-18"/>
              </a:rPr>
              <a:t>– chyba je v hypofýze, která řídí produkci hormonů v nadledvinách</a:t>
            </a:r>
            <a:endParaRPr lang="cs-CZ" dirty="0">
              <a:latin typeface="Tw Cen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latin typeface="Tw Cen MT" pitchFamily="34" charset="-18"/>
              </a:rPr>
              <a:t>PŘÍZNAKY</a:t>
            </a:r>
            <a:endParaRPr lang="cs-CZ" sz="6000" dirty="0">
              <a:latin typeface="Tw Cen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Tw Cen MT" pitchFamily="34" charset="-18"/>
              </a:rPr>
              <a:t>Chronická slabost</a:t>
            </a:r>
          </a:p>
          <a:p>
            <a:r>
              <a:rPr lang="cs-CZ" dirty="0" smtClean="0">
                <a:latin typeface="Tw Cen MT" pitchFamily="34" charset="-18"/>
              </a:rPr>
              <a:t>Ochablost svalů</a:t>
            </a:r>
          </a:p>
          <a:p>
            <a:r>
              <a:rPr lang="cs-CZ" dirty="0" smtClean="0">
                <a:latin typeface="Tw Cen MT" pitchFamily="34" charset="-18"/>
              </a:rPr>
              <a:t>Nechutenství</a:t>
            </a:r>
          </a:p>
          <a:p>
            <a:r>
              <a:rPr lang="cs-CZ" dirty="0" smtClean="0">
                <a:latin typeface="Tw Cen MT" pitchFamily="34" charset="-18"/>
              </a:rPr>
              <a:t>Nutkání ke zvracení</a:t>
            </a:r>
          </a:p>
          <a:p>
            <a:r>
              <a:rPr lang="cs-CZ" dirty="0" smtClean="0">
                <a:latin typeface="Tw Cen MT" pitchFamily="34" charset="-18"/>
              </a:rPr>
              <a:t>Průjem</a:t>
            </a:r>
          </a:p>
          <a:p>
            <a:r>
              <a:rPr lang="cs-CZ" dirty="0" smtClean="0">
                <a:latin typeface="Tw Cen MT" pitchFamily="34" charset="-18"/>
              </a:rPr>
              <a:t>Nízký krevní tlak</a:t>
            </a:r>
          </a:p>
          <a:p>
            <a:r>
              <a:rPr lang="cs-CZ" dirty="0" smtClean="0">
                <a:latin typeface="Tw Cen MT" pitchFamily="34" charset="-18"/>
              </a:rPr>
              <a:t>Tmavnutí pokožky</a:t>
            </a:r>
          </a:p>
          <a:p>
            <a:r>
              <a:rPr lang="cs-CZ" dirty="0" smtClean="0">
                <a:latin typeface="Tw Cen MT" pitchFamily="34" charset="-18"/>
              </a:rPr>
              <a:t>Grafitové skvrny na sliznicích</a:t>
            </a:r>
          </a:p>
          <a:p>
            <a:r>
              <a:rPr lang="cs-CZ" dirty="0" smtClean="0">
                <a:latin typeface="Tw Cen MT" pitchFamily="34" charset="-18"/>
              </a:rPr>
              <a:t>Podrážděnost</a:t>
            </a:r>
          </a:p>
          <a:p>
            <a:r>
              <a:rPr lang="cs-CZ" dirty="0" smtClean="0">
                <a:latin typeface="Tw Cen MT" pitchFamily="34" charset="-18"/>
              </a:rPr>
              <a:t>Deprese</a:t>
            </a:r>
          </a:p>
          <a:p>
            <a:r>
              <a:rPr lang="cs-CZ" dirty="0" smtClean="0">
                <a:latin typeface="Tw Cen MT" pitchFamily="34" charset="-18"/>
              </a:rPr>
              <a:t>Hypoglykémie</a:t>
            </a:r>
          </a:p>
          <a:p>
            <a:r>
              <a:rPr lang="cs-CZ" dirty="0" smtClean="0">
                <a:latin typeface="Tw Cen MT" pitchFamily="34" charset="-18"/>
              </a:rPr>
              <a:t>Pnutí svalů</a:t>
            </a:r>
            <a:endParaRPr lang="cs-CZ" dirty="0">
              <a:latin typeface="Tw Cen MT" pitchFamily="34" charset="-18"/>
            </a:endParaRPr>
          </a:p>
        </p:txBody>
      </p:sp>
      <p:pic>
        <p:nvPicPr>
          <p:cNvPr id="4" name="Obrázek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7497" y="1643050"/>
            <a:ext cx="4706503" cy="2286016"/>
          </a:xfrm>
          <a:prstGeom prst="rect">
            <a:avLst/>
          </a:prstGeom>
        </p:spPr>
      </p:pic>
      <p:pic>
        <p:nvPicPr>
          <p:cNvPr id="5" name="Obrázek 4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4214818"/>
            <a:ext cx="3500430" cy="2378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w Cen MT" pitchFamily="34" charset="-18"/>
              </a:rPr>
              <a:t>DIAGNOSTIKA</a:t>
            </a:r>
            <a:endParaRPr lang="cs-CZ" dirty="0">
              <a:latin typeface="Tw Cen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Tw Cen MT" pitchFamily="34" charset="-18"/>
              </a:rPr>
              <a:t>Krevní testy – nález zvýšeného ACTH, draslíku, naopak snížená hladina kortizolu, aldosteronu, sodíku, chloridů a bikarbonátů</a:t>
            </a:r>
          </a:p>
          <a:p>
            <a:endParaRPr lang="cs-CZ" dirty="0" smtClean="0">
              <a:latin typeface="Tw Cen MT" pitchFamily="34" charset="-18"/>
            </a:endParaRPr>
          </a:p>
          <a:p>
            <a:pPr>
              <a:buNone/>
            </a:pPr>
            <a:r>
              <a:rPr lang="cs-CZ" sz="4700" dirty="0" smtClean="0">
                <a:solidFill>
                  <a:schemeClr val="tx2"/>
                </a:solidFill>
                <a:latin typeface="Tw Cen MT" pitchFamily="34" charset="-18"/>
              </a:rPr>
              <a:t>LÉČBA</a:t>
            </a:r>
          </a:p>
          <a:p>
            <a:r>
              <a:rPr lang="cs-CZ" dirty="0" smtClean="0">
                <a:latin typeface="Tw Cen MT" pitchFamily="34" charset="-18"/>
              </a:rPr>
              <a:t>Neléčena vede k </a:t>
            </a:r>
            <a:r>
              <a:rPr lang="cs-CZ" dirty="0" err="1" smtClean="0">
                <a:latin typeface="Tw Cen MT" pitchFamily="34" charset="-18"/>
              </a:rPr>
              <a:t>Addisonovské</a:t>
            </a:r>
            <a:r>
              <a:rPr lang="cs-CZ" dirty="0" smtClean="0">
                <a:latin typeface="Tw Cen MT" pitchFamily="34" charset="-18"/>
              </a:rPr>
              <a:t> krizi a ke smrti</a:t>
            </a:r>
          </a:p>
          <a:p>
            <a:r>
              <a:rPr lang="cs-CZ" dirty="0" smtClean="0">
                <a:latin typeface="Tw Cen MT" pitchFamily="34" charset="-18"/>
              </a:rPr>
              <a:t>Léčba spočívá v doplňování chybějících hormonů, případně i </a:t>
            </a:r>
            <a:r>
              <a:rPr lang="cs-CZ" dirty="0" err="1" smtClean="0">
                <a:latin typeface="Tw Cen MT" pitchFamily="34" charset="-18"/>
              </a:rPr>
              <a:t>NaCl</a:t>
            </a:r>
            <a:r>
              <a:rPr lang="cs-CZ" dirty="0" smtClean="0">
                <a:latin typeface="Tw Cen MT" pitchFamily="34" charset="-18"/>
              </a:rPr>
              <a:t> a tekutin</a:t>
            </a:r>
          </a:p>
          <a:p>
            <a:endParaRPr lang="cs-CZ" dirty="0">
              <a:latin typeface="Tw Cen MT" pitchFamily="34" charset="-18"/>
            </a:endParaRPr>
          </a:p>
          <a:p>
            <a:pPr>
              <a:buNone/>
            </a:pPr>
            <a:r>
              <a:rPr lang="cs-CZ" sz="4700" dirty="0" smtClean="0">
                <a:solidFill>
                  <a:schemeClr val="tx2"/>
                </a:solidFill>
                <a:latin typeface="Tw Cen MT" pitchFamily="34" charset="-18"/>
              </a:rPr>
              <a:t>NÁSLEDKY</a:t>
            </a:r>
          </a:p>
          <a:p>
            <a:r>
              <a:rPr lang="cs-CZ" dirty="0" smtClean="0">
                <a:latin typeface="Tw Cen MT" pitchFamily="34" charset="-18"/>
              </a:rPr>
              <a:t>Pokud se začne včas s substituční terapií jsou vyhlídky pacienta většinou velmi dobré</a:t>
            </a:r>
          </a:p>
          <a:p>
            <a:r>
              <a:rPr lang="cs-CZ" dirty="0" smtClean="0">
                <a:latin typeface="Tw Cen MT" pitchFamily="34" charset="-18"/>
              </a:rPr>
              <a:t>Léčený pacient by měl být schopen plnohodnotného života</a:t>
            </a:r>
            <a:endParaRPr lang="cs-CZ" dirty="0">
              <a:latin typeface="Tw Cen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w Cen MT" pitchFamily="34" charset="-18"/>
              </a:rPr>
              <a:t>ZDROJE</a:t>
            </a:r>
            <a:endParaRPr lang="cs-CZ" dirty="0">
              <a:latin typeface="Tw Cen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w Cen MT" pitchFamily="34" charset="-18"/>
              </a:rPr>
              <a:t>https://cs.wikipedia.org/wiki/Addisonova_choroba</a:t>
            </a:r>
          </a:p>
          <a:p>
            <a:r>
              <a:rPr lang="cs-CZ" dirty="0" smtClean="0">
                <a:latin typeface="Tw Cen MT" pitchFamily="34" charset="-18"/>
              </a:rPr>
              <a:t>http://www.</a:t>
            </a:r>
            <a:r>
              <a:rPr lang="cs-CZ" dirty="0" err="1" smtClean="0">
                <a:latin typeface="Tw Cen MT" pitchFamily="34" charset="-18"/>
              </a:rPr>
              <a:t>anamneza.cz</a:t>
            </a:r>
            <a:r>
              <a:rPr lang="cs-CZ" dirty="0" smtClean="0">
                <a:latin typeface="Tw Cen MT" pitchFamily="34" charset="-18"/>
              </a:rPr>
              <a:t>/nemoc/</a:t>
            </a:r>
            <a:r>
              <a:rPr lang="cs-CZ" dirty="0" err="1" smtClean="0">
                <a:latin typeface="Tw Cen MT" pitchFamily="34" charset="-18"/>
              </a:rPr>
              <a:t>Addisonova</a:t>
            </a:r>
            <a:r>
              <a:rPr lang="cs-CZ" dirty="0" smtClean="0">
                <a:latin typeface="Tw Cen MT" pitchFamily="34" charset="-18"/>
              </a:rPr>
              <a:t>-choroba-387</a:t>
            </a:r>
          </a:p>
          <a:p>
            <a:r>
              <a:rPr lang="cs-CZ" dirty="0" smtClean="0">
                <a:latin typeface="Tw Cen MT" pitchFamily="34" charset="-18"/>
              </a:rPr>
              <a:t>https://www.wikiskripta.eu/w/Addisonova_choroba</a:t>
            </a:r>
          </a:p>
          <a:p>
            <a:r>
              <a:rPr lang="cs-CZ" dirty="0" smtClean="0">
                <a:latin typeface="Tw Cen MT" pitchFamily="34" charset="-18"/>
              </a:rPr>
              <a:t>https://nemoci.vitalion.cz/addisonova-choroba/</a:t>
            </a:r>
          </a:p>
          <a:p>
            <a:r>
              <a:rPr lang="cs-CZ" dirty="0" smtClean="0">
                <a:latin typeface="Tw Cen MT" pitchFamily="34" charset="-18"/>
              </a:rPr>
              <a:t>https://cs.medlicker.com/102-addisonova-nemoc-priznaky-projevy-diagnostika-a-lecba</a:t>
            </a:r>
            <a:endParaRPr lang="cs-CZ" dirty="0">
              <a:latin typeface="Tw Cen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</TotalTime>
  <Words>150</Words>
  <Application>Microsoft Office PowerPoint</Application>
  <PresentationFormat>Předvádění na obrazovce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Jmění</vt:lpstr>
      <vt:lpstr>Addisonova choroba</vt:lpstr>
      <vt:lpstr>Snímek 2</vt:lpstr>
      <vt:lpstr>PŘÍZNAKY</vt:lpstr>
      <vt:lpstr>DIAGNOSTIKA</vt:lpstr>
      <vt:lpstr>ZDROJE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Addisonova choroba</dc:title>
  <dc:creator>Basia</dc:creator>
  <cp:lastModifiedBy>Basia</cp:lastModifiedBy>
  <cp:revision>1</cp:revision>
  <dcterms:created xsi:type="dcterms:W3CDTF">2018-04-05T12:22:01Z</dcterms:created>
  <dcterms:modified xsi:type="dcterms:W3CDTF">2018-04-05T12:56:28Z</dcterms:modified>
</cp:coreProperties>
</file>