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62" r:id="rId5"/>
    <p:sldId id="258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0EA9F76-D4C9-4B8F-A9F9-4A3D93EF086D}" type="datetimeFigureOut">
              <a:rPr lang="sk-SK" smtClean="0"/>
              <a:pPr/>
              <a:t>16.03.2018</a:t>
            </a:fld>
            <a:endParaRPr lang="sk-SK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498270-348E-4F68-8B39-48D22DDFA71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9F76-D4C9-4B8F-A9F9-4A3D93EF086D}" type="datetimeFigureOut">
              <a:rPr lang="sk-SK" smtClean="0"/>
              <a:pPr/>
              <a:t>16.03.2018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8270-348E-4F68-8B39-48D22DDFA71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9F76-D4C9-4B8F-A9F9-4A3D93EF086D}" type="datetimeFigureOut">
              <a:rPr lang="sk-SK" smtClean="0"/>
              <a:pPr/>
              <a:t>16.03.2018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8270-348E-4F68-8B39-48D22DDFA71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9F76-D4C9-4B8F-A9F9-4A3D93EF086D}" type="datetimeFigureOut">
              <a:rPr lang="sk-SK" smtClean="0"/>
              <a:pPr/>
              <a:t>16.03.2018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8270-348E-4F68-8B39-48D22DDFA71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9F76-D4C9-4B8F-A9F9-4A3D93EF086D}" type="datetimeFigureOut">
              <a:rPr lang="sk-SK" smtClean="0"/>
              <a:pPr/>
              <a:t>16.03.2018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8270-348E-4F68-8B39-48D22DDFA71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9F76-D4C9-4B8F-A9F9-4A3D93EF086D}" type="datetimeFigureOut">
              <a:rPr lang="sk-SK" smtClean="0"/>
              <a:pPr/>
              <a:t>16.03.2018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8270-348E-4F68-8B39-48D22DDFA71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EA9F76-D4C9-4B8F-A9F9-4A3D93EF086D}" type="datetimeFigureOut">
              <a:rPr lang="sk-SK" smtClean="0"/>
              <a:pPr/>
              <a:t>16.03.2018</a:t>
            </a:fld>
            <a:endParaRPr lang="sk-SK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498270-348E-4F68-8B39-48D22DDFA71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0EA9F76-D4C9-4B8F-A9F9-4A3D93EF086D}" type="datetimeFigureOut">
              <a:rPr lang="sk-SK" smtClean="0"/>
              <a:pPr/>
              <a:t>16.03.2018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498270-348E-4F68-8B39-48D22DDFA71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9F76-D4C9-4B8F-A9F9-4A3D93EF086D}" type="datetimeFigureOut">
              <a:rPr lang="sk-SK" smtClean="0"/>
              <a:pPr/>
              <a:t>16.03.2018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8270-348E-4F68-8B39-48D22DDFA71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9F76-D4C9-4B8F-A9F9-4A3D93EF086D}" type="datetimeFigureOut">
              <a:rPr lang="sk-SK" smtClean="0"/>
              <a:pPr/>
              <a:t>16.03.2018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8270-348E-4F68-8B39-48D22DDFA71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9F76-D4C9-4B8F-A9F9-4A3D93EF086D}" type="datetimeFigureOut">
              <a:rPr lang="sk-SK" smtClean="0"/>
              <a:pPr/>
              <a:t>16.03.2018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8270-348E-4F68-8B39-48D22DDFA71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0EA9F76-D4C9-4B8F-A9F9-4A3D93EF086D}" type="datetimeFigureOut">
              <a:rPr lang="sk-SK" smtClean="0"/>
              <a:pPr/>
              <a:t>16.03.2018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498270-348E-4F68-8B39-48D22DDFA71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edieosivf.com.cy/news/thalassemia-and-fucture-treatment/" TargetMode="External"/><Relationship Id="rId2" Type="http://schemas.openxmlformats.org/officeDocument/2006/relationships/hyperlink" Target="https://ghr.nlm.nih.gov/condition/beta-thalassem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enetickesyndromy.sk/syndromy/talesemia/" TargetMode="External"/><Relationship Id="rId5" Type="http://schemas.openxmlformats.org/officeDocument/2006/relationships/hyperlink" Target="http://www.priznaky-projevy.cz/interna/hematologie/talasemie-priznaky-projevy-symptomy" TargetMode="External"/><Relationship Id="rId4" Type="http://schemas.openxmlformats.org/officeDocument/2006/relationships/hyperlink" Target="https://emedicine.medscape.com/article/959122-overvie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2000241"/>
            <a:ext cx="8458200" cy="1285883"/>
          </a:xfrm>
        </p:spPr>
        <p:txBody>
          <a:bodyPr>
            <a:normAutofit/>
          </a:bodyPr>
          <a:lstStyle/>
          <a:p>
            <a:r>
              <a:rPr lang="sk-SK" sz="7200" dirty="0" smtClean="0">
                <a:latin typeface="+mn-lt"/>
              </a:rPr>
              <a:t>Beta </a:t>
            </a:r>
            <a:r>
              <a:rPr lang="sk-SK" sz="7200" dirty="0" err="1" smtClean="0">
                <a:latin typeface="+mn-lt"/>
              </a:rPr>
              <a:t>talasémia</a:t>
            </a:r>
            <a:endParaRPr lang="sk-SK" sz="72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4071942"/>
            <a:ext cx="5829312" cy="2286016"/>
          </a:xfrm>
        </p:spPr>
        <p:txBody>
          <a:bodyPr>
            <a:normAutofit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Gabriela Petrášová</a:t>
            </a:r>
            <a:br>
              <a:rPr lang="sk-SK" dirty="0" smtClean="0"/>
            </a:br>
            <a:r>
              <a:rPr lang="sk-SK" dirty="0" smtClean="0"/>
              <a:t>F16121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143008"/>
          </a:xfrm>
        </p:spPr>
        <p:txBody>
          <a:bodyPr/>
          <a:lstStyle/>
          <a:p>
            <a:pPr algn="ctr"/>
            <a:r>
              <a:rPr lang="sk-SK" dirty="0" smtClean="0">
                <a:latin typeface="+mn-lt"/>
              </a:rPr>
              <a:t>Definícia</a:t>
            </a:r>
            <a:endParaRPr lang="sk-SK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sk-SK" sz="2400" dirty="0" smtClean="0"/>
              <a:t>porucha krvi, ktorá redukuje produkciu </a:t>
            </a:r>
            <a:r>
              <a:rPr lang="sk-SK" sz="2400" dirty="0" smtClean="0"/>
              <a:t>hemoglobínu</a:t>
            </a:r>
          </a:p>
          <a:p>
            <a:pPr>
              <a:buFont typeface="Arial" pitchFamily="34" charset="0"/>
              <a:buChar char="•"/>
            </a:pPr>
            <a:r>
              <a:rPr lang="sk-SK" sz="2400" dirty="0" smtClean="0"/>
              <a:t>nízke hladiny hemoglobínu vedú k nedostatku kyslíka v mnohých častiach </a:t>
            </a:r>
            <a:r>
              <a:rPr lang="sk-SK" sz="2400" dirty="0" smtClean="0"/>
              <a:t>tela</a:t>
            </a:r>
            <a:endParaRPr lang="sk-SK" sz="2400" dirty="0" smtClean="0"/>
          </a:p>
          <a:p>
            <a:pPr>
              <a:buFont typeface="Arial" pitchFamily="34" charset="0"/>
              <a:buChar char="•"/>
            </a:pPr>
            <a:r>
              <a:rPr lang="sk-SK" sz="2400" dirty="0" smtClean="0"/>
              <a:t>znížená tvorba </a:t>
            </a:r>
            <a:r>
              <a:rPr lang="sk-SK" sz="2400" b="1" i="1" dirty="0" err="1" smtClean="0"/>
              <a:t>ß</a:t>
            </a:r>
            <a:r>
              <a:rPr lang="sk-SK" sz="2400" dirty="0" err="1" smtClean="0"/>
              <a:t>-reťazcov</a:t>
            </a:r>
            <a:endParaRPr lang="sk-SK" sz="2400" dirty="0" smtClean="0"/>
          </a:p>
          <a:p>
            <a:pPr>
              <a:buFont typeface="Arial" pitchFamily="34" charset="0"/>
              <a:buChar char="•"/>
            </a:pPr>
            <a:r>
              <a:rPr lang="sk-SK" sz="2400" dirty="0" smtClean="0"/>
              <a:t>postihuje</a:t>
            </a:r>
            <a:r>
              <a:rPr lang="en-US" sz="2400" dirty="0" smtClean="0"/>
              <a:t> </a:t>
            </a:r>
            <a:r>
              <a:rPr lang="sk-SK" sz="2400" dirty="0" smtClean="0"/>
              <a:t>najčastejšie ľudí v oblastiach Stredozemného mora, severnej Afriky, Indie, centrálnej a juhovýchodnej </a:t>
            </a:r>
            <a:r>
              <a:rPr lang="sk-SK" sz="2400" dirty="0" smtClean="0"/>
              <a:t>Ázie</a:t>
            </a:r>
          </a:p>
          <a:p>
            <a:pPr>
              <a:buFont typeface="Arial" pitchFamily="34" charset="0"/>
              <a:buChar char="•"/>
            </a:pPr>
            <a:r>
              <a:rPr lang="sk-SK" sz="2400" b="1" dirty="0" smtClean="0"/>
              <a:t>klasifikuje sa do 2 skupín podľa symptómov: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/>
              <a:t>1. </a:t>
            </a:r>
            <a:r>
              <a:rPr lang="sk-SK" sz="2400" dirty="0" err="1" smtClean="0"/>
              <a:t>talasémia</a:t>
            </a:r>
            <a:r>
              <a:rPr lang="sk-SK" sz="2400" dirty="0" smtClean="0"/>
              <a:t> major</a:t>
            </a:r>
            <a:br>
              <a:rPr lang="sk-SK" sz="2400" dirty="0" smtClean="0"/>
            </a:br>
            <a:r>
              <a:rPr lang="sk-SK" sz="2400" dirty="0" smtClean="0"/>
              <a:t>2. </a:t>
            </a:r>
            <a:r>
              <a:rPr lang="sk-SK" sz="2400" dirty="0" err="1" smtClean="0"/>
              <a:t>talasémia</a:t>
            </a:r>
            <a:r>
              <a:rPr lang="sk-SK" sz="2400" dirty="0" smtClean="0"/>
              <a:t> </a:t>
            </a:r>
            <a:r>
              <a:rPr lang="sk-SK" sz="2400" dirty="0" err="1" smtClean="0"/>
              <a:t>intermedia</a:t>
            </a:r>
            <a:endParaRPr lang="sk-SK" sz="2400" dirty="0" smtClean="0"/>
          </a:p>
          <a:p>
            <a:pPr>
              <a:buFont typeface="Arial" pitchFamily="34" charset="0"/>
              <a:buChar char="•"/>
            </a:pPr>
            <a:endParaRPr lang="sk-SK" dirty="0" smtClean="0"/>
          </a:p>
          <a:p>
            <a:pPr>
              <a:buFont typeface="Arial" pitchFamily="34" charset="0"/>
              <a:buChar char="•"/>
            </a:pP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 fontScale="55000" lnSpcReduction="20000"/>
          </a:bodyPr>
          <a:lstStyle/>
          <a:p>
            <a:r>
              <a:rPr lang="sk-SK" sz="3600" b="1" dirty="0" smtClean="0"/>
              <a:t>Symptómy</a:t>
            </a:r>
            <a:endParaRPr lang="sk-SK" sz="3600" b="1" dirty="0" smtClean="0"/>
          </a:p>
          <a:p>
            <a:r>
              <a:rPr lang="sk-SK" sz="3600" dirty="0" smtClean="0"/>
              <a:t>anémia rôzneho stupňa</a:t>
            </a:r>
          </a:p>
          <a:p>
            <a:r>
              <a:rPr lang="sk-SK" sz="3600" dirty="0" smtClean="0"/>
              <a:t>bledosť </a:t>
            </a:r>
            <a:r>
              <a:rPr lang="sk-SK" sz="3600" dirty="0" smtClean="0"/>
              <a:t>kože, slizníc</a:t>
            </a:r>
            <a:endParaRPr lang="sk-SK" sz="3600" dirty="0" smtClean="0"/>
          </a:p>
          <a:p>
            <a:r>
              <a:rPr lang="sk-SK" sz="3600" dirty="0" smtClean="0"/>
              <a:t>c</a:t>
            </a:r>
            <a:r>
              <a:rPr lang="sk-SK" sz="3600" dirty="0" smtClean="0"/>
              <a:t>hronická hepatitída</a:t>
            </a:r>
          </a:p>
          <a:p>
            <a:r>
              <a:rPr lang="sk-SK" sz="3600" dirty="0" smtClean="0"/>
              <a:t>zvýšené </a:t>
            </a:r>
            <a:r>
              <a:rPr lang="sk-SK" sz="3600" dirty="0" smtClean="0"/>
              <a:t>riziko vzniku krvných </a:t>
            </a:r>
            <a:r>
              <a:rPr lang="sk-SK" sz="3600" dirty="0" smtClean="0"/>
              <a:t>zrazenín</a:t>
            </a:r>
          </a:p>
          <a:p>
            <a:r>
              <a:rPr lang="sk-SK" sz="3600" dirty="0" smtClean="0"/>
              <a:t>z</a:t>
            </a:r>
            <a:r>
              <a:rPr lang="sk-SK" sz="3600" dirty="0" smtClean="0"/>
              <a:t>meny žlčníka a sleziny</a:t>
            </a:r>
          </a:p>
          <a:p>
            <a:pPr>
              <a:buNone/>
            </a:pPr>
            <a:endParaRPr lang="sk-SK" sz="3600" dirty="0" smtClean="0"/>
          </a:p>
          <a:p>
            <a:r>
              <a:rPr lang="sk-SK" sz="3600" b="1" dirty="0" err="1" smtClean="0"/>
              <a:t>Talasémia</a:t>
            </a:r>
            <a:r>
              <a:rPr lang="sk-SK" sz="3600" b="1" dirty="0" smtClean="0"/>
              <a:t> major</a:t>
            </a:r>
          </a:p>
          <a:p>
            <a:r>
              <a:rPr lang="sk-SK" sz="3600" dirty="0" smtClean="0"/>
              <a:t>prejaví sa v priebehu 2.roka života dieťaťa</a:t>
            </a:r>
          </a:p>
          <a:p>
            <a:r>
              <a:rPr lang="sk-SK" sz="3600" dirty="0" smtClean="0"/>
              <a:t>život – ohrozujúca anémia</a:t>
            </a:r>
          </a:p>
          <a:p>
            <a:r>
              <a:rPr lang="sk-SK" sz="3600" dirty="0" smtClean="0"/>
              <a:t>znížená hmotnosť a rast</a:t>
            </a:r>
          </a:p>
          <a:p>
            <a:r>
              <a:rPr lang="sk-SK" sz="3600" dirty="0" smtClean="0"/>
              <a:t>nutná častá transfúzia krvi</a:t>
            </a:r>
          </a:p>
          <a:p>
            <a:pPr>
              <a:buNone/>
            </a:pPr>
            <a:endParaRPr lang="sk-SK" sz="3600" dirty="0" smtClean="0"/>
          </a:p>
          <a:p>
            <a:r>
              <a:rPr lang="sk-SK" sz="3600" b="1" dirty="0" err="1" smtClean="0"/>
              <a:t>Talasémia</a:t>
            </a:r>
            <a:r>
              <a:rPr lang="sk-SK" sz="3600" b="1" dirty="0" smtClean="0"/>
              <a:t> </a:t>
            </a:r>
            <a:r>
              <a:rPr lang="sk-SK" sz="3600" b="1" dirty="0" err="1" smtClean="0"/>
              <a:t>intermedia</a:t>
            </a:r>
            <a:endParaRPr lang="sk-SK" sz="3600" b="1" dirty="0" smtClean="0"/>
          </a:p>
          <a:p>
            <a:r>
              <a:rPr lang="sk-SK" sz="3600" dirty="0" smtClean="0"/>
              <a:t>miernejšia anémia </a:t>
            </a:r>
          </a:p>
          <a:p>
            <a:r>
              <a:rPr lang="sk-SK" sz="3600" dirty="0" smtClean="0"/>
              <a:t>prejavy v rannom detstve alebo neskôr počas života</a:t>
            </a:r>
          </a:p>
          <a:p>
            <a:r>
              <a:rPr lang="sk-SK" sz="3600" dirty="0" smtClean="0"/>
              <a:t>p</a:t>
            </a:r>
            <a:r>
              <a:rPr lang="sk-SK" sz="3600" dirty="0" smtClean="0"/>
              <a:t>omalý rast</a:t>
            </a:r>
            <a:endParaRPr lang="sk-SK" sz="3600" dirty="0" smtClean="0"/>
          </a:p>
          <a:p>
            <a:pPr>
              <a:buNone/>
            </a:pPr>
            <a:r>
              <a:rPr lang="sk-SK" sz="1800" dirty="0" smtClean="0"/>
              <a:t/>
            </a:r>
            <a:br>
              <a:rPr lang="sk-SK" sz="1800" dirty="0" smtClean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>
                <a:latin typeface="+mn-lt"/>
              </a:rPr>
              <a:t>Liečba</a:t>
            </a:r>
            <a:endParaRPr lang="sk-SK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z</a:t>
            </a:r>
            <a:r>
              <a:rPr lang="sk-SK" sz="2400" dirty="0" smtClean="0"/>
              <a:t>ávisí od stupňa závažnosti a komplikácii</a:t>
            </a:r>
          </a:p>
          <a:p>
            <a:r>
              <a:rPr lang="pl-PL" sz="2400" dirty="0" smtClean="0"/>
              <a:t>zameriava na prevenciu a potláčanie príznakov samotnej </a:t>
            </a:r>
            <a:r>
              <a:rPr lang="pl-PL" sz="2400" dirty="0" smtClean="0"/>
              <a:t>choroby:</a:t>
            </a:r>
            <a:endParaRPr lang="sk-SK" sz="2400" dirty="0" smtClean="0"/>
          </a:p>
          <a:p>
            <a:r>
              <a:rPr lang="sk-SK" sz="2400" dirty="0" err="1" smtClean="0"/>
              <a:t>t</a:t>
            </a:r>
            <a:r>
              <a:rPr lang="sk-SK" sz="2400" dirty="0" err="1" smtClean="0"/>
              <a:t>ranfúzia</a:t>
            </a:r>
            <a:r>
              <a:rPr lang="sk-SK" sz="2400" dirty="0" smtClean="0"/>
              <a:t> krvi</a:t>
            </a:r>
          </a:p>
          <a:p>
            <a:r>
              <a:rPr lang="sk-SK" sz="2400" dirty="0" err="1" smtClean="0"/>
              <a:t>s</a:t>
            </a:r>
            <a:r>
              <a:rPr lang="sk-SK" sz="2400" dirty="0" err="1" smtClean="0"/>
              <a:t>plenektómia</a:t>
            </a:r>
            <a:r>
              <a:rPr lang="sk-SK" sz="2400" dirty="0" smtClean="0"/>
              <a:t> (odstránenie sleziny)</a:t>
            </a:r>
          </a:p>
          <a:p>
            <a:r>
              <a:rPr lang="sk-SK" sz="2400" dirty="0" smtClean="0"/>
              <a:t>t</a:t>
            </a:r>
            <a:r>
              <a:rPr lang="sk-SK" sz="2400" dirty="0" smtClean="0"/>
              <a:t>ransplantácia krvotvorných buniek</a:t>
            </a:r>
            <a:endParaRPr lang="sk-S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thalassemia-red-blood-cells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285728"/>
            <a:ext cx="5816002" cy="35186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Obrázek 4" descr="44266t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071942"/>
            <a:ext cx="3619500" cy="2143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ovéPole 5"/>
          <p:cNvSpPr txBox="1"/>
          <p:nvPr/>
        </p:nvSpPr>
        <p:spPr>
          <a:xfrm>
            <a:off x="714348" y="5786454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Talasémia</a:t>
            </a:r>
            <a:r>
              <a:rPr lang="sk-SK" dirty="0" smtClean="0"/>
              <a:t> </a:t>
            </a:r>
            <a:r>
              <a:rPr lang="sk-SK" dirty="0" err="1" smtClean="0"/>
              <a:t>intermedia</a:t>
            </a:r>
            <a:endParaRPr lang="sk-SK" dirty="0"/>
          </a:p>
        </p:txBody>
      </p:sp>
      <p:pic>
        <p:nvPicPr>
          <p:cNvPr id="7" name="Obrázek 6" descr="14_THALASSEMIA MAJO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7752" y="3971756"/>
            <a:ext cx="3881434" cy="23195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Zdroje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>
                <a:hlinkClick r:id="rId2"/>
              </a:rPr>
              <a:t>https://</a:t>
            </a:r>
            <a:r>
              <a:rPr lang="sk-SK" sz="2400" dirty="0" smtClean="0">
                <a:hlinkClick r:id="rId2"/>
              </a:rPr>
              <a:t>ghr.nlm.nih.gov/condition/beta-thalassemia</a:t>
            </a:r>
            <a:endParaRPr lang="sk-SK" sz="2400" dirty="0" smtClean="0"/>
          </a:p>
          <a:p>
            <a:r>
              <a:rPr lang="sk-SK" sz="2400" dirty="0" smtClean="0">
                <a:hlinkClick r:id="rId3"/>
              </a:rPr>
              <a:t>http://pedieosivf.com.cy/news/thalassemia-and-fucture-treatment</a:t>
            </a:r>
            <a:r>
              <a:rPr lang="sk-SK" sz="2400" dirty="0" smtClean="0">
                <a:hlinkClick r:id="rId3"/>
              </a:rPr>
              <a:t>/</a:t>
            </a:r>
            <a:endParaRPr lang="sk-SK" sz="2400" dirty="0" smtClean="0"/>
          </a:p>
          <a:p>
            <a:r>
              <a:rPr lang="sk-SK" sz="2400" dirty="0" smtClean="0">
                <a:hlinkClick r:id="rId4"/>
              </a:rPr>
              <a:t>https://</a:t>
            </a:r>
            <a:r>
              <a:rPr lang="sk-SK" sz="2400" dirty="0" smtClean="0">
                <a:hlinkClick r:id="rId4"/>
              </a:rPr>
              <a:t>emedicine.medscape.com/article/959122-overview</a:t>
            </a:r>
            <a:endParaRPr lang="sk-SK" sz="2400" dirty="0" smtClean="0"/>
          </a:p>
          <a:p>
            <a:r>
              <a:rPr lang="sk-SK" sz="2400" dirty="0" smtClean="0">
                <a:hlinkClick r:id="rId5"/>
              </a:rPr>
              <a:t>http://</a:t>
            </a:r>
            <a:r>
              <a:rPr lang="sk-SK" sz="2400" dirty="0" smtClean="0">
                <a:hlinkClick r:id="rId5"/>
              </a:rPr>
              <a:t>www.priznaky-projevy.cz/interna/hematologie/talasemie-priznaky-projevy-symptomy</a:t>
            </a:r>
            <a:endParaRPr lang="sk-SK" sz="2400" dirty="0" smtClean="0"/>
          </a:p>
          <a:p>
            <a:r>
              <a:rPr lang="sk-SK" sz="2400" dirty="0" smtClean="0">
                <a:hlinkClick r:id="rId6"/>
              </a:rPr>
              <a:t>http://www.genetickesyndromy.sk/syndromy/talesemia</a:t>
            </a:r>
            <a:r>
              <a:rPr lang="sk-SK" sz="2400" dirty="0" smtClean="0">
                <a:hlinkClick r:id="rId6"/>
              </a:rPr>
              <a:t>/</a:t>
            </a:r>
            <a:endParaRPr lang="sk-SK" sz="2400" dirty="0" smtClean="0"/>
          </a:p>
          <a:p>
            <a:pPr>
              <a:buNone/>
            </a:pP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96</TotalTime>
  <Words>149</Words>
  <Application>Microsoft Office PowerPoint</Application>
  <PresentationFormat>Předvádění na obrazovce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Urbanistický</vt:lpstr>
      <vt:lpstr>Beta talasémia</vt:lpstr>
      <vt:lpstr>Definícia</vt:lpstr>
      <vt:lpstr>Snímek 3</vt:lpstr>
      <vt:lpstr>Liečba</vt:lpstr>
      <vt:lpstr>Snímek 5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Beta talasémia</dc:title>
  <dc:creator>hp</dc:creator>
  <cp:lastModifiedBy>hp</cp:lastModifiedBy>
  <cp:revision>13</cp:revision>
  <dcterms:created xsi:type="dcterms:W3CDTF">2018-02-20T12:44:04Z</dcterms:created>
  <dcterms:modified xsi:type="dcterms:W3CDTF">2018-03-16T14:11:30Z</dcterms:modified>
</cp:coreProperties>
</file>