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3" r:id="rId7"/>
    <p:sldId id="262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9" autoAdjust="0"/>
    <p:restoredTop sz="94660"/>
  </p:normalViewPr>
  <p:slideViewPr>
    <p:cSldViewPr>
      <p:cViewPr varScale="1">
        <p:scale>
          <a:sx n="68" d="100"/>
          <a:sy n="68" d="100"/>
        </p:scale>
        <p:origin x="7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B3DAFF-B29F-4CE6-8026-1D0831CB1A71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AE2354-2C2D-4E99-B226-C2FB9471A33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7246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3273AE25-0C23-4C96-BB1F-B95635B39FA6}" type="datetimeFigureOut">
              <a:rPr lang="cs-CZ" smtClean="0"/>
              <a:t>19. 3. 2018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8694320-8975-4340-A2D7-AC9B3DCC49D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4267200"/>
          </a:xfrm>
        </p:spPr>
        <p:txBody>
          <a:bodyPr/>
          <a:lstStyle/>
          <a:p>
            <a:r>
              <a:rPr lang="cs-CZ" dirty="0"/>
              <a:t>Cystická fibróza (CF)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3200" b="1" dirty="0" err="1"/>
              <a:t>Mukoviscidóza</a:t>
            </a:r>
            <a:endParaRPr lang="cs-CZ" sz="3200" b="1" dirty="0"/>
          </a:p>
        </p:txBody>
      </p:sp>
      <p:sp>
        <p:nvSpPr>
          <p:cNvPr id="5" name="Podnadpis 2">
            <a:extLst>
              <a:ext uri="{FF2B5EF4-FFF2-40B4-BE49-F238E27FC236}">
                <a16:creationId xmlns:a16="http://schemas.microsoft.com/office/drawing/2014/main" xmlns="" id="{AABBC937-5596-4565-BF8F-6D2A8B90C851}"/>
              </a:ext>
            </a:extLst>
          </p:cNvPr>
          <p:cNvSpPr txBox="1">
            <a:spLocks/>
          </p:cNvSpPr>
          <p:nvPr/>
        </p:nvSpPr>
        <p:spPr>
          <a:xfrm>
            <a:off x="4427984" y="6309320"/>
            <a:ext cx="4128120" cy="3753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cs-CZ" sz="3200" dirty="0"/>
              <a:t>Veronika Porostlá, F16126</a:t>
            </a:r>
          </a:p>
        </p:txBody>
      </p:sp>
    </p:spTree>
    <p:extLst>
      <p:ext uri="{BB962C8B-B14F-4D97-AF65-F5344CB8AC3E}">
        <p14:creationId xmlns:p14="http://schemas.microsoft.com/office/powerpoint/2010/main" val="3652089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xmlns="" id="{19A8FD2F-7C18-4F40-8D8B-887F8B05BB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Klasifikace</a:t>
            </a:r>
            <a:r>
              <a:rPr lang="cs-CZ" dirty="0"/>
              <a:t>: dědičné onemocnění</a:t>
            </a:r>
          </a:p>
          <a:p>
            <a:r>
              <a:rPr lang="cs-CZ" b="1" dirty="0"/>
              <a:t>Dědičnost</a:t>
            </a:r>
            <a:r>
              <a:rPr lang="cs-CZ" dirty="0"/>
              <a:t>: autozomálně recesivní</a:t>
            </a:r>
          </a:p>
          <a:p>
            <a:r>
              <a:rPr lang="cs-CZ" b="1" dirty="0"/>
              <a:t>Incidence</a:t>
            </a:r>
            <a:r>
              <a:rPr lang="cs-CZ" dirty="0"/>
              <a:t>: u jednoho z 2000 – 2500 živě narozených dětí bílého plemene</a:t>
            </a:r>
            <a:br>
              <a:rPr lang="cs-CZ" dirty="0"/>
            </a:br>
            <a:r>
              <a:rPr lang="cs-CZ" dirty="0"/>
              <a:t> 	v ČR: 40-50 dětí ročně (nyní cca 500)</a:t>
            </a:r>
          </a:p>
          <a:p>
            <a:r>
              <a:rPr lang="cs-CZ" b="1" dirty="0"/>
              <a:t>Lokalizace genu</a:t>
            </a:r>
            <a:r>
              <a:rPr lang="cs-CZ" dirty="0"/>
              <a:t>: mutace genu CFTR(</a:t>
            </a:r>
            <a:r>
              <a:rPr lang="cs-CZ" i="1" dirty="0" err="1"/>
              <a:t>cystic</a:t>
            </a:r>
            <a:r>
              <a:rPr lang="cs-CZ" i="1" dirty="0"/>
              <a:t> </a:t>
            </a:r>
            <a:r>
              <a:rPr lang="cs-CZ" i="1" dirty="0" err="1"/>
              <a:t>fibrosis</a:t>
            </a:r>
            <a:r>
              <a:rPr lang="cs-CZ" i="1" dirty="0"/>
              <a:t> </a:t>
            </a:r>
            <a:r>
              <a:rPr lang="cs-CZ" i="1" dirty="0" err="1"/>
              <a:t>transmembrane</a:t>
            </a:r>
            <a:r>
              <a:rPr lang="cs-CZ" i="1" dirty="0"/>
              <a:t> </a:t>
            </a:r>
            <a:r>
              <a:rPr lang="cs-CZ" i="1" dirty="0" err="1"/>
              <a:t>conductance</a:t>
            </a:r>
            <a:r>
              <a:rPr lang="cs-CZ" i="1" dirty="0"/>
              <a:t> </a:t>
            </a:r>
            <a:r>
              <a:rPr lang="cs-CZ" i="1" dirty="0" err="1"/>
              <a:t>regulator</a:t>
            </a:r>
            <a:r>
              <a:rPr lang="cs-CZ" dirty="0"/>
              <a:t>), dlouhé raménko 7. chromozómu (7q31.2)</a:t>
            </a:r>
          </a:p>
          <a:p>
            <a:r>
              <a:rPr lang="cs-CZ" b="1" dirty="0"/>
              <a:t>Protein a lokalizace</a:t>
            </a:r>
            <a:r>
              <a:rPr lang="cs-CZ" dirty="0"/>
              <a:t>: chloridový kanál, apikální membrána epiteliálních buněk, postiženy jsou zejména dýchací cesty, plíce, pankreas, střevo, játra, mužský pohlavní trakt</a:t>
            </a:r>
          </a:p>
          <a:p>
            <a:r>
              <a:rPr lang="cs-CZ" b="1" dirty="0"/>
              <a:t>Novorozenecký screening</a:t>
            </a:r>
            <a:r>
              <a:rPr lang="cs-CZ" dirty="0"/>
              <a:t>: zvýšená hladina IRT (</a:t>
            </a:r>
            <a:r>
              <a:rPr lang="cs-CZ" dirty="0" err="1"/>
              <a:t>imunoreaktivní</a:t>
            </a:r>
            <a:r>
              <a:rPr lang="cs-CZ" dirty="0"/>
              <a:t> trypsinogen), detekce CFTR mutací, při pozitivním nálezu následuje provedení potního testu (koncentrace chloridu nad 60 </a:t>
            </a:r>
            <a:r>
              <a:rPr lang="cs-CZ" dirty="0" err="1"/>
              <a:t>mmol</a:t>
            </a:r>
            <a:r>
              <a:rPr lang="cs-CZ" dirty="0"/>
              <a:t>/l)</a:t>
            </a:r>
          </a:p>
        </p:txBody>
      </p:sp>
    </p:spTree>
    <p:extLst>
      <p:ext uri="{BB962C8B-B14F-4D97-AF65-F5344CB8AC3E}">
        <p14:creationId xmlns:p14="http://schemas.microsoft.com/office/powerpoint/2010/main" val="23393758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B6BA40B8-6515-4D9C-832A-142CABCB1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cs-CZ" b="1" dirty="0"/>
              <a:t>Symptomy: </a:t>
            </a:r>
            <a:r>
              <a:rPr lang="cs-CZ" dirty="0"/>
              <a:t>nástup kolem 6. měsíce věku</a:t>
            </a:r>
            <a:br>
              <a:rPr lang="cs-CZ" dirty="0"/>
            </a:br>
            <a:r>
              <a:rPr lang="cs-CZ" dirty="0"/>
              <a:t>- </a:t>
            </a:r>
            <a:r>
              <a:rPr lang="cs-CZ" i="1" dirty="0"/>
              <a:t>nedostatečná funkce zevní sekrece pankreatu</a:t>
            </a:r>
            <a:r>
              <a:rPr lang="cs-CZ" dirty="0"/>
              <a:t>: řídká, mastná, páchnoucí stolice; </a:t>
            </a:r>
            <a:r>
              <a:rPr lang="cs-CZ" b="1" dirty="0" err="1"/>
              <a:t>mekoniový</a:t>
            </a:r>
            <a:r>
              <a:rPr lang="cs-CZ" b="1" dirty="0"/>
              <a:t> ileus</a:t>
            </a:r>
            <a:br>
              <a:rPr lang="cs-CZ" b="1" dirty="0"/>
            </a:br>
            <a:r>
              <a:rPr lang="cs-CZ" i="1" dirty="0"/>
              <a:t>- porucha </a:t>
            </a:r>
            <a:r>
              <a:rPr lang="cs-CZ" i="1" dirty="0" err="1"/>
              <a:t>hlenotvorby</a:t>
            </a:r>
            <a:r>
              <a:rPr lang="cs-CZ" i="1" dirty="0"/>
              <a:t> v dýchacích cestách: </a:t>
            </a:r>
            <a:r>
              <a:rPr lang="cs-CZ" dirty="0"/>
              <a:t>dlouhodobý kašel, respirační infekty, sinusitidy</a:t>
            </a:r>
            <a:br>
              <a:rPr lang="cs-CZ" dirty="0"/>
            </a:br>
            <a:r>
              <a:rPr lang="cs-CZ" i="1" dirty="0"/>
              <a:t>- další</a:t>
            </a:r>
            <a:r>
              <a:rPr lang="cs-CZ" dirty="0"/>
              <a:t>:</a:t>
            </a:r>
            <a:br>
              <a:rPr lang="cs-CZ" dirty="0"/>
            </a:br>
            <a:r>
              <a:rPr lang="cs-CZ" dirty="0"/>
              <a:t>výrazně </a:t>
            </a:r>
            <a:r>
              <a:rPr lang="cs-CZ" b="1" dirty="0"/>
              <a:t>slaný pot</a:t>
            </a:r>
            <a:r>
              <a:rPr lang="cs-CZ" dirty="0"/>
              <a:t>, </a:t>
            </a:r>
            <a:r>
              <a:rPr lang="cs-CZ" dirty="0" err="1"/>
              <a:t>hepatopatie</a:t>
            </a:r>
            <a:r>
              <a:rPr lang="cs-CZ" dirty="0"/>
              <a:t>, pankreatitidy</a:t>
            </a:r>
          </a:p>
          <a:p>
            <a:r>
              <a:rPr lang="cs-CZ" b="1" dirty="0"/>
              <a:t>Průběh onemocnění bez léčby: </a:t>
            </a:r>
            <a:r>
              <a:rPr lang="cs-CZ" dirty="0"/>
              <a:t>časté respirační infekce</a:t>
            </a:r>
            <a:r>
              <a:rPr lang="cs-CZ" b="1" dirty="0"/>
              <a:t>, </a:t>
            </a:r>
            <a:r>
              <a:rPr lang="cs-CZ" dirty="0"/>
              <a:t>postupná ztráta funkční plicní tkáně se selháním dýchání, neprospívání, podvýživa, rozvoj cirhózy jater, diabetu, osteoporózy</a:t>
            </a:r>
          </a:p>
          <a:p>
            <a:r>
              <a:rPr lang="cs-CZ" b="1" dirty="0"/>
              <a:t>Léčba</a:t>
            </a:r>
            <a:r>
              <a:rPr lang="cs-CZ" dirty="0"/>
              <a:t>: </a:t>
            </a:r>
            <a:r>
              <a:rPr lang="pl-PL" dirty="0"/>
              <a:t>péče o dobrou </a:t>
            </a:r>
            <a:r>
              <a:rPr lang="pl-PL" i="1" dirty="0"/>
              <a:t>průchodnost dýchacích cest </a:t>
            </a:r>
            <a:r>
              <a:rPr lang="pl-PL" dirty="0"/>
              <a:t>– inhalace mukolytik; </a:t>
            </a:r>
            <a:r>
              <a:rPr lang="cs-CZ" dirty="0"/>
              <a:t>péče o </a:t>
            </a:r>
            <a:r>
              <a:rPr lang="cs-CZ" i="1" dirty="0"/>
              <a:t>dobrý stav výživy</a:t>
            </a:r>
            <a:r>
              <a:rPr lang="cs-CZ" dirty="0"/>
              <a:t>: substituce pankreatických enzymů, vysoko kalorická strava,  suplementace vitamínů rozpustných v tucích a suplementace </a:t>
            </a:r>
            <a:r>
              <a:rPr lang="cs-CZ" dirty="0" err="1"/>
              <a:t>NaCl</a:t>
            </a:r>
            <a:r>
              <a:rPr lang="cs-CZ" dirty="0"/>
              <a:t>; </a:t>
            </a:r>
            <a:r>
              <a:rPr lang="cs-CZ" i="1" dirty="0"/>
              <a:t>kontrola infekce</a:t>
            </a:r>
            <a:r>
              <a:rPr lang="cs-CZ" dirty="0"/>
              <a:t>: antibiotika, dávkování v horní hranici dávkovacího rozmezí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62438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xmlns="" id="{DEFCE836-1A59-42A8-BD7C-FAEAA92F5B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20000"/>
          </a:bodyPr>
          <a:lstStyle/>
          <a:p>
            <a:r>
              <a:rPr lang="cs-CZ" sz="2200" b="1" dirty="0"/>
              <a:t>Průběh onemocnění s léčbou a klinická prognóza: </a:t>
            </a:r>
            <a:r>
              <a:rPr lang="cs-CZ" sz="2200" dirty="0"/>
              <a:t>Onemocnění je v současné době léčitelné, avšak nevyléčitelné a zůstává zatím stále progresivním onemocněním. Včasně zahájená léčba (do 2 měsíců věku) významně přispěje ke zlepšení klinického průběhu, kvality a délky života. Cílem léčby je oddálení rozvoje komplikací a udržení co nejlepšího stavu funkce plic a dobrého stavu výživy. Střední věk přežití je v současné době ve vyspělých </a:t>
            </a:r>
            <a:r>
              <a:rPr lang="cs-CZ" sz="2200"/>
              <a:t>státech 32 </a:t>
            </a:r>
            <a:r>
              <a:rPr lang="cs-CZ" sz="2200" dirty="0"/>
              <a:t>let.</a:t>
            </a:r>
          </a:p>
          <a:p>
            <a:endParaRPr lang="cs-CZ" sz="2200" dirty="0"/>
          </a:p>
          <a:p>
            <a:r>
              <a:rPr lang="cs-CZ" sz="2200" b="1" dirty="0"/>
              <a:t>CFTR:</a:t>
            </a:r>
            <a:br>
              <a:rPr lang="cs-CZ" sz="2200" b="1" dirty="0"/>
            </a:br>
            <a:r>
              <a:rPr lang="cs-CZ" sz="2200" dirty="0"/>
              <a:t>- ABC transportér závislý na ATP</a:t>
            </a:r>
            <a:br>
              <a:rPr lang="cs-CZ" sz="2200" dirty="0"/>
            </a:br>
            <a:r>
              <a:rPr lang="cs-CZ" sz="2200" dirty="0"/>
              <a:t>- 5 domén: </a:t>
            </a:r>
            <a:br>
              <a:rPr lang="cs-CZ" sz="2200" dirty="0"/>
            </a:br>
            <a:r>
              <a:rPr lang="cs-CZ" sz="2200" dirty="0"/>
              <a:t>2 </a:t>
            </a:r>
            <a:r>
              <a:rPr lang="cs-CZ" sz="2200" i="1" dirty="0"/>
              <a:t>transmembránové</a:t>
            </a:r>
            <a:r>
              <a:rPr lang="cs-CZ" sz="2200" dirty="0"/>
              <a:t>, </a:t>
            </a:r>
            <a:br>
              <a:rPr lang="cs-CZ" sz="2200" dirty="0"/>
            </a:br>
            <a:r>
              <a:rPr lang="cs-CZ" sz="2200" dirty="0"/>
              <a:t>2 </a:t>
            </a:r>
            <a:r>
              <a:rPr lang="cs-CZ" sz="2200" i="1" dirty="0"/>
              <a:t>nukleotid-</a:t>
            </a:r>
            <a:r>
              <a:rPr lang="cs-CZ" sz="2200" i="1" dirty="0" err="1"/>
              <a:t>binding</a:t>
            </a:r>
            <a:r>
              <a:rPr lang="cs-CZ" sz="2200" dirty="0"/>
              <a:t> domény (NBD), </a:t>
            </a:r>
            <a:br>
              <a:rPr lang="cs-CZ" sz="2200" dirty="0"/>
            </a:br>
            <a:r>
              <a:rPr lang="cs-CZ" sz="2200" i="1" dirty="0"/>
              <a:t>regulační</a:t>
            </a:r>
            <a:r>
              <a:rPr lang="cs-CZ" sz="2200" dirty="0"/>
              <a:t> doména</a:t>
            </a:r>
          </a:p>
          <a:p>
            <a:endParaRPr lang="cs-CZ" sz="2200" dirty="0"/>
          </a:p>
          <a:p>
            <a:r>
              <a:rPr lang="cs-CZ" sz="2200" b="1" dirty="0" err="1"/>
              <a:t>Ivacaftor</a:t>
            </a:r>
            <a:r>
              <a:rPr lang="cs-CZ" sz="2200" dirty="0"/>
              <a:t> (</a:t>
            </a:r>
            <a:r>
              <a:rPr lang="cs-CZ" sz="2200" dirty="0" err="1"/>
              <a:t>Kalydeco</a:t>
            </a:r>
            <a:r>
              <a:rPr lang="cs-CZ" sz="2200" dirty="0"/>
              <a:t>) rychle obnovuje funkci CFTR proteinu a snižuje koncentrace chloridů v potu</a:t>
            </a:r>
            <a:r>
              <a:rPr lang="cs-CZ" dirty="0"/>
              <a:t/>
            </a:r>
            <a:br>
              <a:rPr lang="cs-CZ" dirty="0"/>
            </a:br>
            <a:endParaRPr lang="cs-CZ" b="1" dirty="0"/>
          </a:p>
          <a:p>
            <a:endParaRPr lang="cs-CZ" sz="2200" dirty="0"/>
          </a:p>
          <a:p>
            <a:endParaRPr lang="cs-CZ" sz="2200" dirty="0"/>
          </a:p>
          <a:p>
            <a:endParaRPr lang="cs-CZ" sz="2200" dirty="0"/>
          </a:p>
        </p:txBody>
      </p:sp>
      <p:pic>
        <p:nvPicPr>
          <p:cNvPr id="6" name="Picture 6" descr="File:Protein CFTR PDB 1xmi.png">
            <a:extLst>
              <a:ext uri="{FF2B5EF4-FFF2-40B4-BE49-F238E27FC236}">
                <a16:creationId xmlns:a16="http://schemas.microsoft.com/office/drawing/2014/main" xmlns="" id="{F214BCBE-5ABD-49EF-98F1-905B74D6B88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7" y="3140968"/>
            <a:ext cx="1527315" cy="15121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Výsledek obrázku pro ivacaftor">
            <a:extLst>
              <a:ext uri="{FF2B5EF4-FFF2-40B4-BE49-F238E27FC236}">
                <a16:creationId xmlns:a16="http://schemas.microsoft.com/office/drawing/2014/main" xmlns="" id="{E234D448-0A08-4DDA-AEBF-89916A651A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4246" y="5301208"/>
            <a:ext cx="1907078" cy="1155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45498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2" name="Picture 8" descr="Chromosome 7 (human)">
            <a:extLst>
              <a:ext uri="{FF2B5EF4-FFF2-40B4-BE49-F238E27FC236}">
                <a16:creationId xmlns:a16="http://schemas.microsoft.com/office/drawing/2014/main" xmlns="" id="{DE980516-28B7-4EBE-8C5D-A8C17FCE691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5978" y="1052736"/>
            <a:ext cx="4806248" cy="1916415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https://upload.wikimedia.org/wikipedia/commons/thumb/1/18/CFTR_gene_on_chromosome_7.svg/75px-CFTR_gene_on_chromosome_7.svg.png">
            <a:extLst>
              <a:ext uri="{FF2B5EF4-FFF2-40B4-BE49-F238E27FC236}">
                <a16:creationId xmlns:a16="http://schemas.microsoft.com/office/drawing/2014/main" xmlns="" id="{85DF7186-5A6A-4FBE-980A-1AFD26264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052736"/>
            <a:ext cx="810091" cy="526019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267B42BC-4932-4890-A0B8-215666774418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6172" r="7674"/>
          <a:stretch/>
        </p:blipFill>
        <p:spPr>
          <a:xfrm>
            <a:off x="3990231" y="4149080"/>
            <a:ext cx="4182169" cy="18553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Nadpis 2">
            <a:extLst>
              <a:ext uri="{FF2B5EF4-FFF2-40B4-BE49-F238E27FC236}">
                <a16:creationId xmlns:a16="http://schemas.microsoft.com/office/drawing/2014/main" xmlns="" id="{0846B55C-68F1-468B-9800-32EB61ACFC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8376" y="126718"/>
            <a:ext cx="8147248" cy="836712"/>
          </a:xfrm>
        </p:spPr>
        <p:txBody>
          <a:bodyPr/>
          <a:lstStyle/>
          <a:p>
            <a:r>
              <a:rPr lang="cs-CZ" sz="3600" dirty="0"/>
              <a:t>Lokalizace a schéma CFTR</a:t>
            </a:r>
          </a:p>
        </p:txBody>
      </p:sp>
      <p:sp>
        <p:nvSpPr>
          <p:cNvPr id="6" name="Šipka: dolů 5">
            <a:extLst>
              <a:ext uri="{FF2B5EF4-FFF2-40B4-BE49-F238E27FC236}">
                <a16:creationId xmlns:a16="http://schemas.microsoft.com/office/drawing/2014/main" xmlns="" id="{55BF3C0E-3A12-4BD5-A9EC-FFB9709D63B5}"/>
              </a:ext>
            </a:extLst>
          </p:cNvPr>
          <p:cNvSpPr/>
          <p:nvPr/>
        </p:nvSpPr>
        <p:spPr>
          <a:xfrm rot="3411692">
            <a:off x="2680848" y="1751744"/>
            <a:ext cx="386117" cy="1759198"/>
          </a:xfrm>
          <a:prstGeom prst="downArrow">
            <a:avLst>
              <a:gd name="adj1" fmla="val 50000"/>
              <a:gd name="adj2" fmla="val 11139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: dolů 12">
            <a:extLst>
              <a:ext uri="{FF2B5EF4-FFF2-40B4-BE49-F238E27FC236}">
                <a16:creationId xmlns:a16="http://schemas.microsoft.com/office/drawing/2014/main" xmlns="" id="{EADE75DF-9530-40F7-A578-78733443C3CD}"/>
              </a:ext>
            </a:extLst>
          </p:cNvPr>
          <p:cNvSpPr/>
          <p:nvPr/>
        </p:nvSpPr>
        <p:spPr>
          <a:xfrm rot="16200000">
            <a:off x="2828272" y="4023318"/>
            <a:ext cx="386117" cy="1759198"/>
          </a:xfrm>
          <a:prstGeom prst="downArrow">
            <a:avLst>
              <a:gd name="adj1" fmla="val 50000"/>
              <a:gd name="adj2" fmla="val 111398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60217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Související obrázek">
            <a:extLst>
              <a:ext uri="{FF2B5EF4-FFF2-40B4-BE49-F238E27FC236}">
                <a16:creationId xmlns:a16="http://schemas.microsoft.com/office/drawing/2014/main" xmlns="" id="{8C9483C3-F937-4762-8480-3F8B6DECF9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631735"/>
            <a:ext cx="7560840" cy="554175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19095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Soubor:Cystic2cz.jpg">
            <a:extLst>
              <a:ext uri="{FF2B5EF4-FFF2-40B4-BE49-F238E27FC236}">
                <a16:creationId xmlns:a16="http://schemas.microsoft.com/office/drawing/2014/main" xmlns="" id="{5CA71433-379D-48EF-8735-1D42BF73379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952" t="-4378" r="-9203" b="-2883"/>
          <a:stretch/>
        </p:blipFill>
        <p:spPr bwMode="auto">
          <a:xfrm>
            <a:off x="827584" y="329172"/>
            <a:ext cx="2736304" cy="35283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2" descr="Výsledek obrázku pro delta f508 mutation">
            <a:extLst>
              <a:ext uri="{FF2B5EF4-FFF2-40B4-BE49-F238E27FC236}">
                <a16:creationId xmlns:a16="http://schemas.microsoft.com/office/drawing/2014/main" xmlns="" id="{819BC127-7400-4F2E-AD4F-C42D0BBABFC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578" t="2261" r="6745" b="21302"/>
          <a:stretch/>
        </p:blipFill>
        <p:spPr bwMode="auto">
          <a:xfrm>
            <a:off x="4550084" y="869231"/>
            <a:ext cx="3744416" cy="244827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xmlns="" id="{F5A04A3D-0638-4D49-961A-FC0207D8D228}"/>
              </a:ext>
            </a:extLst>
          </p:cNvPr>
          <p:cNvSpPr txBox="1">
            <a:spLocks/>
          </p:cNvSpPr>
          <p:nvPr/>
        </p:nvSpPr>
        <p:spPr>
          <a:xfrm>
            <a:off x="457200" y="4077071"/>
            <a:ext cx="8229600" cy="244827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Courier New" pitchFamily="49" charset="0"/>
              <a:buChar char="o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600" kern="120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r>
              <a:rPr lang="cs-CZ" sz="2200" dirty="0"/>
              <a:t>Mutace delta F508</a:t>
            </a:r>
            <a:br>
              <a:rPr lang="cs-CZ" sz="2200" dirty="0"/>
            </a:br>
            <a:r>
              <a:rPr lang="cs-CZ" sz="2200" dirty="0"/>
              <a:t>- nejčastější alela (70% CF)</a:t>
            </a:r>
            <a:br>
              <a:rPr lang="cs-CZ" sz="2200" dirty="0"/>
            </a:br>
            <a:r>
              <a:rPr lang="cs-CZ" sz="2200" dirty="0"/>
              <a:t>- delece tří nukleotidů -&gt; delece aminokyseliny fenylalanin (F)</a:t>
            </a:r>
          </a:p>
          <a:p>
            <a:r>
              <a:rPr lang="cs-CZ" sz="2200" dirty="0"/>
              <a:t>12 dalších mutací s frekvencí cca 15% (celkem 1967 mutací)</a:t>
            </a:r>
          </a:p>
        </p:txBody>
      </p:sp>
    </p:spTree>
    <p:extLst>
      <p:ext uri="{BB962C8B-B14F-4D97-AF65-F5344CB8AC3E}">
        <p14:creationId xmlns:p14="http://schemas.microsoft.com/office/powerpoint/2010/main" val="34175168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Exekutivní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466</TotalTime>
  <Words>54</Words>
  <Application>Microsoft Office PowerPoint</Application>
  <PresentationFormat>Předvádění na obrazovce (4:3)</PresentationFormat>
  <Paragraphs>21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Palatino Linotype</vt:lpstr>
      <vt:lpstr>Exekutivní</vt:lpstr>
      <vt:lpstr>Cystická fibróza (CF)</vt:lpstr>
      <vt:lpstr>Prezentace aplikace PowerPoint</vt:lpstr>
      <vt:lpstr>Prezentace aplikace PowerPoint</vt:lpstr>
      <vt:lpstr>Prezentace aplikace PowerPoint</vt:lpstr>
      <vt:lpstr>Lokalizace a schéma CFTR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Czech cuisine</dc:title>
  <dc:creator>Jiří</dc:creator>
  <cp:lastModifiedBy>Marie Brazdova</cp:lastModifiedBy>
  <cp:revision>40</cp:revision>
  <dcterms:created xsi:type="dcterms:W3CDTF">2014-09-17T19:14:37Z</dcterms:created>
  <dcterms:modified xsi:type="dcterms:W3CDTF">2018-03-19T19:46:15Z</dcterms:modified>
</cp:coreProperties>
</file>