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7AA38E9-7039-4E5C-81A1-83F0F5DF286B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1EE913-AD1A-4C86-830D-7EA80F6020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145675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cs-CZ" sz="5400" dirty="0" err="1" smtClean="0"/>
              <a:t>Gaucherova</a:t>
            </a:r>
            <a:r>
              <a:rPr lang="cs-CZ" sz="5400" dirty="0" smtClean="0"/>
              <a:t> choroba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571876"/>
            <a:ext cx="7406640" cy="1752600"/>
          </a:xfrm>
        </p:spPr>
        <p:txBody>
          <a:bodyPr/>
          <a:lstStyle/>
          <a:p>
            <a:pPr algn="ctr"/>
            <a:r>
              <a:rPr lang="cs-CZ" dirty="0" smtClean="0"/>
              <a:t>Klára Šrámková</a:t>
            </a:r>
          </a:p>
          <a:p>
            <a:pPr algn="ctr"/>
            <a:r>
              <a:rPr lang="cs-CZ" dirty="0" smtClean="0"/>
              <a:t>F16148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642918"/>
            <a:ext cx="7498080" cy="5605482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Lysozomální</a:t>
            </a:r>
            <a:r>
              <a:rPr lang="cs-CZ" sz="2000" dirty="0" smtClean="0"/>
              <a:t> střádavé onemocnění</a:t>
            </a:r>
          </a:p>
          <a:p>
            <a:r>
              <a:rPr lang="cs-CZ" sz="2000" dirty="0" smtClean="0"/>
              <a:t>autozomálně recesivní dědičnost</a:t>
            </a:r>
          </a:p>
          <a:p>
            <a:r>
              <a:rPr lang="cs-CZ" sz="2000" dirty="0" smtClean="0"/>
              <a:t>3 hlavní typy </a:t>
            </a:r>
          </a:p>
          <a:p>
            <a:endParaRPr lang="cs-CZ" sz="2000" dirty="0" smtClean="0"/>
          </a:p>
          <a:p>
            <a:r>
              <a:rPr lang="cs-CZ" sz="2000" i="1" u="sng" dirty="0" smtClean="0"/>
              <a:t>Výskyt:</a:t>
            </a:r>
            <a:r>
              <a:rPr lang="cs-CZ" sz="2000" dirty="0" smtClean="0"/>
              <a:t> v celé populaci, ale nejčastěji u východoevropských Židů s incidencí až 1:2500</a:t>
            </a:r>
          </a:p>
          <a:p>
            <a:endParaRPr lang="cs-CZ" sz="2000" dirty="0" smtClean="0"/>
          </a:p>
          <a:p>
            <a:r>
              <a:rPr lang="cs-CZ" sz="2000" i="1" u="sng" dirty="0" smtClean="0"/>
              <a:t>Příčina</a:t>
            </a:r>
            <a:r>
              <a:rPr lang="cs-CZ" sz="2000" u="sng" dirty="0" smtClean="0"/>
              <a:t>:</a:t>
            </a:r>
            <a:r>
              <a:rPr lang="cs-CZ" sz="2000" dirty="0" smtClean="0"/>
              <a:t> defekt </a:t>
            </a:r>
            <a:r>
              <a:rPr lang="cs-CZ" sz="2000" dirty="0" err="1" smtClean="0"/>
              <a:t>lysozomálního</a:t>
            </a:r>
            <a:r>
              <a:rPr lang="cs-CZ" sz="2000" dirty="0" smtClean="0"/>
              <a:t> enzymu </a:t>
            </a:r>
            <a:r>
              <a:rPr lang="cs-CZ" sz="2000" b="1" dirty="0" err="1" smtClean="0"/>
              <a:t>glukocerebrosidázy</a:t>
            </a:r>
            <a:r>
              <a:rPr lang="cs-CZ" sz="2000" dirty="0" smtClean="0"/>
              <a:t>, který je zodpovědný za hydrolytické štěpení </a:t>
            </a:r>
            <a:r>
              <a:rPr lang="cs-CZ" sz="2000" dirty="0" err="1" smtClean="0"/>
              <a:t>glukosylceramidu</a:t>
            </a:r>
            <a:r>
              <a:rPr lang="cs-CZ" sz="2000" dirty="0" smtClean="0"/>
              <a:t> na glukózu a </a:t>
            </a:r>
            <a:r>
              <a:rPr lang="cs-CZ" sz="2000" dirty="0" err="1" smtClean="0"/>
              <a:t>ceramid</a:t>
            </a:r>
            <a:r>
              <a:rPr lang="cs-CZ" sz="2000" dirty="0" smtClean="0"/>
              <a:t> </a:t>
            </a:r>
            <a:r>
              <a:rPr lang="cs-CZ" sz="2000" dirty="0" smtClean="0">
                <a:sym typeface="Wingdings" pitchFamily="2" charset="2"/>
              </a:rPr>
              <a:t> dochází k hromadění </a:t>
            </a:r>
            <a:r>
              <a:rPr lang="cs-CZ" sz="2000" dirty="0" err="1" smtClean="0">
                <a:sym typeface="Wingdings" pitchFamily="2" charset="2"/>
              </a:rPr>
              <a:t>glukocerebrosidů</a:t>
            </a:r>
            <a:r>
              <a:rPr lang="cs-CZ" sz="2000" dirty="0" smtClean="0">
                <a:sym typeface="Wingdings" pitchFamily="2" charset="2"/>
              </a:rPr>
              <a:t> (</a:t>
            </a:r>
            <a:r>
              <a:rPr lang="cs-CZ" sz="2000" dirty="0" err="1" smtClean="0">
                <a:sym typeface="Wingdings" pitchFamily="2" charset="2"/>
              </a:rPr>
              <a:t>glukosylceramidu</a:t>
            </a:r>
            <a:r>
              <a:rPr lang="cs-CZ" sz="2000" dirty="0" smtClean="0">
                <a:sym typeface="Wingdings" pitchFamily="2" charset="2"/>
              </a:rPr>
              <a:t>) v buňkách </a:t>
            </a:r>
            <a:r>
              <a:rPr lang="cs-CZ" sz="2000" dirty="0" err="1" smtClean="0">
                <a:sym typeface="Wingdings" pitchFamily="2" charset="2"/>
              </a:rPr>
              <a:t>retikuloendoteliálního</a:t>
            </a:r>
            <a:r>
              <a:rPr lang="cs-CZ" sz="2000" dirty="0" smtClean="0">
                <a:sym typeface="Wingdings" pitchFamily="2" charset="2"/>
              </a:rPr>
              <a:t> systému (RES) jater, sleziny a kostní dřeně</a:t>
            </a:r>
          </a:p>
          <a:p>
            <a:endParaRPr lang="cs-CZ" sz="2000" dirty="0" smtClean="0"/>
          </a:p>
          <a:p>
            <a:r>
              <a:rPr lang="cs-CZ" sz="2000" i="1" u="sng" dirty="0" smtClean="0"/>
              <a:t>Symptomy</a:t>
            </a:r>
            <a:r>
              <a:rPr lang="cs-CZ" sz="2000" i="1" dirty="0" smtClean="0"/>
              <a:t>:  </a:t>
            </a:r>
            <a:r>
              <a:rPr lang="cs-CZ" sz="2000" dirty="0" smtClean="0"/>
              <a:t>zvětšení jater a sleziny, anémie a trombocytopenie, poruchy kosterního systému</a:t>
            </a:r>
          </a:p>
          <a:p>
            <a:pPr>
              <a:buNone/>
            </a:pPr>
            <a:endParaRPr lang="cs-CZ" sz="2000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fontScale="92500" lnSpcReduction="10000"/>
          </a:bodyPr>
          <a:lstStyle/>
          <a:p>
            <a:r>
              <a:rPr lang="cs-CZ" sz="2000" b="1" dirty="0" smtClean="0"/>
              <a:t>Typ 1</a:t>
            </a:r>
          </a:p>
          <a:p>
            <a:pPr>
              <a:buFontTx/>
              <a:buChar char="-"/>
            </a:pPr>
            <a:r>
              <a:rPr lang="cs-CZ" sz="2000" dirty="0" smtClean="0"/>
              <a:t>90 % případů</a:t>
            </a:r>
          </a:p>
          <a:p>
            <a:pPr>
              <a:buFontTx/>
              <a:buChar char="-"/>
            </a:pPr>
            <a:r>
              <a:rPr lang="cs-CZ" sz="2000" dirty="0" smtClean="0"/>
              <a:t>ne-neurologická forma</a:t>
            </a:r>
          </a:p>
          <a:p>
            <a:pPr>
              <a:buFontTx/>
              <a:buChar char="-"/>
            </a:pPr>
            <a:r>
              <a:rPr lang="cs-CZ" sz="2000" dirty="0" err="1" smtClean="0"/>
              <a:t>organomegalie</a:t>
            </a:r>
            <a:r>
              <a:rPr lang="cs-CZ" sz="2000" dirty="0" smtClean="0"/>
              <a:t> (slezina, játra), kostní anomálie (bolest, </a:t>
            </a:r>
            <a:r>
              <a:rPr lang="cs-CZ" sz="2000" dirty="0" err="1" smtClean="0"/>
              <a:t>osteonekróza</a:t>
            </a:r>
            <a:r>
              <a:rPr lang="cs-CZ" sz="2000" dirty="0" smtClean="0"/>
              <a:t>, patologické zlomeniny) a </a:t>
            </a:r>
            <a:r>
              <a:rPr lang="cs-CZ" sz="2000" dirty="0" err="1" smtClean="0"/>
              <a:t>cytopenie</a:t>
            </a: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r>
              <a:rPr lang="cs-CZ" sz="2000" b="1" dirty="0" smtClean="0"/>
              <a:t>Typ 2</a:t>
            </a:r>
          </a:p>
          <a:p>
            <a:pPr>
              <a:buFontTx/>
              <a:buChar char="-"/>
            </a:pPr>
            <a:r>
              <a:rPr lang="cs-CZ" sz="2000" dirty="0" smtClean="0"/>
              <a:t>akutní neurologická forma</a:t>
            </a:r>
          </a:p>
          <a:p>
            <a:pPr>
              <a:buFontTx/>
              <a:buChar char="-"/>
            </a:pPr>
            <a:r>
              <a:rPr lang="cs-CZ" sz="2000" dirty="0" smtClean="0"/>
              <a:t>časný nástup</a:t>
            </a:r>
          </a:p>
          <a:p>
            <a:pPr>
              <a:buFontTx/>
              <a:buChar char="-"/>
            </a:pPr>
            <a:r>
              <a:rPr lang="cs-CZ" sz="2000" dirty="0" smtClean="0"/>
              <a:t>rychle se rozvíjející dysfunkce mozku a </a:t>
            </a:r>
            <a:r>
              <a:rPr lang="cs-CZ" sz="2000" dirty="0" err="1" smtClean="0"/>
              <a:t>organomegalie</a:t>
            </a:r>
            <a:r>
              <a:rPr lang="cs-CZ" sz="2000" dirty="0" smtClean="0"/>
              <a:t> </a:t>
            </a:r>
          </a:p>
          <a:p>
            <a:pPr>
              <a:buFontTx/>
              <a:buChar char="-"/>
            </a:pPr>
            <a:r>
              <a:rPr lang="cs-CZ" sz="2000" dirty="0" smtClean="0"/>
              <a:t>vede k úmrtí do věku 2 let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r>
              <a:rPr lang="cs-CZ" sz="2000" b="1" dirty="0" smtClean="0"/>
              <a:t>Typ 3</a:t>
            </a:r>
          </a:p>
          <a:p>
            <a:pPr>
              <a:buFontTx/>
              <a:buChar char="-"/>
            </a:pPr>
            <a:r>
              <a:rPr lang="cs-CZ" sz="2000" dirty="0" smtClean="0"/>
              <a:t>Subakutní neurologická forma</a:t>
            </a:r>
          </a:p>
          <a:p>
            <a:pPr>
              <a:buFontTx/>
              <a:buChar char="-"/>
            </a:pPr>
            <a:r>
              <a:rPr lang="cs-CZ" sz="2000" dirty="0" smtClean="0"/>
              <a:t>Postihuje děti nebo dospívající</a:t>
            </a:r>
          </a:p>
          <a:p>
            <a:pPr>
              <a:buFontTx/>
              <a:buChar char="-"/>
            </a:pPr>
            <a:r>
              <a:rPr lang="cs-CZ" sz="2000" dirty="0" smtClean="0"/>
              <a:t>progresivní encefalopatie (okulomotorická </a:t>
            </a:r>
            <a:r>
              <a:rPr lang="cs-CZ" sz="2000" dirty="0" err="1" smtClean="0"/>
              <a:t>aprakie</a:t>
            </a:r>
            <a:r>
              <a:rPr lang="cs-CZ" sz="2000" dirty="0" smtClean="0"/>
              <a:t>, epilepsie a ataxie) se systémovými projevy viděnými u typu 1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>
            <a:normAutofit/>
          </a:bodyPr>
          <a:lstStyle/>
          <a:p>
            <a:r>
              <a:rPr lang="cs-CZ" sz="2000" i="1" u="sng" dirty="0" smtClean="0"/>
              <a:t>Diagnostika:</a:t>
            </a:r>
            <a:r>
              <a:rPr lang="cs-CZ" sz="2000" dirty="0" smtClean="0"/>
              <a:t> měření hladiny </a:t>
            </a:r>
            <a:r>
              <a:rPr lang="cs-CZ" sz="2000" dirty="0" err="1" smtClean="0"/>
              <a:t>glukocerebrosidázy</a:t>
            </a:r>
            <a:r>
              <a:rPr lang="cs-CZ" sz="2000" dirty="0" smtClean="0"/>
              <a:t> v cirkulujících leukocytech, nálezy na zobrazovacích metodách (UZ, RTG, MRI)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i="1" u="sng" dirty="0" smtClean="0"/>
              <a:t>Léčba: </a:t>
            </a:r>
            <a:r>
              <a:rPr lang="cs-CZ" sz="2000" dirty="0" smtClean="0"/>
              <a:t> pro typ 1 a 3 (typ 2 léčit nelze):</a:t>
            </a:r>
          </a:p>
          <a:p>
            <a:pPr>
              <a:buNone/>
            </a:pPr>
            <a:r>
              <a:rPr lang="cs-CZ" sz="2000" dirty="0" smtClean="0"/>
              <a:t>         - enzymatická terapie</a:t>
            </a:r>
            <a:r>
              <a:rPr lang="cs-CZ" sz="2000" i="1" dirty="0" smtClean="0"/>
              <a:t> (</a:t>
            </a:r>
            <a:r>
              <a:rPr lang="cs-CZ" sz="2000" dirty="0" err="1" smtClean="0"/>
              <a:t>imigluceráza</a:t>
            </a:r>
            <a:r>
              <a:rPr lang="cs-CZ" sz="2000" dirty="0" smtClean="0"/>
              <a:t> nebo </a:t>
            </a:r>
            <a:r>
              <a:rPr lang="cs-CZ" sz="2000" dirty="0" err="1" smtClean="0"/>
              <a:t>velagluceráza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pPr>
              <a:buNone/>
            </a:pPr>
            <a:r>
              <a:rPr lang="cs-CZ" sz="2000" i="1" dirty="0" smtClean="0"/>
              <a:t>         - </a:t>
            </a:r>
            <a:r>
              <a:rPr lang="cs-CZ" sz="2000" dirty="0" smtClean="0"/>
              <a:t>substrátová redukční terapie (</a:t>
            </a:r>
            <a:r>
              <a:rPr lang="cs-CZ" sz="2000" dirty="0" err="1" smtClean="0"/>
              <a:t>miglustat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    </a:t>
            </a:r>
          </a:p>
          <a:p>
            <a:r>
              <a:rPr lang="cs-CZ" sz="2000" i="1" u="sng" dirty="0" smtClean="0"/>
              <a:t>Prognóza: </a:t>
            </a:r>
            <a:r>
              <a:rPr lang="cs-CZ" sz="2000" i="1" dirty="0" smtClean="0"/>
              <a:t> </a:t>
            </a:r>
            <a:r>
              <a:rPr lang="cs-CZ" sz="2000" dirty="0" smtClean="0"/>
              <a:t>typ 1 – </a:t>
            </a:r>
            <a:r>
              <a:rPr lang="cs-CZ" sz="2000" dirty="0" smtClean="0"/>
              <a:t>dobrá s léčbou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           typ 2 – špatná, úmrtí obvykle do věku 2 let</a:t>
            </a:r>
          </a:p>
          <a:p>
            <a:pPr>
              <a:buNone/>
            </a:pPr>
            <a:r>
              <a:rPr lang="cs-CZ" sz="2000" dirty="0" smtClean="0"/>
              <a:t>                   typ 3 – bez specifické léčby úmrtí do několika let </a:t>
            </a:r>
            <a:endParaRPr lang="cs-CZ" sz="2000" i="1" u="sng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1024px-Gaucher_disease_-_very_high_ma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2285992"/>
            <a:ext cx="3643338" cy="2430078"/>
          </a:xfrm>
        </p:spPr>
      </p:pic>
      <p:sp>
        <p:nvSpPr>
          <p:cNvPr id="5" name="TextovéPole 4"/>
          <p:cNvSpPr txBox="1"/>
          <p:nvPr/>
        </p:nvSpPr>
        <p:spPr>
          <a:xfrm>
            <a:off x="1285852" y="4786322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Kostní dřeň u nemocného s </a:t>
            </a:r>
            <a:r>
              <a:rPr lang="cs-CZ" dirty="0" err="1" smtClean="0"/>
              <a:t>Gaucherovou</a:t>
            </a:r>
            <a:r>
              <a:rPr lang="cs-CZ" dirty="0" smtClean="0"/>
              <a:t> chorobou</a:t>
            </a:r>
            <a:endParaRPr lang="cs-CZ" dirty="0"/>
          </a:p>
        </p:txBody>
      </p:sp>
      <p:pic>
        <p:nvPicPr>
          <p:cNvPr id="6" name="Obrázek 5" descr="poa60006f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1571612"/>
            <a:ext cx="3214710" cy="390648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429388" y="55721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Typ 1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</TotalTime>
  <Words>176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Slunovrat</vt:lpstr>
      <vt:lpstr>Gaucherova choroba</vt:lpstr>
      <vt:lpstr>Snímek 2</vt:lpstr>
      <vt:lpstr>Snímek 3</vt:lpstr>
      <vt:lpstr>Snímek 4</vt:lpstr>
      <vt:lpstr>Snímek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Gaucherova choroba</dc:title>
  <dc:creator>dell</dc:creator>
  <cp:lastModifiedBy>dell</cp:lastModifiedBy>
  <cp:revision>4</cp:revision>
  <dcterms:created xsi:type="dcterms:W3CDTF">2018-03-19T17:10:48Z</dcterms:created>
  <dcterms:modified xsi:type="dcterms:W3CDTF">2018-04-05T13:33:53Z</dcterms:modified>
</cp:coreProperties>
</file>