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>
                <a:effectLst/>
              </a:rPr>
              <a:t>Gorham-Stoutova</a:t>
            </a:r>
            <a:r>
              <a:rPr lang="sk-SK" dirty="0">
                <a:effectLst/>
              </a:rPr>
              <a:t> </a:t>
            </a:r>
            <a:r>
              <a:rPr lang="sk-SK" dirty="0" smtClean="0">
                <a:effectLst/>
              </a:rPr>
              <a:t>choroba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 smtClean="0"/>
              <a:t>Prezentace: </a:t>
            </a:r>
            <a:r>
              <a:rPr lang="cs-CZ" dirty="0" err="1" smtClean="0"/>
              <a:t>patobiochemie</a:t>
            </a:r>
            <a:r>
              <a:rPr lang="cs-CZ" dirty="0"/>
              <a:t> </a:t>
            </a:r>
            <a:r>
              <a:rPr lang="cs-CZ" dirty="0" smtClean="0"/>
              <a:t>2018</a:t>
            </a:r>
          </a:p>
          <a:p>
            <a:pPr algn="r"/>
            <a:r>
              <a:rPr lang="cs-CZ" dirty="0" smtClean="0"/>
              <a:t>Eliška </a:t>
            </a:r>
            <a:r>
              <a:rPr lang="cs-CZ" dirty="0" err="1" smtClean="0"/>
              <a:t>Žubretovská</a:t>
            </a:r>
            <a:endParaRPr lang="cs-CZ" dirty="0" smtClean="0"/>
          </a:p>
          <a:p>
            <a:pPr algn="r"/>
            <a:r>
              <a:rPr lang="cs-CZ" dirty="0" smtClean="0"/>
              <a:t>F16172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480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a příznaky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65960"/>
            <a:ext cx="9872871" cy="4038600"/>
          </a:xfrm>
        </p:spPr>
        <p:txBody>
          <a:bodyPr/>
          <a:lstStyle/>
          <a:p>
            <a:r>
              <a:rPr lang="sk-SK" dirty="0" err="1"/>
              <a:t>Gorham-Stoutova</a:t>
            </a:r>
            <a:r>
              <a:rPr lang="sk-SK" dirty="0"/>
              <a:t> </a:t>
            </a:r>
            <a:r>
              <a:rPr lang="sk-SK" dirty="0" smtClean="0"/>
              <a:t>choroba (GSD) – </a:t>
            </a:r>
            <a:r>
              <a:rPr lang="cs-CZ" dirty="0" smtClean="0"/>
              <a:t>syndrom</a:t>
            </a:r>
            <a:r>
              <a:rPr lang="sk-SK" dirty="0" smtClean="0"/>
              <a:t> </a:t>
            </a:r>
            <a:r>
              <a:rPr lang="sk-SK" dirty="0" err="1" smtClean="0"/>
              <a:t>masivní</a:t>
            </a:r>
            <a:r>
              <a:rPr lang="sk-SK" dirty="0" smtClean="0"/>
              <a:t> </a:t>
            </a:r>
            <a:r>
              <a:rPr lang="sk-SK" dirty="0" err="1" smtClean="0"/>
              <a:t>osteolýzy</a:t>
            </a:r>
            <a:r>
              <a:rPr lang="sk-SK" dirty="0" smtClean="0"/>
              <a:t>, nemoc </a:t>
            </a:r>
            <a:r>
              <a:rPr lang="sk-SK" dirty="0" err="1" smtClean="0"/>
              <a:t>mizení</a:t>
            </a:r>
            <a:r>
              <a:rPr lang="sk-SK" dirty="0" smtClean="0"/>
              <a:t> kostí</a:t>
            </a:r>
          </a:p>
          <a:p>
            <a:r>
              <a:rPr lang="cs-CZ" dirty="0" smtClean="0"/>
              <a:t>Vzácná porucha charakterizována progresivní </a:t>
            </a:r>
            <a:r>
              <a:rPr lang="cs-CZ" dirty="0" err="1" smtClean="0"/>
              <a:t>osteolýzou</a:t>
            </a:r>
            <a:r>
              <a:rPr lang="cs-CZ" dirty="0" smtClean="0"/>
              <a:t>, </a:t>
            </a:r>
            <a:r>
              <a:rPr lang="cs-CZ" dirty="0" err="1" smtClean="0"/>
              <a:t>vrůstem</a:t>
            </a:r>
            <a:r>
              <a:rPr lang="cs-CZ" dirty="0" smtClean="0"/>
              <a:t> lymfatických cév do postižené kosti a její náhrada vazivovou tkání.</a:t>
            </a:r>
          </a:p>
          <a:p>
            <a:r>
              <a:rPr lang="cs-CZ" dirty="0" smtClean="0"/>
              <a:t>Nejčastěji postihované kosti: </a:t>
            </a:r>
            <a:r>
              <a:rPr lang="sk-SK" dirty="0" err="1"/>
              <a:t>žebra</a:t>
            </a:r>
            <a:r>
              <a:rPr lang="sk-SK" dirty="0"/>
              <a:t>, </a:t>
            </a:r>
            <a:r>
              <a:rPr lang="sk-SK" dirty="0" err="1"/>
              <a:t>pánev</a:t>
            </a:r>
            <a:r>
              <a:rPr lang="sk-SK" dirty="0"/>
              <a:t>, </a:t>
            </a:r>
            <a:r>
              <a:rPr lang="sk-SK" dirty="0" err="1"/>
              <a:t>páteř</a:t>
            </a:r>
            <a:r>
              <a:rPr lang="sk-SK" dirty="0"/>
              <a:t>, lebka, </a:t>
            </a:r>
            <a:r>
              <a:rPr lang="sk-SK" dirty="0" err="1"/>
              <a:t>klíční</a:t>
            </a:r>
            <a:r>
              <a:rPr lang="sk-SK" dirty="0"/>
              <a:t> kosti a čelisti</a:t>
            </a:r>
            <a:r>
              <a:rPr lang="sk-SK" dirty="0" smtClean="0"/>
              <a:t>.</a:t>
            </a:r>
          </a:p>
          <a:p>
            <a:r>
              <a:rPr lang="cs-CZ" dirty="0" smtClean="0"/>
              <a:t>Příznaky jsou nespecifické – lokální otok a bolest, vysoká lomivost kosti, </a:t>
            </a:r>
            <a:r>
              <a:rPr lang="cs-CZ" dirty="0" err="1" smtClean="0"/>
              <a:t>osteopenie</a:t>
            </a:r>
            <a:r>
              <a:rPr lang="cs-CZ" dirty="0" smtClean="0"/>
              <a:t>.</a:t>
            </a:r>
          </a:p>
          <a:p>
            <a:r>
              <a:rPr lang="cs-CZ" dirty="0" smtClean="0"/>
              <a:t>GSD může způsobovat další komplikace při postižení páteře -neurologické poruchy až paraplegie, či žeber – obtíže s dýcháním, únik lymfy do peritonea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7595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a léčba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Specifická diagnostická metoda není známá</a:t>
            </a:r>
          </a:p>
          <a:p>
            <a:r>
              <a:rPr lang="cs-CZ" dirty="0" smtClean="0"/>
              <a:t>Diagnóza GDS je založena pouze na anamnéze, klinickém obraze a výsledcích zobrazovacích metod.</a:t>
            </a:r>
          </a:p>
          <a:p>
            <a:r>
              <a:rPr lang="cs-CZ" dirty="0"/>
              <a:t>Příčina nemoci není známá, odhaduje se porušení  </a:t>
            </a:r>
            <a:r>
              <a:rPr lang="cs-CZ" dirty="0" err="1" smtClean="0"/>
              <a:t>lymfogeneze</a:t>
            </a:r>
            <a:endParaRPr lang="cs-CZ" dirty="0" smtClean="0"/>
          </a:p>
          <a:p>
            <a:r>
              <a:rPr lang="cs-CZ" dirty="0" smtClean="0"/>
              <a:t>Postihuje všechny věkové kategorie, není odvislá od pohlaví</a:t>
            </a:r>
          </a:p>
          <a:p>
            <a:r>
              <a:rPr lang="cs-CZ" dirty="0" smtClean="0"/>
              <a:t>Kauzální léčba neexistuje</a:t>
            </a:r>
          </a:p>
          <a:p>
            <a:r>
              <a:rPr lang="cs-CZ" dirty="0" smtClean="0"/>
              <a:t>Léčí se pouze symptomy: odstranění těžce postižené kostní tkáně, radioterapie, </a:t>
            </a:r>
            <a:r>
              <a:rPr lang="sk-SK" dirty="0" err="1"/>
              <a:t>podávání</a:t>
            </a:r>
            <a:r>
              <a:rPr lang="sk-SK" dirty="0"/>
              <a:t> </a:t>
            </a:r>
            <a:r>
              <a:rPr lang="sk-SK" dirty="0" err="1"/>
              <a:t>bisfosfonátů</a:t>
            </a:r>
            <a:r>
              <a:rPr lang="sk-SK" dirty="0"/>
              <a:t> či </a:t>
            </a:r>
            <a:r>
              <a:rPr lang="sk-SK" dirty="0" err="1"/>
              <a:t>interferonu</a:t>
            </a:r>
            <a:r>
              <a:rPr lang="sk-SK" dirty="0"/>
              <a:t> </a:t>
            </a:r>
            <a:r>
              <a:rPr lang="sk-SK" dirty="0" smtClean="0"/>
              <a:t>alfa, </a:t>
            </a:r>
            <a:r>
              <a:rPr lang="sk-SK" dirty="0" err="1" smtClean="0"/>
              <a:t>podání</a:t>
            </a:r>
            <a:r>
              <a:rPr lang="sk-SK" dirty="0" smtClean="0"/>
              <a:t> </a:t>
            </a:r>
            <a:r>
              <a:rPr lang="sk-SK" dirty="0" err="1" smtClean="0"/>
              <a:t>vitD</a:t>
            </a:r>
            <a:r>
              <a:rPr lang="sk-SK" dirty="0" smtClean="0"/>
              <a:t>, </a:t>
            </a:r>
            <a:r>
              <a:rPr lang="sk-SK" dirty="0" err="1" smtClean="0"/>
              <a:t>vápníku</a:t>
            </a:r>
            <a:r>
              <a:rPr lang="sk-SK" dirty="0" smtClean="0"/>
              <a:t>, </a:t>
            </a:r>
            <a:r>
              <a:rPr lang="sk-SK" dirty="0" err="1" smtClean="0"/>
              <a:t>kalcitoninu</a:t>
            </a:r>
            <a:r>
              <a:rPr lang="sk-SK" dirty="0" smtClean="0"/>
              <a:t> a </a:t>
            </a:r>
            <a:r>
              <a:rPr lang="sk-SK" dirty="0" err="1" smtClean="0"/>
              <a:t>hořčíku</a:t>
            </a:r>
            <a:r>
              <a:rPr lang="sk-SK" dirty="0" smtClean="0"/>
              <a:t> na podporu </a:t>
            </a:r>
            <a:r>
              <a:rPr lang="sk-SK" dirty="0" err="1" smtClean="0"/>
              <a:t>regenerace</a:t>
            </a:r>
            <a:r>
              <a:rPr lang="sk-SK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767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http://</a:t>
            </a:r>
            <a:r>
              <a:rPr lang="sk-SK" dirty="0" smtClean="0"/>
              <a:t>www.orpha.net/consor/cgi-bin/OC_Exp.php?lng=EN&amp;Expert=73</a:t>
            </a:r>
          </a:p>
          <a:p>
            <a:r>
              <a:rPr lang="sk-SK" dirty="0"/>
              <a:t>https://rarediseases.org/rare-diseases/gorham-stout-disease</a:t>
            </a:r>
            <a:r>
              <a:rPr lang="sk-SK" dirty="0" smtClean="0"/>
              <a:t>/</a:t>
            </a:r>
          </a:p>
          <a:p>
            <a:r>
              <a:rPr lang="sk-SK" dirty="0"/>
              <a:t>http://</a:t>
            </a:r>
            <a:r>
              <a:rPr lang="sk-SK" dirty="0" smtClean="0"/>
              <a:t>www.priznaky-projevy.cz/ortopedie/gorham-stoutova-choroba-priznaky-projevy-symptomy-pricina-lecba-fotografie-obrazek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01340453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26</TotalTime>
  <Words>186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Corbel</vt:lpstr>
      <vt:lpstr>Základ</vt:lpstr>
      <vt:lpstr>Gorham-Stoutova choroba</vt:lpstr>
      <vt:lpstr>Charakteristika a příznaky</vt:lpstr>
      <vt:lpstr>Diagnostika a léčba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Gorham-Stoutova choroba</dc:title>
  <dc:creator>Unie Studentů Farmacie</dc:creator>
  <cp:lastModifiedBy>Unie Studentů Farmacie</cp:lastModifiedBy>
  <cp:revision>3</cp:revision>
  <dcterms:created xsi:type="dcterms:W3CDTF">2018-04-09T11:53:20Z</dcterms:created>
  <dcterms:modified xsi:type="dcterms:W3CDTF">2018-04-09T12:20:04Z</dcterms:modified>
</cp:coreProperties>
</file>